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34"/>
  </p:notesMasterIdLst>
  <p:handoutMasterIdLst>
    <p:handoutMasterId r:id="rId35"/>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4176">
          <p15:clr>
            <a:srgbClr val="A4A3A4"/>
          </p15:clr>
        </p15:guide>
        <p15:guide id="3"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E32"/>
    <a:srgbClr val="23526E"/>
    <a:srgbClr val="0094B3"/>
    <a:srgbClr val="516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85" autoAdjust="0"/>
    <p:restoredTop sz="94660"/>
  </p:normalViewPr>
  <p:slideViewPr>
    <p:cSldViewPr>
      <p:cViewPr varScale="1">
        <p:scale>
          <a:sx n="115" d="100"/>
          <a:sy n="115" d="100"/>
        </p:scale>
        <p:origin x="1116" y="108"/>
      </p:cViewPr>
      <p:guideLst>
        <p:guide orient="horz" pos="2160"/>
        <p:guide orient="horz" pos="4176"/>
        <p:guide pos="2880"/>
      </p:guideLst>
    </p:cSldViewPr>
  </p:slideViewPr>
  <p:notesTextViewPr>
    <p:cViewPr>
      <p:scale>
        <a:sx n="1" d="1"/>
        <a:sy n="1" d="1"/>
      </p:scale>
      <p:origin x="0" y="0"/>
    </p:cViewPr>
  </p:notesTextViewPr>
  <p:notesViewPr>
    <p:cSldViewPr>
      <p:cViewPr varScale="1">
        <p:scale>
          <a:sx n="132" d="100"/>
          <a:sy n="132" d="100"/>
        </p:scale>
        <p:origin x="1932" y="12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09800" y="231775"/>
            <a:ext cx="6096000" cy="285750"/>
          </a:xfrm>
          <a:prstGeom prst="rect">
            <a:avLst/>
          </a:prstGeom>
        </p:spPr>
        <p:txBody>
          <a:bodyPr vert="horz" lIns="91440" tIns="45720" rIns="91440" bIns="45720" rtlCol="0"/>
          <a:lstStyle>
            <a:lvl1pPr algn="l">
              <a:defRPr sz="1200">
                <a:latin typeface="+mn-lt"/>
              </a:defRPr>
            </a:lvl1pPr>
          </a:lstStyle>
          <a:p>
            <a:pPr>
              <a:defRPr/>
            </a:pPr>
            <a:endParaRPr lang="en-US"/>
          </a:p>
        </p:txBody>
      </p:sp>
      <p:sp>
        <p:nvSpPr>
          <p:cNvPr id="3" name="Date Placeholder 2"/>
          <p:cNvSpPr>
            <a:spLocks noGrp="1"/>
          </p:cNvSpPr>
          <p:nvPr>
            <p:ph type="dt" sz="quarter" idx="1"/>
          </p:nvPr>
        </p:nvSpPr>
        <p:spPr>
          <a:xfrm>
            <a:off x="203200" y="6402388"/>
            <a:ext cx="3759200" cy="342900"/>
          </a:xfrm>
          <a:prstGeom prst="rect">
            <a:avLst/>
          </a:prstGeom>
        </p:spPr>
        <p:txBody>
          <a:bodyPr vert="horz" lIns="91440" tIns="45720" rIns="91440" bIns="45720" rtlCol="0" anchor="b"/>
          <a:lstStyle>
            <a:lvl1pPr algn="l">
              <a:defRPr sz="1000">
                <a:latin typeface="+mn-lt"/>
              </a:defRPr>
            </a:lvl1pPr>
          </a:lstStyle>
          <a:p>
            <a:pPr>
              <a:defRPr/>
            </a:pPr>
            <a:fld id="{5C909FF3-33E5-4729-ACEB-A04B407C6FCE}" type="datetimeFigureOut">
              <a:rPr lang="en-US"/>
              <a:pPr>
                <a:defRPr/>
              </a:pPr>
              <a:t>10/19/2022</a:t>
            </a:fld>
            <a:endParaRPr lang="en-US" dirty="0"/>
          </a:p>
        </p:txBody>
      </p:sp>
      <p:sp>
        <p:nvSpPr>
          <p:cNvPr id="5" name="Slide Number Placeholder 4"/>
          <p:cNvSpPr>
            <a:spLocks noGrp="1"/>
          </p:cNvSpPr>
          <p:nvPr>
            <p:ph type="sldNum" sz="quarter" idx="3"/>
          </p:nvPr>
        </p:nvSpPr>
        <p:spPr>
          <a:xfrm>
            <a:off x="5180013" y="6400800"/>
            <a:ext cx="3760787" cy="342900"/>
          </a:xfrm>
          <a:prstGeom prst="rect">
            <a:avLst/>
          </a:prstGeom>
        </p:spPr>
        <p:txBody>
          <a:bodyPr vert="horz" lIns="91440" tIns="45720" rIns="91440" bIns="45720" rtlCol="0" anchor="b"/>
          <a:lstStyle>
            <a:lvl1pPr algn="r">
              <a:defRPr sz="1000">
                <a:latin typeface="+mn-lt"/>
              </a:defRPr>
            </a:lvl1pPr>
          </a:lstStyle>
          <a:p>
            <a:pPr>
              <a:defRPr/>
            </a:pPr>
            <a:fld id="{61D0E91A-24E4-41B6-9E66-3D80AC636B5B}" type="slidenum">
              <a:rPr lang="en-US"/>
              <a:pPr>
                <a:defRPr/>
              </a:pPr>
              <a:t>‹#›</a:t>
            </a:fld>
            <a:endParaRPr lang="en-US" dirty="0"/>
          </a:p>
        </p:txBody>
      </p:sp>
      <p:sp>
        <p:nvSpPr>
          <p:cNvPr id="7" name="Rectangle 6"/>
          <p:cNvSpPr/>
          <p:nvPr/>
        </p:nvSpPr>
        <p:spPr>
          <a:xfrm>
            <a:off x="381000" y="0"/>
            <a:ext cx="1366838" cy="609600"/>
          </a:xfrm>
          <a:prstGeom prst="rect">
            <a:avLst/>
          </a:prstGeom>
          <a:solidFill>
            <a:srgbClr val="5162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14" name="Pictur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3075" y="280988"/>
            <a:ext cx="118427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616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CEA4D81-C58D-42A9-AB2B-C9419FA83EC7}" type="datetimeFigureOut">
              <a:rPr lang="en-US"/>
              <a:pPr>
                <a:defRPr/>
              </a:pPr>
              <a:t>10/19/2022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0DF5EF3-D2CA-4F49-AD3F-80BF514BD505}" type="slidenum">
              <a:rPr lang="en-US"/>
              <a:pPr>
                <a:defRPr/>
              </a:pPr>
              <a:t>‹#›</a:t>
            </a:fld>
            <a:endParaRPr lang="en-US"/>
          </a:p>
        </p:txBody>
      </p:sp>
    </p:spTree>
    <p:extLst>
      <p:ext uri="{BB962C8B-B14F-4D97-AF65-F5344CB8AC3E}">
        <p14:creationId xmlns:p14="http://schemas.microsoft.com/office/powerpoint/2010/main" val="244260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33333" b="-27347"/>
          <a:stretch/>
        </p:blipFill>
        <p:spPr>
          <a:xfrm>
            <a:off x="-21444" y="533400"/>
            <a:ext cx="9165444" cy="4513170"/>
          </a:xfrm>
          <a:prstGeom prst="rect">
            <a:avLst/>
          </a:prstGeom>
        </p:spPr>
      </p:pic>
      <p:sp>
        <p:nvSpPr>
          <p:cNvPr id="6" name="Rectangle 5"/>
          <p:cNvSpPr/>
          <p:nvPr/>
        </p:nvSpPr>
        <p:spPr>
          <a:xfrm>
            <a:off x="76200" y="6578600"/>
            <a:ext cx="4495800" cy="203200"/>
          </a:xfrm>
          <a:prstGeom prst="rect">
            <a:avLst/>
          </a:prstGeom>
        </p:spPr>
        <p:txBody>
          <a:bodyPr>
            <a:spAutoFit/>
          </a:bodyPr>
          <a:lstStyle/>
          <a:p>
            <a:pPr fontAlgn="auto">
              <a:spcBef>
                <a:spcPts val="0"/>
              </a:spcBef>
              <a:spcAft>
                <a:spcPts val="0"/>
              </a:spcAft>
              <a:defRPr/>
            </a:pPr>
            <a:r>
              <a:rPr lang="en-US" sz="720" dirty="0">
                <a:solidFill>
                  <a:srgbClr val="51626F"/>
                </a:solidFill>
                <a:latin typeface="Arial" pitchFamily="34" charset="0"/>
                <a:cs typeface="Arial" pitchFamily="34" charset="0"/>
              </a:rPr>
              <a:t>© </a:t>
            </a:r>
            <a:r>
              <a:rPr lang="en-US" sz="720">
                <a:solidFill>
                  <a:srgbClr val="51626F"/>
                </a:solidFill>
                <a:latin typeface="Arial" pitchFamily="34" charset="0"/>
                <a:cs typeface="Arial" pitchFamily="34" charset="0"/>
              </a:rPr>
              <a:t>Copyright </a:t>
            </a:r>
            <a:r>
              <a:rPr lang="en-US" sz="720" smtClean="0">
                <a:solidFill>
                  <a:srgbClr val="51626F"/>
                </a:solidFill>
                <a:latin typeface="Arial" pitchFamily="34" charset="0"/>
                <a:cs typeface="Arial" pitchFamily="34" charset="0"/>
              </a:rPr>
              <a:t>2022 </a:t>
            </a:r>
            <a:r>
              <a:rPr lang="en-US" sz="720" dirty="0">
                <a:solidFill>
                  <a:srgbClr val="51626F"/>
                </a:solidFill>
                <a:latin typeface="Arial" pitchFamily="34" charset="0"/>
                <a:cs typeface="Arial" pitchFamily="34" charset="0"/>
              </a:rPr>
              <a:t>by K&amp;L Gates LLP. All rights reserved.</a:t>
            </a:r>
          </a:p>
        </p:txBody>
      </p:sp>
      <p:sp>
        <p:nvSpPr>
          <p:cNvPr id="7" name="Rectangle 6"/>
          <p:cNvSpPr>
            <a:spLocks noChangeArrowheads="1"/>
          </p:cNvSpPr>
          <p:nvPr userDrawn="1"/>
        </p:nvSpPr>
        <p:spPr bwMode="auto">
          <a:xfrm>
            <a:off x="838200" y="0"/>
            <a:ext cx="2389188" cy="1447800"/>
          </a:xfrm>
          <a:prstGeom prst="rect">
            <a:avLst/>
          </a:prstGeom>
          <a:solidFill>
            <a:srgbClr val="E66E32"/>
          </a:solidFill>
          <a:ln>
            <a:noFill/>
          </a:ln>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8" name="Freeform 22"/>
          <p:cNvSpPr>
            <a:spLocks/>
          </p:cNvSpPr>
          <p:nvPr userDrawn="1"/>
        </p:nvSpPr>
        <p:spPr bwMode="auto">
          <a:xfrm>
            <a:off x="1076325" y="931863"/>
            <a:ext cx="207963" cy="263525"/>
          </a:xfrm>
          <a:custGeom>
            <a:avLst/>
            <a:gdLst>
              <a:gd name="T0" fmla="*/ 9477543 w 799"/>
              <a:gd name="T1" fmla="*/ 29685086 h 1009"/>
              <a:gd name="T2" fmla="*/ 9477543 w 799"/>
              <a:gd name="T3" fmla="*/ 0 h 1009"/>
              <a:gd name="T4" fmla="*/ 0 w 799"/>
              <a:gd name="T5" fmla="*/ 0 h 1009"/>
              <a:gd name="T6" fmla="*/ 0 w 799"/>
              <a:gd name="T7" fmla="*/ 68540789 h 1009"/>
              <a:gd name="T8" fmla="*/ 9477543 w 799"/>
              <a:gd name="T9" fmla="*/ 68540789 h 1009"/>
              <a:gd name="T10" fmla="*/ 9477543 w 799"/>
              <a:gd name="T11" fmla="*/ 39942450 h 1009"/>
              <a:gd name="T12" fmla="*/ 13133163 w 799"/>
              <a:gd name="T13" fmla="*/ 36614043 h 1009"/>
              <a:gd name="T14" fmla="*/ 41430186 w 799"/>
              <a:gd name="T15" fmla="*/ 68540789 h 1009"/>
              <a:gd name="T16" fmla="*/ 54089380 w 799"/>
              <a:gd name="T17" fmla="*/ 68540789 h 1009"/>
              <a:gd name="T18" fmla="*/ 19699744 w 799"/>
              <a:gd name="T19" fmla="*/ 30839999 h 1009"/>
              <a:gd name="T20" fmla="*/ 53412394 w 799"/>
              <a:gd name="T21" fmla="*/ 0 h 1009"/>
              <a:gd name="T22" fmla="*/ 41294841 w 799"/>
              <a:gd name="T23" fmla="*/ 0 h 1009"/>
              <a:gd name="T24" fmla="*/ 9477543 w 799"/>
              <a:gd name="T25" fmla="*/ 29685086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23"/>
          <p:cNvSpPr>
            <a:spLocks noEditPoints="1"/>
          </p:cNvSpPr>
          <p:nvPr userDrawn="1"/>
        </p:nvSpPr>
        <p:spPr bwMode="auto">
          <a:xfrm>
            <a:off x="1296988" y="927100"/>
            <a:ext cx="250825" cy="273050"/>
          </a:xfrm>
          <a:custGeom>
            <a:avLst/>
            <a:gdLst>
              <a:gd name="T0" fmla="*/ 43446210 w 408"/>
              <a:gd name="T1" fmla="*/ 32792385 h 445"/>
              <a:gd name="T2" fmla="*/ 63091094 w 408"/>
              <a:gd name="T3" fmla="*/ 15830764 h 445"/>
              <a:gd name="T4" fmla="*/ 83870224 w 408"/>
              <a:gd name="T5" fmla="*/ 33545880 h 445"/>
              <a:gd name="T6" fmla="*/ 62713627 w 408"/>
              <a:gd name="T7" fmla="*/ 58046135 h 445"/>
              <a:gd name="T8" fmla="*/ 59691432 w 408"/>
              <a:gd name="T9" fmla="*/ 59930487 h 445"/>
              <a:gd name="T10" fmla="*/ 54024508 w 408"/>
              <a:gd name="T11" fmla="*/ 53145961 h 445"/>
              <a:gd name="T12" fmla="*/ 43446210 w 408"/>
              <a:gd name="T13" fmla="*/ 32792385 h 445"/>
              <a:gd name="T14" fmla="*/ 122405059 w 408"/>
              <a:gd name="T15" fmla="*/ 128530464 h 445"/>
              <a:gd name="T16" fmla="*/ 143939123 w 408"/>
              <a:gd name="T17" fmla="*/ 105537813 h 445"/>
              <a:gd name="T18" fmla="*/ 129960547 w 408"/>
              <a:gd name="T19" fmla="*/ 92345510 h 445"/>
              <a:gd name="T20" fmla="*/ 91425713 w 408"/>
              <a:gd name="T21" fmla="*/ 131168925 h 445"/>
              <a:gd name="T22" fmla="*/ 91425713 w 408"/>
              <a:gd name="T23" fmla="*/ 131168925 h 445"/>
              <a:gd name="T24" fmla="*/ 53646426 w 408"/>
              <a:gd name="T25" fmla="*/ 149637536 h 445"/>
              <a:gd name="T26" fmla="*/ 20778515 w 408"/>
              <a:gd name="T27" fmla="*/ 120237721 h 445"/>
              <a:gd name="T28" fmla="*/ 52890878 w 408"/>
              <a:gd name="T29" fmla="*/ 86315093 h 445"/>
              <a:gd name="T30" fmla="*/ 55157524 w 408"/>
              <a:gd name="T31" fmla="*/ 84807489 h 445"/>
              <a:gd name="T32" fmla="*/ 83114061 w 408"/>
              <a:gd name="T33" fmla="*/ 115714908 h 445"/>
              <a:gd name="T34" fmla="*/ 97470718 w 408"/>
              <a:gd name="T35" fmla="*/ 101391749 h 445"/>
              <a:gd name="T36" fmla="*/ 72158295 w 408"/>
              <a:gd name="T37" fmla="*/ 73499538 h 445"/>
              <a:gd name="T38" fmla="*/ 104648739 w 408"/>
              <a:gd name="T39" fmla="*/ 33545880 h 445"/>
              <a:gd name="T40" fmla="*/ 63469176 w 408"/>
              <a:gd name="T41" fmla="*/ 0 h 445"/>
              <a:gd name="T42" fmla="*/ 22667695 w 408"/>
              <a:gd name="T43" fmla="*/ 35430845 h 445"/>
              <a:gd name="T44" fmla="*/ 42312579 w 408"/>
              <a:gd name="T45" fmla="*/ 70484329 h 445"/>
              <a:gd name="T46" fmla="*/ 31356814 w 408"/>
              <a:gd name="T47" fmla="*/ 77645602 h 445"/>
              <a:gd name="T48" fmla="*/ 0 w 408"/>
              <a:gd name="T49" fmla="*/ 120237721 h 445"/>
              <a:gd name="T50" fmla="*/ 54401975 w 408"/>
              <a:gd name="T51" fmla="*/ 167730013 h 445"/>
              <a:gd name="T52" fmla="*/ 107670935 w 408"/>
              <a:gd name="T53" fmla="*/ 142476263 h 445"/>
              <a:gd name="T54" fmla="*/ 126938352 w 408"/>
              <a:gd name="T55" fmla="*/ 164337443 h 445"/>
              <a:gd name="T56" fmla="*/ 154139340 w 408"/>
              <a:gd name="T57" fmla="*/ 164337443 h 445"/>
              <a:gd name="T58" fmla="*/ 122405059 w 408"/>
              <a:gd name="T59" fmla="*/ 128530464 h 4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24"/>
          <p:cNvSpPr>
            <a:spLocks/>
          </p:cNvSpPr>
          <p:nvPr userDrawn="1"/>
        </p:nvSpPr>
        <p:spPr bwMode="auto">
          <a:xfrm>
            <a:off x="1593850" y="931863"/>
            <a:ext cx="123825" cy="263525"/>
          </a:xfrm>
          <a:custGeom>
            <a:avLst/>
            <a:gdLst>
              <a:gd name="T0" fmla="*/ 9288960 w 475"/>
              <a:gd name="T1" fmla="*/ 0 h 1009"/>
              <a:gd name="T2" fmla="*/ 0 w 475"/>
              <a:gd name="T3" fmla="*/ 0 h 1009"/>
              <a:gd name="T4" fmla="*/ 0 w 475"/>
              <a:gd name="T5" fmla="*/ 68540789 h 1009"/>
              <a:gd name="T6" fmla="*/ 32205970 w 475"/>
              <a:gd name="T7" fmla="*/ 68540789 h 1009"/>
              <a:gd name="T8" fmla="*/ 32205970 w 475"/>
              <a:gd name="T9" fmla="*/ 60660895 h 1009"/>
              <a:gd name="T10" fmla="*/ 9288960 w 475"/>
              <a:gd name="T11" fmla="*/ 60660895 h 1009"/>
              <a:gd name="T12" fmla="*/ 9288960 w 475"/>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25"/>
          <p:cNvSpPr>
            <a:spLocks/>
          </p:cNvSpPr>
          <p:nvPr userDrawn="1"/>
        </p:nvSpPr>
        <p:spPr bwMode="auto">
          <a:xfrm>
            <a:off x="1830388" y="925513"/>
            <a:ext cx="282575" cy="273050"/>
          </a:xfrm>
          <a:custGeom>
            <a:avLst/>
            <a:gdLst>
              <a:gd name="T0" fmla="*/ 103234682 w 459"/>
              <a:gd name="T1" fmla="*/ 83299885 h 445"/>
              <a:gd name="T2" fmla="*/ 103234682 w 459"/>
              <a:gd name="T3" fmla="*/ 101391749 h 445"/>
              <a:gd name="T4" fmla="*/ 148990901 w 459"/>
              <a:gd name="T5" fmla="*/ 101391749 h 445"/>
              <a:gd name="T6" fmla="*/ 90755826 w 459"/>
              <a:gd name="T7" fmla="*/ 149260788 h 445"/>
              <a:gd name="T8" fmla="*/ 21932499 w 459"/>
              <a:gd name="T9" fmla="*/ 83676633 h 445"/>
              <a:gd name="T10" fmla="*/ 92646431 w 459"/>
              <a:gd name="T11" fmla="*/ 18469225 h 445"/>
              <a:gd name="T12" fmla="*/ 148612903 w 459"/>
              <a:gd name="T13" fmla="*/ 44476470 h 445"/>
              <a:gd name="T14" fmla="*/ 164116974 w 459"/>
              <a:gd name="T15" fmla="*/ 31284780 h 445"/>
              <a:gd name="T16" fmla="*/ 91890435 w 459"/>
              <a:gd name="T17" fmla="*/ 0 h 445"/>
              <a:gd name="T18" fmla="*/ 0 w 459"/>
              <a:gd name="T19" fmla="*/ 84430128 h 445"/>
              <a:gd name="T20" fmla="*/ 89621216 w 459"/>
              <a:gd name="T21" fmla="*/ 167730013 h 445"/>
              <a:gd name="T22" fmla="*/ 173570616 w 459"/>
              <a:gd name="T23" fmla="*/ 89707049 h 445"/>
              <a:gd name="T24" fmla="*/ 173570616 w 459"/>
              <a:gd name="T25" fmla="*/ 83299885 h 445"/>
              <a:gd name="T26" fmla="*/ 103234682 w 459"/>
              <a:gd name="T27" fmla="*/ 83299885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
          <p:cNvSpPr>
            <a:spLocks/>
          </p:cNvSpPr>
          <p:nvPr userDrawn="1"/>
        </p:nvSpPr>
        <p:spPr bwMode="auto">
          <a:xfrm>
            <a:off x="2120900" y="920750"/>
            <a:ext cx="279400" cy="273050"/>
          </a:xfrm>
          <a:custGeom>
            <a:avLst/>
            <a:gdLst>
              <a:gd name="T0" fmla="*/ 72669542 w 1072"/>
              <a:gd name="T1" fmla="*/ 71017941 h 1051"/>
              <a:gd name="T2" fmla="*/ 35860156 w 1072"/>
              <a:gd name="T3" fmla="*/ 0 h 1051"/>
              <a:gd name="T4" fmla="*/ 0 w 1072"/>
              <a:gd name="T5" fmla="*/ 71017941 h 1051"/>
              <a:gd name="T6" fmla="*/ 11049592 w 1072"/>
              <a:gd name="T7" fmla="*/ 71017941 h 1051"/>
              <a:gd name="T8" fmla="*/ 36809386 w 1072"/>
              <a:gd name="T9" fmla="*/ 18649757 h 1051"/>
              <a:gd name="T10" fmla="*/ 50231533 w 1072"/>
              <a:gd name="T11" fmla="*/ 46151425 h 1051"/>
              <a:gd name="T12" fmla="*/ 31996252 w 1072"/>
              <a:gd name="T13" fmla="*/ 46151425 h 1051"/>
              <a:gd name="T14" fmla="*/ 28606963 w 1072"/>
              <a:gd name="T15" fmla="*/ 53922309 h 1051"/>
              <a:gd name="T16" fmla="*/ 54095437 w 1072"/>
              <a:gd name="T17" fmla="*/ 53922309 h 1051"/>
              <a:gd name="T18" fmla="*/ 62568919 w 1072"/>
              <a:gd name="T19" fmla="*/ 71017941 h 1051"/>
              <a:gd name="T20" fmla="*/ 72669542 w 1072"/>
              <a:gd name="T21" fmla="*/ 71017941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2"/>
          <p:cNvSpPr>
            <a:spLocks/>
          </p:cNvSpPr>
          <p:nvPr userDrawn="1"/>
        </p:nvSpPr>
        <p:spPr bwMode="auto">
          <a:xfrm>
            <a:off x="2382838" y="930275"/>
            <a:ext cx="173037" cy="263525"/>
          </a:xfrm>
          <a:custGeom>
            <a:avLst/>
            <a:gdLst>
              <a:gd name="T0" fmla="*/ 27165510 w 666"/>
              <a:gd name="T1" fmla="*/ 7879894 h 1009"/>
              <a:gd name="T2" fmla="*/ 45005469 w 666"/>
              <a:gd name="T3" fmla="*/ 7879894 h 1009"/>
              <a:gd name="T4" fmla="*/ 45005469 w 666"/>
              <a:gd name="T5" fmla="*/ 0 h 1009"/>
              <a:gd name="T6" fmla="*/ 0 w 666"/>
              <a:gd name="T7" fmla="*/ 0 h 1009"/>
              <a:gd name="T8" fmla="*/ 0 w 666"/>
              <a:gd name="T9" fmla="*/ 7879894 h 1009"/>
              <a:gd name="T10" fmla="*/ 17907511 w 666"/>
              <a:gd name="T11" fmla="*/ 7879894 h 1009"/>
              <a:gd name="T12" fmla="*/ 17907511 w 666"/>
              <a:gd name="T13" fmla="*/ 68540789 h 1009"/>
              <a:gd name="T14" fmla="*/ 27165510 w 666"/>
              <a:gd name="T15" fmla="*/ 68540789 h 1009"/>
              <a:gd name="T16" fmla="*/ 27165510 w 666"/>
              <a:gd name="T17" fmla="*/ 7879894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3"/>
          <p:cNvSpPr>
            <a:spLocks/>
          </p:cNvSpPr>
          <p:nvPr userDrawn="1"/>
        </p:nvSpPr>
        <p:spPr bwMode="auto">
          <a:xfrm>
            <a:off x="2605088" y="930275"/>
            <a:ext cx="155575" cy="263525"/>
          </a:xfrm>
          <a:custGeom>
            <a:avLst/>
            <a:gdLst>
              <a:gd name="T0" fmla="*/ 0 w 595"/>
              <a:gd name="T1" fmla="*/ 68540789 h 1009"/>
              <a:gd name="T2" fmla="*/ 40463881 w 595"/>
              <a:gd name="T3" fmla="*/ 68540789 h 1009"/>
              <a:gd name="T4" fmla="*/ 40463881 w 595"/>
              <a:gd name="T5" fmla="*/ 60660895 h 1009"/>
              <a:gd name="T6" fmla="*/ 9520929 w 595"/>
              <a:gd name="T7" fmla="*/ 60660895 h 1009"/>
              <a:gd name="T8" fmla="*/ 9520929 w 595"/>
              <a:gd name="T9" fmla="*/ 38515916 h 1009"/>
              <a:gd name="T10" fmla="*/ 39715814 w 595"/>
              <a:gd name="T11" fmla="*/ 38515916 h 1009"/>
              <a:gd name="T12" fmla="*/ 39715814 w 595"/>
              <a:gd name="T13" fmla="*/ 30839999 h 1009"/>
              <a:gd name="T14" fmla="*/ 9520929 w 595"/>
              <a:gd name="T15" fmla="*/ 30839999 h 1009"/>
              <a:gd name="T16" fmla="*/ 9520929 w 595"/>
              <a:gd name="T17" fmla="*/ 7879894 h 1009"/>
              <a:gd name="T18" fmla="*/ 40463881 w 595"/>
              <a:gd name="T19" fmla="*/ 7879894 h 1009"/>
              <a:gd name="T20" fmla="*/ 40463881 w 595"/>
              <a:gd name="T21" fmla="*/ 0 h 1009"/>
              <a:gd name="T22" fmla="*/ 0 w 595"/>
              <a:gd name="T23" fmla="*/ 0 h 1009"/>
              <a:gd name="T24" fmla="*/ 0 w 595"/>
              <a:gd name="T25" fmla="*/ 68540789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4"/>
          <p:cNvSpPr>
            <a:spLocks/>
          </p:cNvSpPr>
          <p:nvPr userDrawn="1"/>
        </p:nvSpPr>
        <p:spPr bwMode="auto">
          <a:xfrm>
            <a:off x="2806700" y="925513"/>
            <a:ext cx="180975" cy="273050"/>
          </a:xfrm>
          <a:custGeom>
            <a:avLst/>
            <a:gdLst>
              <a:gd name="T0" fmla="*/ 105558116 w 295"/>
              <a:gd name="T1" fmla="*/ 24499641 h 445"/>
              <a:gd name="T2" fmla="*/ 59941987 w 295"/>
              <a:gd name="T3" fmla="*/ 0 h 445"/>
              <a:gd name="T4" fmla="*/ 7916889 w 295"/>
              <a:gd name="T5" fmla="*/ 41461262 h 445"/>
              <a:gd name="T6" fmla="*/ 46370089 w 295"/>
              <a:gd name="T7" fmla="*/ 82169029 h 445"/>
              <a:gd name="T8" fmla="*/ 58434067 w 295"/>
              <a:gd name="T9" fmla="*/ 87068589 h 445"/>
              <a:gd name="T10" fmla="*/ 88970377 w 295"/>
              <a:gd name="T11" fmla="*/ 117599260 h 445"/>
              <a:gd name="T12" fmla="*/ 56548859 w 295"/>
              <a:gd name="T13" fmla="*/ 148884041 h 445"/>
              <a:gd name="T14" fmla="*/ 22242748 w 295"/>
              <a:gd name="T15" fmla="*/ 118353369 h 445"/>
              <a:gd name="T16" fmla="*/ 0 w 295"/>
              <a:gd name="T17" fmla="*/ 122499434 h 445"/>
              <a:gd name="T18" fmla="*/ 54664266 w 295"/>
              <a:gd name="T19" fmla="*/ 167730013 h 445"/>
              <a:gd name="T20" fmla="*/ 111213125 w 295"/>
              <a:gd name="T21" fmla="*/ 117599260 h 445"/>
              <a:gd name="T22" fmla="*/ 67104917 w 295"/>
              <a:gd name="T23" fmla="*/ 68976725 h 445"/>
              <a:gd name="T24" fmla="*/ 54664266 w 295"/>
              <a:gd name="T25" fmla="*/ 64830660 h 445"/>
              <a:gd name="T26" fmla="*/ 29782350 w 295"/>
              <a:gd name="T27" fmla="*/ 41461262 h 445"/>
              <a:gd name="T28" fmla="*/ 59564701 w 295"/>
              <a:gd name="T29" fmla="*/ 18845972 h 445"/>
              <a:gd name="T30" fmla="*/ 87839744 w 295"/>
              <a:gd name="T31" fmla="*/ 33922628 h 445"/>
              <a:gd name="T32" fmla="*/ 105558116 w 295"/>
              <a:gd name="T33" fmla="*/ 24499641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Content Placeholder 11"/>
          <p:cNvSpPr>
            <a:spLocks noGrp="1"/>
          </p:cNvSpPr>
          <p:nvPr>
            <p:ph sz="quarter" idx="11"/>
          </p:nvPr>
        </p:nvSpPr>
        <p:spPr>
          <a:xfrm>
            <a:off x="3581400" y="5282739"/>
            <a:ext cx="5029200" cy="307975"/>
          </a:xfrm>
        </p:spPr>
        <p:txBody>
          <a:bodyPr/>
          <a:lstStyle>
            <a:lvl1pPr marL="0" indent="0">
              <a:buNone/>
              <a:defRPr sz="1400"/>
            </a:lvl1pPr>
            <a:lvl2pPr marL="457200" indent="0">
              <a:buNone/>
              <a:defRPr sz="1400"/>
            </a:lvl2pPr>
            <a:lvl3pPr marL="914400" indent="0">
              <a:buNone/>
              <a:defRPr sz="1400"/>
            </a:lvl3pPr>
            <a:lvl4pPr marL="1257300" indent="0">
              <a:buNone/>
              <a:defRPr sz="1400"/>
            </a:lvl4pPr>
            <a:lvl5pPr marL="1828800" indent="0">
              <a:buNone/>
              <a:defRPr sz="1400"/>
            </a:lvl5pPr>
          </a:lstStyle>
          <a:p>
            <a:pPr lvl="0"/>
            <a:r>
              <a:rPr lang="en-US" smtClean="0"/>
              <a:t>Edit Master text styles</a:t>
            </a:r>
          </a:p>
        </p:txBody>
      </p:sp>
      <p:sp>
        <p:nvSpPr>
          <p:cNvPr id="2" name="Title 1"/>
          <p:cNvSpPr>
            <a:spLocks noGrp="1"/>
          </p:cNvSpPr>
          <p:nvPr>
            <p:ph type="ctrTitle"/>
          </p:nvPr>
        </p:nvSpPr>
        <p:spPr>
          <a:xfrm>
            <a:off x="3581400" y="4343400"/>
            <a:ext cx="5029200" cy="933450"/>
          </a:xfrm>
        </p:spPr>
        <p:txBody>
          <a:bodyPr anchor="t">
            <a:normAutofit/>
          </a:bodyPr>
          <a:lstStyle>
            <a:lvl1pPr algn="l" defTabSz="914400" rtl="0" eaLnBrk="1" latinLnBrk="0" hangingPunct="1">
              <a:spcBef>
                <a:spcPct val="0"/>
              </a:spcBef>
              <a:buNone/>
              <a:defRPr lang="en-US" sz="2800" b="0" kern="1200" cap="none" dirty="0">
                <a:solidFill>
                  <a:srgbClr val="E66E32"/>
                </a:soli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581400" y="4038600"/>
            <a:ext cx="5029200" cy="304800"/>
          </a:xfrm>
        </p:spPr>
        <p:txBody>
          <a:bodyPr>
            <a:normAutofit/>
          </a:bodyPr>
          <a:lstStyle>
            <a:lvl1pPr marL="0" indent="0" algn="l">
              <a:buNone/>
              <a:defRPr sz="1400">
                <a:solidFill>
                  <a:srgbClr val="51626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040979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1" t="-40" r="-76" b="40"/>
          <a:stretch/>
        </p:blipFill>
        <p:spPr>
          <a:xfrm>
            <a:off x="-76200" y="0"/>
            <a:ext cx="9237663" cy="6860725"/>
          </a:xfrm>
          <a:prstGeom prst="rect">
            <a:avLst/>
          </a:prstGeom>
        </p:spPr>
      </p:pic>
      <p:sp>
        <p:nvSpPr>
          <p:cNvPr id="4" name="Rectangle 3"/>
          <p:cNvSpPr>
            <a:spLocks noChangeArrowheads="1"/>
          </p:cNvSpPr>
          <p:nvPr/>
        </p:nvSpPr>
        <p:spPr bwMode="auto">
          <a:xfrm>
            <a:off x="-76200" y="2590800"/>
            <a:ext cx="9237663" cy="1981200"/>
          </a:xfrm>
          <a:prstGeom prst="rect">
            <a:avLst/>
          </a:prstGeom>
          <a:solidFill>
            <a:srgbClr val="E66E32"/>
          </a:solidFill>
          <a:ln>
            <a:noFill/>
          </a:ln>
          <a:effectLst>
            <a:outerShdw blurRad="469900" dir="6300000" sx="97000" sy="97000" algn="ctr" rotWithShape="0">
              <a:sysClr val="windowText" lastClr="000000"/>
            </a:outerShdw>
          </a:effectLst>
          <a:extLst/>
        </p:spPr>
        <p:txBody>
          <a:bodyPr/>
          <a:lstStyle/>
          <a:p>
            <a:pPr fontAlgn="auto">
              <a:spcBef>
                <a:spcPts val="0"/>
              </a:spcBef>
              <a:spcAft>
                <a:spcPts val="0"/>
              </a:spcAft>
              <a:defRPr/>
            </a:pPr>
            <a:endParaRPr lang="en-US" kern="0">
              <a:solidFill>
                <a:srgbClr val="51626F"/>
              </a:solidFill>
              <a:latin typeface="+mn-lt"/>
            </a:endParaRPr>
          </a:p>
        </p:txBody>
      </p:sp>
      <p:sp>
        <p:nvSpPr>
          <p:cNvPr id="2" name="Title 1"/>
          <p:cNvSpPr>
            <a:spLocks noGrp="1"/>
          </p:cNvSpPr>
          <p:nvPr>
            <p:ph type="title"/>
          </p:nvPr>
        </p:nvSpPr>
        <p:spPr>
          <a:xfrm>
            <a:off x="457200" y="3230562"/>
            <a:ext cx="8229600" cy="655638"/>
          </a:xfrm>
        </p:spPr>
        <p:txBody>
          <a:bodyPr/>
          <a:lstStyle>
            <a:lvl1pPr algn="ctr">
              <a:defRPr sz="3200" b="0">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887364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E66E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9"/>
          <p:cNvGrpSpPr>
            <a:grpSpLocks/>
          </p:cNvGrpSpPr>
          <p:nvPr userDrawn="1"/>
        </p:nvGrpSpPr>
        <p:grpSpPr bwMode="auto">
          <a:xfrm>
            <a:off x="1681163" y="3005138"/>
            <a:ext cx="5781675" cy="847725"/>
            <a:chOff x="1681161" y="3005347"/>
            <a:chExt cx="5781677" cy="847306"/>
          </a:xfrm>
        </p:grpSpPr>
        <p:sp>
          <p:nvSpPr>
            <p:cNvPr id="4" name="Freeform 7"/>
            <p:cNvSpPr>
              <a:spLocks/>
            </p:cNvSpPr>
            <p:nvPr userDrawn="1"/>
          </p:nvSpPr>
          <p:spPr bwMode="auto">
            <a:xfrm>
              <a:off x="1681161" y="3042322"/>
              <a:ext cx="628596" cy="793812"/>
            </a:xfrm>
            <a:custGeom>
              <a:avLst/>
              <a:gdLst>
                <a:gd name="T0" fmla="*/ 86651841 w 799"/>
                <a:gd name="T1" fmla="*/ 270479835 h 1009"/>
                <a:gd name="T2" fmla="*/ 86651841 w 799"/>
                <a:gd name="T3" fmla="*/ 0 h 1009"/>
                <a:gd name="T4" fmla="*/ 0 w 799"/>
                <a:gd name="T5" fmla="*/ 0 h 1009"/>
                <a:gd name="T6" fmla="*/ 0 w 799"/>
                <a:gd name="T7" fmla="*/ 624516840 h 1009"/>
                <a:gd name="T8" fmla="*/ 86651841 w 799"/>
                <a:gd name="T9" fmla="*/ 624516840 h 1009"/>
                <a:gd name="T10" fmla="*/ 86651841 w 799"/>
                <a:gd name="T11" fmla="*/ 363940380 h 1009"/>
                <a:gd name="T12" fmla="*/ 120074424 w 799"/>
                <a:gd name="T13" fmla="*/ 333611884 h 1009"/>
                <a:gd name="T14" fmla="*/ 378792422 w 799"/>
                <a:gd name="T15" fmla="*/ 624516840 h 1009"/>
                <a:gd name="T16" fmla="*/ 494534332 w 799"/>
                <a:gd name="T17" fmla="*/ 624516840 h 1009"/>
                <a:gd name="T18" fmla="*/ 180112029 w 799"/>
                <a:gd name="T19" fmla="*/ 281001581 h 1009"/>
                <a:gd name="T20" fmla="*/ 488345140 w 799"/>
                <a:gd name="T21" fmla="*/ 0 h 1009"/>
                <a:gd name="T22" fmla="*/ 377554111 w 799"/>
                <a:gd name="T23" fmla="*/ 0 h 1009"/>
                <a:gd name="T24" fmla="*/ 86651841 w 799"/>
                <a:gd name="T25" fmla="*/ 270479835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9" h="1009">
                  <a:moveTo>
                    <a:pt x="140" y="437"/>
                  </a:moveTo>
                  <a:lnTo>
                    <a:pt x="140" y="0"/>
                  </a:lnTo>
                  <a:lnTo>
                    <a:pt x="0" y="0"/>
                  </a:lnTo>
                  <a:lnTo>
                    <a:pt x="0" y="1009"/>
                  </a:lnTo>
                  <a:lnTo>
                    <a:pt x="140" y="1009"/>
                  </a:lnTo>
                  <a:lnTo>
                    <a:pt x="140" y="588"/>
                  </a:lnTo>
                  <a:lnTo>
                    <a:pt x="194" y="539"/>
                  </a:lnTo>
                  <a:lnTo>
                    <a:pt x="612" y="1009"/>
                  </a:lnTo>
                  <a:lnTo>
                    <a:pt x="799" y="1009"/>
                  </a:lnTo>
                  <a:lnTo>
                    <a:pt x="291" y="454"/>
                  </a:lnTo>
                  <a:lnTo>
                    <a:pt x="789" y="0"/>
                  </a:lnTo>
                  <a:lnTo>
                    <a:pt x="610" y="0"/>
                  </a:lnTo>
                  <a:lnTo>
                    <a:pt x="140" y="4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8"/>
            <p:cNvSpPr>
              <a:spLocks noEditPoints="1"/>
            </p:cNvSpPr>
            <p:nvPr userDrawn="1"/>
          </p:nvSpPr>
          <p:spPr bwMode="auto">
            <a:xfrm>
              <a:off x="2346736" y="3025801"/>
              <a:ext cx="758406" cy="826852"/>
            </a:xfrm>
            <a:custGeom>
              <a:avLst/>
              <a:gdLst>
                <a:gd name="T0" fmla="*/ 397356414 w 408"/>
                <a:gd name="T1" fmla="*/ 300368389 h 445"/>
                <a:gd name="T2" fmla="*/ 577031718 w 408"/>
                <a:gd name="T3" fmla="*/ 145005686 h 445"/>
                <a:gd name="T4" fmla="*/ 767071904 w 408"/>
                <a:gd name="T5" fmla="*/ 307273068 h 445"/>
                <a:gd name="T6" fmla="*/ 573576138 w 408"/>
                <a:gd name="T7" fmla="*/ 531688133 h 445"/>
                <a:gd name="T8" fmla="*/ 545933354 w 408"/>
                <a:gd name="T9" fmla="*/ 548949830 h 445"/>
                <a:gd name="T10" fmla="*/ 494105227 w 408"/>
                <a:gd name="T11" fmla="*/ 486804005 h 445"/>
                <a:gd name="T12" fmla="*/ 397356414 w 408"/>
                <a:gd name="T13" fmla="*/ 300368389 h 445"/>
                <a:gd name="T14" fmla="*/ 1119511351 w 408"/>
                <a:gd name="T15" fmla="*/ 1177307181 h 445"/>
                <a:gd name="T16" fmla="*/ 1316460838 w 408"/>
                <a:gd name="T17" fmla="*/ 966703332 h 445"/>
                <a:gd name="T18" fmla="*/ 1188615521 w 408"/>
                <a:gd name="T19" fmla="*/ 845865880 h 445"/>
                <a:gd name="T20" fmla="*/ 836177933 w 408"/>
                <a:gd name="T21" fmla="*/ 1201475415 h 445"/>
                <a:gd name="T22" fmla="*/ 836177933 w 408"/>
                <a:gd name="T23" fmla="*/ 1201475415 h 445"/>
                <a:gd name="T24" fmla="*/ 490649646 w 408"/>
                <a:gd name="T25" fmla="*/ 1370647476 h 445"/>
                <a:gd name="T26" fmla="*/ 190040186 w 408"/>
                <a:gd name="T27" fmla="*/ 1101351999 h 445"/>
                <a:gd name="T28" fmla="*/ 483738486 w 408"/>
                <a:gd name="T29" fmla="*/ 790626592 h 445"/>
                <a:gd name="T30" fmla="*/ 504470109 w 408"/>
                <a:gd name="T31" fmla="*/ 776815376 h 445"/>
                <a:gd name="T32" fmla="*/ 760160743 w 408"/>
                <a:gd name="T33" fmla="*/ 1059922069 h 445"/>
                <a:gd name="T34" fmla="*/ 891461641 w 408"/>
                <a:gd name="T35" fmla="*/ 928725741 h 445"/>
                <a:gd name="T36" fmla="*/ 659958209 w 408"/>
                <a:gd name="T37" fmla="*/ 673239621 h 445"/>
                <a:gd name="T38" fmla="*/ 957112090 w 408"/>
                <a:gd name="T39" fmla="*/ 307273068 h 445"/>
                <a:gd name="T40" fmla="*/ 580487298 w 408"/>
                <a:gd name="T41" fmla="*/ 0 h 445"/>
                <a:gd name="T42" fmla="*/ 207316228 w 408"/>
                <a:gd name="T43" fmla="*/ 324536623 h 445"/>
                <a:gd name="T44" fmla="*/ 386991532 w 408"/>
                <a:gd name="T45" fmla="*/ 645620906 h 445"/>
                <a:gd name="T46" fmla="*/ 286788998 w 408"/>
                <a:gd name="T47" fmla="*/ 711217212 h 445"/>
                <a:gd name="T48" fmla="*/ 0 w 408"/>
                <a:gd name="T49" fmla="*/ 1101351999 h 445"/>
                <a:gd name="T50" fmla="*/ 497560807 w 408"/>
                <a:gd name="T51" fmla="*/ 1536369056 h 445"/>
                <a:gd name="T52" fmla="*/ 984754873 w 408"/>
                <a:gd name="T53" fmla="*/ 1305051170 h 445"/>
                <a:gd name="T54" fmla="*/ 1160974597 w 408"/>
                <a:gd name="T55" fmla="*/ 1505296144 h 445"/>
                <a:gd name="T56" fmla="*/ 1409754071 w 408"/>
                <a:gd name="T57" fmla="*/ 1505296144 h 445"/>
                <a:gd name="T58" fmla="*/ 1119511351 w 408"/>
                <a:gd name="T59" fmla="*/ 1177307181 h 4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8" h="445">
                  <a:moveTo>
                    <a:pt x="115" y="87"/>
                  </a:moveTo>
                  <a:cubicBezTo>
                    <a:pt x="115" y="60"/>
                    <a:pt x="139" y="42"/>
                    <a:pt x="167" y="42"/>
                  </a:cubicBezTo>
                  <a:cubicBezTo>
                    <a:pt x="198" y="42"/>
                    <a:pt x="222" y="59"/>
                    <a:pt x="222" y="89"/>
                  </a:cubicBezTo>
                  <a:cubicBezTo>
                    <a:pt x="222" y="120"/>
                    <a:pt x="190" y="137"/>
                    <a:pt x="166" y="154"/>
                  </a:cubicBezTo>
                  <a:cubicBezTo>
                    <a:pt x="158" y="159"/>
                    <a:pt x="158" y="159"/>
                    <a:pt x="158" y="159"/>
                  </a:cubicBezTo>
                  <a:cubicBezTo>
                    <a:pt x="143" y="141"/>
                    <a:pt x="143" y="141"/>
                    <a:pt x="143" y="141"/>
                  </a:cubicBezTo>
                  <a:cubicBezTo>
                    <a:pt x="129" y="125"/>
                    <a:pt x="115" y="109"/>
                    <a:pt x="115" y="87"/>
                  </a:cubicBezTo>
                  <a:moveTo>
                    <a:pt x="324" y="341"/>
                  </a:moveTo>
                  <a:cubicBezTo>
                    <a:pt x="381" y="280"/>
                    <a:pt x="381" y="280"/>
                    <a:pt x="381" y="280"/>
                  </a:cubicBezTo>
                  <a:cubicBezTo>
                    <a:pt x="344" y="245"/>
                    <a:pt x="344" y="245"/>
                    <a:pt x="344" y="245"/>
                  </a:cubicBezTo>
                  <a:cubicBezTo>
                    <a:pt x="242" y="348"/>
                    <a:pt x="242" y="348"/>
                    <a:pt x="242" y="348"/>
                  </a:cubicBezTo>
                  <a:cubicBezTo>
                    <a:pt x="242" y="348"/>
                    <a:pt x="242" y="348"/>
                    <a:pt x="242" y="348"/>
                  </a:cubicBezTo>
                  <a:cubicBezTo>
                    <a:pt x="214" y="372"/>
                    <a:pt x="182" y="397"/>
                    <a:pt x="142" y="397"/>
                  </a:cubicBezTo>
                  <a:cubicBezTo>
                    <a:pt x="97" y="397"/>
                    <a:pt x="55" y="359"/>
                    <a:pt x="55" y="319"/>
                  </a:cubicBezTo>
                  <a:cubicBezTo>
                    <a:pt x="55" y="278"/>
                    <a:pt x="108" y="249"/>
                    <a:pt x="140" y="229"/>
                  </a:cubicBezTo>
                  <a:cubicBezTo>
                    <a:pt x="146" y="225"/>
                    <a:pt x="146" y="225"/>
                    <a:pt x="146" y="225"/>
                  </a:cubicBezTo>
                  <a:cubicBezTo>
                    <a:pt x="220" y="307"/>
                    <a:pt x="220" y="307"/>
                    <a:pt x="220" y="307"/>
                  </a:cubicBezTo>
                  <a:cubicBezTo>
                    <a:pt x="258" y="269"/>
                    <a:pt x="258" y="269"/>
                    <a:pt x="258" y="269"/>
                  </a:cubicBezTo>
                  <a:cubicBezTo>
                    <a:pt x="191" y="195"/>
                    <a:pt x="191" y="195"/>
                    <a:pt x="191" y="195"/>
                  </a:cubicBezTo>
                  <a:cubicBezTo>
                    <a:pt x="231" y="169"/>
                    <a:pt x="277" y="137"/>
                    <a:pt x="277" y="89"/>
                  </a:cubicBezTo>
                  <a:cubicBezTo>
                    <a:pt x="277" y="33"/>
                    <a:pt x="226" y="0"/>
                    <a:pt x="168" y="0"/>
                  </a:cubicBezTo>
                  <a:cubicBezTo>
                    <a:pt x="107" y="0"/>
                    <a:pt x="60" y="35"/>
                    <a:pt x="60" y="94"/>
                  </a:cubicBezTo>
                  <a:cubicBezTo>
                    <a:pt x="60" y="130"/>
                    <a:pt x="85" y="161"/>
                    <a:pt x="112" y="187"/>
                  </a:cubicBezTo>
                  <a:cubicBezTo>
                    <a:pt x="83" y="206"/>
                    <a:pt x="83" y="206"/>
                    <a:pt x="83" y="206"/>
                  </a:cubicBezTo>
                  <a:cubicBezTo>
                    <a:pt x="38" y="236"/>
                    <a:pt x="0" y="265"/>
                    <a:pt x="0" y="319"/>
                  </a:cubicBezTo>
                  <a:cubicBezTo>
                    <a:pt x="0" y="393"/>
                    <a:pt x="66" y="445"/>
                    <a:pt x="144" y="445"/>
                  </a:cubicBezTo>
                  <a:cubicBezTo>
                    <a:pt x="199" y="445"/>
                    <a:pt x="249" y="416"/>
                    <a:pt x="285" y="378"/>
                  </a:cubicBezTo>
                  <a:cubicBezTo>
                    <a:pt x="336" y="436"/>
                    <a:pt x="336" y="436"/>
                    <a:pt x="336" y="436"/>
                  </a:cubicBezTo>
                  <a:cubicBezTo>
                    <a:pt x="408" y="436"/>
                    <a:pt x="408" y="436"/>
                    <a:pt x="408" y="436"/>
                  </a:cubicBezTo>
                  <a:lnTo>
                    <a:pt x="324" y="3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9"/>
            <p:cNvSpPr>
              <a:spLocks/>
            </p:cNvSpPr>
            <p:nvPr userDrawn="1"/>
          </p:nvSpPr>
          <p:spPr bwMode="auto">
            <a:xfrm>
              <a:off x="3245968" y="3042322"/>
              <a:ext cx="373698" cy="793812"/>
            </a:xfrm>
            <a:custGeom>
              <a:avLst/>
              <a:gdLst>
                <a:gd name="T0" fmla="*/ 84795616 w 475"/>
                <a:gd name="T1" fmla="*/ 0 h 1009"/>
                <a:gd name="T2" fmla="*/ 0 w 475"/>
                <a:gd name="T3" fmla="*/ 0 h 1009"/>
                <a:gd name="T4" fmla="*/ 0 w 475"/>
                <a:gd name="T5" fmla="*/ 624516840 h 1009"/>
                <a:gd name="T6" fmla="*/ 294000411 w 475"/>
                <a:gd name="T7" fmla="*/ 624516840 h 1009"/>
                <a:gd name="T8" fmla="*/ 294000411 w 475"/>
                <a:gd name="T9" fmla="*/ 552718944 h 1009"/>
                <a:gd name="T10" fmla="*/ 84795616 w 475"/>
                <a:gd name="T11" fmla="*/ 552718944 h 1009"/>
                <a:gd name="T12" fmla="*/ 84795616 w 475"/>
                <a:gd name="T13" fmla="*/ 0 h 10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5" h="1009">
                  <a:moveTo>
                    <a:pt x="137" y="0"/>
                  </a:moveTo>
                  <a:lnTo>
                    <a:pt x="0" y="0"/>
                  </a:lnTo>
                  <a:lnTo>
                    <a:pt x="0" y="1009"/>
                  </a:lnTo>
                  <a:lnTo>
                    <a:pt x="475" y="1009"/>
                  </a:lnTo>
                  <a:lnTo>
                    <a:pt x="475" y="893"/>
                  </a:lnTo>
                  <a:lnTo>
                    <a:pt x="137" y="893"/>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0"/>
            <p:cNvSpPr>
              <a:spLocks/>
            </p:cNvSpPr>
            <p:nvPr userDrawn="1"/>
          </p:nvSpPr>
          <p:spPr bwMode="auto">
            <a:xfrm>
              <a:off x="3961891" y="3021869"/>
              <a:ext cx="852814" cy="826852"/>
            </a:xfrm>
            <a:custGeom>
              <a:avLst/>
              <a:gdLst>
                <a:gd name="T0" fmla="*/ 942422641 w 459"/>
                <a:gd name="T1" fmla="*/ 763006019 h 445"/>
                <a:gd name="T2" fmla="*/ 942422641 w 459"/>
                <a:gd name="T3" fmla="*/ 928725741 h 445"/>
                <a:gd name="T4" fmla="*/ 1360126851 w 459"/>
                <a:gd name="T5" fmla="*/ 928725741 h 445"/>
                <a:gd name="T6" fmla="*/ 828504156 w 459"/>
                <a:gd name="T7" fmla="*/ 1367195137 h 445"/>
                <a:gd name="T8" fmla="*/ 200221776 w 459"/>
                <a:gd name="T9" fmla="*/ 766458358 h 445"/>
                <a:gd name="T10" fmla="*/ 845764814 w 459"/>
                <a:gd name="T11" fmla="*/ 169173919 h 445"/>
                <a:gd name="T12" fmla="*/ 1356674719 w 459"/>
                <a:gd name="T13" fmla="*/ 407396484 h 445"/>
                <a:gd name="T14" fmla="*/ 1498210258 w 459"/>
                <a:gd name="T15" fmla="*/ 286559032 h 445"/>
                <a:gd name="T16" fmla="*/ 838860551 w 459"/>
                <a:gd name="T17" fmla="*/ 0 h 445"/>
                <a:gd name="T18" fmla="*/ 0 w 459"/>
                <a:gd name="T19" fmla="*/ 773363037 h 445"/>
                <a:gd name="T20" fmla="*/ 818147761 w 459"/>
                <a:gd name="T21" fmla="*/ 1536369056 h 445"/>
                <a:gd name="T22" fmla="*/ 1584513548 w 459"/>
                <a:gd name="T23" fmla="*/ 821697646 h 445"/>
                <a:gd name="T24" fmla="*/ 1584513548 w 459"/>
                <a:gd name="T25" fmla="*/ 763006019 h 445"/>
                <a:gd name="T26" fmla="*/ 942422641 w 459"/>
                <a:gd name="T27" fmla="*/ 763006019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9" h="445">
                  <a:moveTo>
                    <a:pt x="273" y="221"/>
                  </a:moveTo>
                  <a:cubicBezTo>
                    <a:pt x="273" y="269"/>
                    <a:pt x="273" y="269"/>
                    <a:pt x="273" y="269"/>
                  </a:cubicBezTo>
                  <a:cubicBezTo>
                    <a:pt x="394" y="269"/>
                    <a:pt x="394" y="269"/>
                    <a:pt x="394" y="269"/>
                  </a:cubicBezTo>
                  <a:cubicBezTo>
                    <a:pt x="391" y="339"/>
                    <a:pt x="313" y="396"/>
                    <a:pt x="240" y="396"/>
                  </a:cubicBezTo>
                  <a:cubicBezTo>
                    <a:pt x="139" y="396"/>
                    <a:pt x="58" y="311"/>
                    <a:pt x="58" y="222"/>
                  </a:cubicBezTo>
                  <a:cubicBezTo>
                    <a:pt x="58" y="126"/>
                    <a:pt x="140" y="49"/>
                    <a:pt x="245" y="49"/>
                  </a:cubicBezTo>
                  <a:cubicBezTo>
                    <a:pt x="303" y="49"/>
                    <a:pt x="359" y="77"/>
                    <a:pt x="393" y="118"/>
                  </a:cubicBezTo>
                  <a:cubicBezTo>
                    <a:pt x="434" y="83"/>
                    <a:pt x="434" y="83"/>
                    <a:pt x="434" y="83"/>
                  </a:cubicBezTo>
                  <a:cubicBezTo>
                    <a:pt x="388" y="30"/>
                    <a:pt x="316" y="0"/>
                    <a:pt x="243" y="0"/>
                  </a:cubicBezTo>
                  <a:cubicBezTo>
                    <a:pt x="108" y="0"/>
                    <a:pt x="0" y="101"/>
                    <a:pt x="0" y="224"/>
                  </a:cubicBezTo>
                  <a:cubicBezTo>
                    <a:pt x="0" y="342"/>
                    <a:pt x="105" y="445"/>
                    <a:pt x="237" y="445"/>
                  </a:cubicBezTo>
                  <a:cubicBezTo>
                    <a:pt x="368" y="445"/>
                    <a:pt x="459" y="355"/>
                    <a:pt x="459" y="238"/>
                  </a:cubicBezTo>
                  <a:cubicBezTo>
                    <a:pt x="459" y="221"/>
                    <a:pt x="459" y="221"/>
                    <a:pt x="459" y="221"/>
                  </a:cubicBezTo>
                  <a:lnTo>
                    <a:pt x="273"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
            <p:cNvSpPr>
              <a:spLocks/>
            </p:cNvSpPr>
            <p:nvPr userDrawn="1"/>
          </p:nvSpPr>
          <p:spPr bwMode="auto">
            <a:xfrm>
              <a:off x="4839094" y="3005347"/>
              <a:ext cx="843373" cy="826852"/>
            </a:xfrm>
            <a:custGeom>
              <a:avLst/>
              <a:gdLst>
                <a:gd name="T0" fmla="*/ 663505613 w 1072"/>
                <a:gd name="T1" fmla="*/ 650508306 h 1051"/>
                <a:gd name="T2" fmla="*/ 327419899 w 1072"/>
                <a:gd name="T3" fmla="*/ 0 h 1051"/>
                <a:gd name="T4" fmla="*/ 0 w 1072"/>
                <a:gd name="T5" fmla="*/ 650508306 h 1051"/>
                <a:gd name="T6" fmla="*/ 100887708 w 1072"/>
                <a:gd name="T7" fmla="*/ 650508306 h 1051"/>
                <a:gd name="T8" fmla="*/ 336085714 w 1072"/>
                <a:gd name="T9" fmla="*/ 170827938 h 1051"/>
                <a:gd name="T10" fmla="*/ 458635993 w 1072"/>
                <a:gd name="T11" fmla="*/ 422737722 h 1051"/>
                <a:gd name="T12" fmla="*/ 292140631 w 1072"/>
                <a:gd name="T13" fmla="*/ 422737722 h 1051"/>
                <a:gd name="T14" fmla="*/ 261193090 w 1072"/>
                <a:gd name="T15" fmla="*/ 493916227 h 1051"/>
                <a:gd name="T16" fmla="*/ 493915261 w 1072"/>
                <a:gd name="T17" fmla="*/ 493916227 h 1051"/>
                <a:gd name="T18" fmla="*/ 571282933 w 1072"/>
                <a:gd name="T19" fmla="*/ 650508306 h 1051"/>
                <a:gd name="T20" fmla="*/ 663505613 w 1072"/>
                <a:gd name="T21" fmla="*/ 650508306 h 10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72" h="1051">
                  <a:moveTo>
                    <a:pt x="1072" y="1051"/>
                  </a:moveTo>
                  <a:lnTo>
                    <a:pt x="529" y="0"/>
                  </a:lnTo>
                  <a:lnTo>
                    <a:pt x="0" y="1051"/>
                  </a:lnTo>
                  <a:lnTo>
                    <a:pt x="163" y="1051"/>
                  </a:lnTo>
                  <a:lnTo>
                    <a:pt x="543" y="276"/>
                  </a:lnTo>
                  <a:lnTo>
                    <a:pt x="741" y="683"/>
                  </a:lnTo>
                  <a:lnTo>
                    <a:pt x="472" y="683"/>
                  </a:lnTo>
                  <a:lnTo>
                    <a:pt x="422" y="798"/>
                  </a:lnTo>
                  <a:lnTo>
                    <a:pt x="798" y="798"/>
                  </a:lnTo>
                  <a:lnTo>
                    <a:pt x="923" y="1051"/>
                  </a:lnTo>
                  <a:lnTo>
                    <a:pt x="1072" y="10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2"/>
            <p:cNvSpPr>
              <a:spLocks/>
            </p:cNvSpPr>
            <p:nvPr userDrawn="1"/>
          </p:nvSpPr>
          <p:spPr bwMode="auto">
            <a:xfrm>
              <a:off x="5632119" y="3038390"/>
              <a:ext cx="523962" cy="793812"/>
            </a:xfrm>
            <a:custGeom>
              <a:avLst/>
              <a:gdLst>
                <a:gd name="T0" fmla="*/ 248815078 w 666"/>
                <a:gd name="T1" fmla="*/ 71797896 h 1009"/>
                <a:gd name="T2" fmla="*/ 412216483 w 666"/>
                <a:gd name="T3" fmla="*/ 71797896 h 1009"/>
                <a:gd name="T4" fmla="*/ 412216483 w 666"/>
                <a:gd name="T5" fmla="*/ 0 h 1009"/>
                <a:gd name="T6" fmla="*/ 0 w 666"/>
                <a:gd name="T7" fmla="*/ 0 h 1009"/>
                <a:gd name="T8" fmla="*/ 0 w 666"/>
                <a:gd name="T9" fmla="*/ 71797896 h 1009"/>
                <a:gd name="T10" fmla="*/ 164019774 w 666"/>
                <a:gd name="T11" fmla="*/ 71797896 h 1009"/>
                <a:gd name="T12" fmla="*/ 164019774 w 666"/>
                <a:gd name="T13" fmla="*/ 624516840 h 1009"/>
                <a:gd name="T14" fmla="*/ 248815078 w 666"/>
                <a:gd name="T15" fmla="*/ 624516840 h 1009"/>
                <a:gd name="T16" fmla="*/ 248815078 w 666"/>
                <a:gd name="T17" fmla="*/ 71797896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6" h="1009">
                  <a:moveTo>
                    <a:pt x="402" y="116"/>
                  </a:moveTo>
                  <a:lnTo>
                    <a:pt x="666" y="116"/>
                  </a:lnTo>
                  <a:lnTo>
                    <a:pt x="666" y="0"/>
                  </a:lnTo>
                  <a:lnTo>
                    <a:pt x="0" y="0"/>
                  </a:lnTo>
                  <a:lnTo>
                    <a:pt x="0" y="116"/>
                  </a:lnTo>
                  <a:lnTo>
                    <a:pt x="265" y="116"/>
                  </a:lnTo>
                  <a:lnTo>
                    <a:pt x="265" y="1009"/>
                  </a:lnTo>
                  <a:lnTo>
                    <a:pt x="402" y="1009"/>
                  </a:lnTo>
                  <a:lnTo>
                    <a:pt x="402"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3"/>
            <p:cNvSpPr>
              <a:spLocks/>
            </p:cNvSpPr>
            <p:nvPr userDrawn="1"/>
          </p:nvSpPr>
          <p:spPr bwMode="auto">
            <a:xfrm>
              <a:off x="6304772" y="3038390"/>
              <a:ext cx="468106" cy="793812"/>
            </a:xfrm>
            <a:custGeom>
              <a:avLst/>
              <a:gdLst>
                <a:gd name="T0" fmla="*/ 0 w 595"/>
                <a:gd name="T1" fmla="*/ 624516840 h 1009"/>
                <a:gd name="T2" fmla="*/ 368274331 w 595"/>
                <a:gd name="T3" fmla="*/ 624516840 h 1009"/>
                <a:gd name="T4" fmla="*/ 368274331 w 595"/>
                <a:gd name="T5" fmla="*/ 552718944 h 1009"/>
                <a:gd name="T6" fmla="*/ 86653108 w 595"/>
                <a:gd name="T7" fmla="*/ 552718944 h 1009"/>
                <a:gd name="T8" fmla="*/ 86653108 w 595"/>
                <a:gd name="T9" fmla="*/ 350942790 h 1009"/>
                <a:gd name="T10" fmla="*/ 361465946 w 595"/>
                <a:gd name="T11" fmla="*/ 350942790 h 1009"/>
                <a:gd name="T12" fmla="*/ 361465946 w 595"/>
                <a:gd name="T13" fmla="*/ 281001581 h 1009"/>
                <a:gd name="T14" fmla="*/ 86653108 w 595"/>
                <a:gd name="T15" fmla="*/ 281001581 h 1009"/>
                <a:gd name="T16" fmla="*/ 86653108 w 595"/>
                <a:gd name="T17" fmla="*/ 71797896 h 1009"/>
                <a:gd name="T18" fmla="*/ 368274331 w 595"/>
                <a:gd name="T19" fmla="*/ 71797896 h 1009"/>
                <a:gd name="T20" fmla="*/ 368274331 w 595"/>
                <a:gd name="T21" fmla="*/ 0 h 1009"/>
                <a:gd name="T22" fmla="*/ 0 w 595"/>
                <a:gd name="T23" fmla="*/ 0 h 1009"/>
                <a:gd name="T24" fmla="*/ 0 w 595"/>
                <a:gd name="T25" fmla="*/ 624516840 h 10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5" h="1009">
                  <a:moveTo>
                    <a:pt x="0" y="1009"/>
                  </a:moveTo>
                  <a:lnTo>
                    <a:pt x="595" y="1009"/>
                  </a:lnTo>
                  <a:lnTo>
                    <a:pt x="595" y="893"/>
                  </a:lnTo>
                  <a:lnTo>
                    <a:pt x="140" y="893"/>
                  </a:lnTo>
                  <a:lnTo>
                    <a:pt x="140" y="567"/>
                  </a:lnTo>
                  <a:lnTo>
                    <a:pt x="584" y="567"/>
                  </a:lnTo>
                  <a:lnTo>
                    <a:pt x="584" y="454"/>
                  </a:lnTo>
                  <a:lnTo>
                    <a:pt x="140" y="454"/>
                  </a:lnTo>
                  <a:lnTo>
                    <a:pt x="140" y="116"/>
                  </a:lnTo>
                  <a:lnTo>
                    <a:pt x="595" y="116"/>
                  </a:lnTo>
                  <a:lnTo>
                    <a:pt x="595" y="0"/>
                  </a:lnTo>
                  <a:lnTo>
                    <a:pt x="0" y="0"/>
                  </a:lnTo>
                  <a:lnTo>
                    <a:pt x="0" y="10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4"/>
            <p:cNvSpPr>
              <a:spLocks/>
            </p:cNvSpPr>
            <p:nvPr userDrawn="1"/>
          </p:nvSpPr>
          <p:spPr bwMode="auto">
            <a:xfrm>
              <a:off x="6914487" y="3021869"/>
              <a:ext cx="548351" cy="826852"/>
            </a:xfrm>
            <a:custGeom>
              <a:avLst/>
              <a:gdLst>
                <a:gd name="T0" fmla="*/ 967456599 w 295"/>
                <a:gd name="T1" fmla="*/ 224413207 h 445"/>
                <a:gd name="T2" fmla="*/ 549377067 w 295"/>
                <a:gd name="T3" fmla="*/ 0 h 445"/>
                <a:gd name="T4" fmla="*/ 72558920 w 295"/>
                <a:gd name="T5" fmla="*/ 379775911 h 445"/>
                <a:gd name="T6" fmla="*/ 424988754 w 295"/>
                <a:gd name="T7" fmla="*/ 752649001 h 445"/>
                <a:gd name="T8" fmla="*/ 535556763 w 295"/>
                <a:gd name="T9" fmla="*/ 797531271 h 445"/>
                <a:gd name="T10" fmla="*/ 815427678 w 295"/>
                <a:gd name="T11" fmla="*/ 1077183766 h 445"/>
                <a:gd name="T12" fmla="*/ 518280918 w 295"/>
                <a:gd name="T13" fmla="*/ 1363742797 h 445"/>
                <a:gd name="T14" fmla="*/ 203856455 w 295"/>
                <a:gd name="T15" fmla="*/ 1084090302 h 445"/>
                <a:gd name="T16" fmla="*/ 0 w 295"/>
                <a:gd name="T17" fmla="*/ 1122067894 h 445"/>
                <a:gd name="T18" fmla="*/ 501003215 w 295"/>
                <a:gd name="T19" fmla="*/ 1536369056 h 445"/>
                <a:gd name="T20" fmla="*/ 1019284133 w 295"/>
                <a:gd name="T21" fmla="*/ 1077183766 h 445"/>
                <a:gd name="T22" fmla="*/ 615024905 w 295"/>
                <a:gd name="T23" fmla="*/ 631809691 h 445"/>
                <a:gd name="T24" fmla="*/ 501003215 w 295"/>
                <a:gd name="T25" fmla="*/ 593832100 h 445"/>
                <a:gd name="T26" fmla="*/ 272961693 w 295"/>
                <a:gd name="T27" fmla="*/ 379775911 h 445"/>
                <a:gd name="T28" fmla="*/ 545921526 w 295"/>
                <a:gd name="T29" fmla="*/ 172626259 h 445"/>
                <a:gd name="T30" fmla="*/ 805061056 w 295"/>
                <a:gd name="T31" fmla="*/ 310725407 h 445"/>
                <a:gd name="T32" fmla="*/ 967456599 w 295"/>
                <a:gd name="T33" fmla="*/ 224413207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5" h="445">
                  <a:moveTo>
                    <a:pt x="280" y="65"/>
                  </a:moveTo>
                  <a:cubicBezTo>
                    <a:pt x="254" y="23"/>
                    <a:pt x="211" y="0"/>
                    <a:pt x="159" y="0"/>
                  </a:cubicBezTo>
                  <a:cubicBezTo>
                    <a:pt x="88" y="0"/>
                    <a:pt x="21" y="41"/>
                    <a:pt x="21" y="110"/>
                  </a:cubicBezTo>
                  <a:cubicBezTo>
                    <a:pt x="21" y="170"/>
                    <a:pt x="69" y="198"/>
                    <a:pt x="123" y="218"/>
                  </a:cubicBezTo>
                  <a:cubicBezTo>
                    <a:pt x="155" y="231"/>
                    <a:pt x="155" y="231"/>
                    <a:pt x="155" y="231"/>
                  </a:cubicBezTo>
                  <a:cubicBezTo>
                    <a:pt x="196" y="246"/>
                    <a:pt x="236" y="266"/>
                    <a:pt x="236" y="312"/>
                  </a:cubicBezTo>
                  <a:cubicBezTo>
                    <a:pt x="236" y="356"/>
                    <a:pt x="200" y="395"/>
                    <a:pt x="150" y="395"/>
                  </a:cubicBezTo>
                  <a:cubicBezTo>
                    <a:pt x="99" y="395"/>
                    <a:pt x="58" y="361"/>
                    <a:pt x="59" y="314"/>
                  </a:cubicBezTo>
                  <a:cubicBezTo>
                    <a:pt x="0" y="325"/>
                    <a:pt x="0" y="325"/>
                    <a:pt x="0" y="325"/>
                  </a:cubicBezTo>
                  <a:cubicBezTo>
                    <a:pt x="10" y="394"/>
                    <a:pt x="69" y="445"/>
                    <a:pt x="145" y="445"/>
                  </a:cubicBezTo>
                  <a:cubicBezTo>
                    <a:pt x="229" y="445"/>
                    <a:pt x="295" y="389"/>
                    <a:pt x="295" y="312"/>
                  </a:cubicBezTo>
                  <a:cubicBezTo>
                    <a:pt x="295" y="241"/>
                    <a:pt x="245" y="207"/>
                    <a:pt x="178" y="183"/>
                  </a:cubicBezTo>
                  <a:cubicBezTo>
                    <a:pt x="145" y="172"/>
                    <a:pt x="145" y="172"/>
                    <a:pt x="145" y="172"/>
                  </a:cubicBezTo>
                  <a:cubicBezTo>
                    <a:pt x="115" y="161"/>
                    <a:pt x="79" y="144"/>
                    <a:pt x="79" y="110"/>
                  </a:cubicBezTo>
                  <a:cubicBezTo>
                    <a:pt x="79" y="73"/>
                    <a:pt x="120" y="50"/>
                    <a:pt x="158" y="50"/>
                  </a:cubicBezTo>
                  <a:cubicBezTo>
                    <a:pt x="193" y="50"/>
                    <a:pt x="216" y="64"/>
                    <a:pt x="233" y="90"/>
                  </a:cubicBezTo>
                  <a:lnTo>
                    <a:pt x="28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13919878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95300" y="703838"/>
            <a:ext cx="8153400" cy="555050"/>
          </a:xfrm>
          <a:prstGeom prst="rect">
            <a:avLst/>
          </a:prstGeom>
        </p:spPr>
        <p:txBody>
          <a:bodyPr/>
          <a:lstStyle>
            <a:lvl1pPr>
              <a:defRPr sz="3000">
                <a:solidFill>
                  <a:schemeClr val="accent1"/>
                </a:solidFill>
              </a:defRPr>
            </a:lvl1pPr>
          </a:lstStyle>
          <a:p>
            <a:r>
              <a:rPr lang="en-US" dirty="0" smtClean="0"/>
              <a:t>Click to Edit Title</a:t>
            </a:r>
            <a:endParaRPr lang="en-US" dirty="0"/>
          </a:p>
        </p:txBody>
      </p:sp>
      <p:sp>
        <p:nvSpPr>
          <p:cNvPr id="4" name="Rectangle 31"/>
          <p:cNvSpPr>
            <a:spLocks noGrp="1" noChangeArrowheads="1"/>
          </p:cNvSpPr>
          <p:nvPr>
            <p:ph type="ftr" sz="quarter" idx="14"/>
          </p:nvPr>
        </p:nvSpPr>
        <p:spPr>
          <a:ln/>
        </p:spPr>
        <p:txBody>
          <a:bodyPr/>
          <a:lstStyle>
            <a:lvl1pPr>
              <a:defRPr/>
            </a:lvl1pPr>
          </a:lstStyle>
          <a:p>
            <a:pPr>
              <a:defRPr/>
            </a:pPr>
            <a:r>
              <a:rPr lang="en-US" altLang="en-US" dirty="0" smtClean="0"/>
              <a:t>klgates.com</a:t>
            </a:r>
            <a:endParaRPr lang="en-US" altLang="en-US" dirty="0"/>
          </a:p>
        </p:txBody>
      </p:sp>
      <p:sp>
        <p:nvSpPr>
          <p:cNvPr id="5" name="Rectangle 34"/>
          <p:cNvSpPr>
            <a:spLocks noGrp="1" noChangeArrowheads="1"/>
          </p:cNvSpPr>
          <p:nvPr>
            <p:ph type="dt" sz="half" idx="15"/>
          </p:nvPr>
        </p:nvSpPr>
        <p:spPr>
          <a:ln/>
        </p:spPr>
        <p:txBody>
          <a:bodyPr/>
          <a:lstStyle>
            <a:lvl1pPr>
              <a:defRPr/>
            </a:lvl1pPr>
          </a:lstStyle>
          <a:p>
            <a:pPr>
              <a:defRPr/>
            </a:pPr>
            <a:r>
              <a:rPr lang="en-US" altLang="en-US" dirty="0" smtClean="0"/>
              <a:t>2022</a:t>
            </a:r>
            <a:endParaRPr lang="en-US" altLang="en-US" dirty="0"/>
          </a:p>
        </p:txBody>
      </p:sp>
      <p:sp>
        <p:nvSpPr>
          <p:cNvPr id="6" name="Rectangle 35"/>
          <p:cNvSpPr>
            <a:spLocks noGrp="1" noChangeArrowheads="1"/>
          </p:cNvSpPr>
          <p:nvPr>
            <p:ph type="sldNum" sz="quarter" idx="16"/>
          </p:nvPr>
        </p:nvSpPr>
        <p:spPr>
          <a:ln/>
        </p:spPr>
        <p:txBody>
          <a:bodyPr/>
          <a:lstStyle>
            <a:lvl1pPr>
              <a:defRPr/>
            </a:lvl1pPr>
          </a:lstStyle>
          <a:p>
            <a:pPr>
              <a:defRPr/>
            </a:pPr>
            <a:fld id="{F6C52ABF-3520-460E-8D10-D8087401F00B}" type="slidenum">
              <a:rPr lang="en-US" altLang="en-US"/>
              <a:pPr>
                <a:defRPr/>
              </a:pPr>
              <a:t>‹#›</a:t>
            </a:fld>
            <a:endParaRPr lang="en-US" altLang="en-US" dirty="0"/>
          </a:p>
        </p:txBody>
      </p:sp>
      <p:sp>
        <p:nvSpPr>
          <p:cNvPr id="3" name="Text Placeholder 2"/>
          <p:cNvSpPr>
            <a:spLocks noGrp="1"/>
          </p:cNvSpPr>
          <p:nvPr>
            <p:ph type="body" sz="quarter" idx="17"/>
          </p:nvPr>
        </p:nvSpPr>
        <p:spPr>
          <a:xfrm>
            <a:off x="477564" y="1626036"/>
            <a:ext cx="8153400" cy="4717616"/>
          </a:xfrm>
        </p:spPr>
        <p:txBody>
          <a:bodyPr/>
          <a:lstStyle>
            <a:lvl1pPr marL="0" indent="0">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15759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55638"/>
          </a:xfrm>
        </p:spPr>
        <p:txBody>
          <a:bodyPr/>
          <a:lstStyle>
            <a:lvl1pPr algn="l" defTabSz="914400" rtl="0" eaLnBrk="1" latinLnBrk="0" hangingPunct="1">
              <a:spcBef>
                <a:spcPct val="0"/>
              </a:spcBef>
              <a:buNone/>
              <a:defRPr kumimoji="0" lang="en-US" sz="2800" b="1" i="0" u="none" strike="noStrike" kern="1200" cap="all" spc="0" normalizeH="0" baseline="0" dirty="0">
                <a:ln>
                  <a:noFill/>
                </a:ln>
                <a:solidFill>
                  <a:srgbClr val="E66E32"/>
                </a:solidFill>
                <a:effectLst/>
                <a:uLnTx/>
                <a:uFillTx/>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lvl1pPr>
              <a:defRPr sz="2800">
                <a:solidFill>
                  <a:srgbClr val="51626F"/>
                </a:solidFill>
                <a:latin typeface="Arial" pitchFamily="34" charset="0"/>
                <a:cs typeface="Arial" pitchFamily="34" charset="0"/>
              </a:defRPr>
            </a:lvl1pPr>
            <a:lvl2pPr>
              <a:buClr>
                <a:schemeClr val="accent3"/>
              </a:buCl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1890713" indent="-228600">
              <a:buClr>
                <a:srgbClr val="51626F"/>
              </a:buClr>
              <a:buFont typeface="Wingdings" pitchFamily="2" charset="2"/>
              <a:buChar char="§"/>
              <a:defRPr sz="1800">
                <a:solidFill>
                  <a:srgbClr val="51626F"/>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7613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rgbClr val="E66E32"/>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Font typeface="Wingdings" pitchFamily="2" charset="2"/>
              <a:buChar char="§"/>
              <a:defRPr sz="1800">
                <a:solidFill>
                  <a:srgbClr val="51626F"/>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klgates.com</a:t>
            </a:r>
          </a:p>
        </p:txBody>
      </p:sp>
      <p:sp>
        <p:nvSpPr>
          <p:cNvPr id="6" name="Slide Number Placeholder 5"/>
          <p:cNvSpPr>
            <a:spLocks noGrp="1"/>
          </p:cNvSpPr>
          <p:nvPr>
            <p:ph type="sldNum" sz="quarter" idx="11"/>
          </p:nvPr>
        </p:nvSpPr>
        <p:spPr/>
        <p:txBody>
          <a:bodyPr/>
          <a:lstStyle>
            <a:lvl1pPr>
              <a:defRPr/>
            </a:lvl1pPr>
          </a:lstStyle>
          <a:p>
            <a:pPr>
              <a:defRPr/>
            </a:pPr>
            <a:fld id="{1D8C3A58-43EA-4D60-895F-75A3F7D87137}" type="slidenum">
              <a:rPr lang="en-US"/>
              <a:pPr>
                <a:defRPr/>
              </a:pPr>
              <a:t>‹#›</a:t>
            </a:fld>
            <a:endParaRPr lang="en-US"/>
          </a:p>
        </p:txBody>
      </p:sp>
      <p:sp>
        <p:nvSpPr>
          <p:cNvPr id="7"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October 19, 2022</a:t>
            </a:fld>
            <a:endParaRPr lang="en-US"/>
          </a:p>
        </p:txBody>
      </p:sp>
    </p:spTree>
    <p:extLst>
      <p:ext uri="{BB962C8B-B14F-4D97-AF65-F5344CB8AC3E}">
        <p14:creationId xmlns:p14="http://schemas.microsoft.com/office/powerpoint/2010/main" val="3991919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752599"/>
            <a:ext cx="4040188"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52599"/>
            <a:ext cx="4041775" cy="422275"/>
          </a:xfrm>
        </p:spPr>
        <p:txBody>
          <a:bodyPr anchor="b"/>
          <a:lstStyle>
            <a:lvl1pPr marL="0" indent="0">
              <a:buNone/>
              <a:defRPr sz="1800" b="1">
                <a:solidFill>
                  <a:srgbClr val="51626F"/>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51626F"/>
                </a:solidFill>
                <a:latin typeface="Arial" pitchFamily="34" charset="0"/>
                <a:cs typeface="Arial" pitchFamily="34" charset="0"/>
              </a:defRPr>
            </a:lvl1pPr>
            <a:lvl2pPr>
              <a:defRPr sz="2000">
                <a:solidFill>
                  <a:srgbClr val="51626F"/>
                </a:solidFill>
                <a:latin typeface="Arial" pitchFamily="34" charset="0"/>
                <a:cs typeface="Arial" pitchFamily="34" charset="0"/>
              </a:defRPr>
            </a:lvl2pPr>
            <a:lvl3pPr>
              <a:defRPr sz="1800">
                <a:solidFill>
                  <a:srgbClr val="51626F"/>
                </a:solidFill>
                <a:latin typeface="Arial" pitchFamily="34" charset="0"/>
                <a:cs typeface="Arial" pitchFamily="34" charset="0"/>
              </a:defRPr>
            </a:lvl3pPr>
            <a:lvl4pPr>
              <a:defRPr sz="1600">
                <a:solidFill>
                  <a:srgbClr val="51626F"/>
                </a:solidFill>
                <a:latin typeface="Arial" pitchFamily="34" charset="0"/>
                <a:cs typeface="Arial" pitchFamily="34" charset="0"/>
              </a:defRPr>
            </a:lvl4pPr>
            <a:lvl5pPr marL="2057400" indent="-228600">
              <a:buFont typeface="Wingdings" pitchFamily="2" charset="2"/>
              <a:buChar char="§"/>
              <a:defRPr sz="1600">
                <a:solidFill>
                  <a:srgbClr val="51626F"/>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klgates.com</a:t>
            </a:r>
          </a:p>
        </p:txBody>
      </p:sp>
      <p:sp>
        <p:nvSpPr>
          <p:cNvPr id="8" name="Slide Number Placeholder 5"/>
          <p:cNvSpPr>
            <a:spLocks noGrp="1"/>
          </p:cNvSpPr>
          <p:nvPr>
            <p:ph type="sldNum" sz="quarter" idx="11"/>
          </p:nvPr>
        </p:nvSpPr>
        <p:spPr/>
        <p:txBody>
          <a:bodyPr/>
          <a:lstStyle>
            <a:lvl1pPr>
              <a:defRPr/>
            </a:lvl1pPr>
          </a:lstStyle>
          <a:p>
            <a:pPr>
              <a:defRPr/>
            </a:pPr>
            <a:fld id="{27850624-FC40-4BC1-A7AF-9C85AE2A7402}" type="slidenum">
              <a:rPr lang="en-US"/>
              <a:pPr>
                <a:defRPr/>
              </a:pPr>
              <a:t>‹#›</a:t>
            </a:fld>
            <a:endParaRPr lang="en-US"/>
          </a:p>
        </p:txBody>
      </p:sp>
      <p:sp>
        <p:nvSpPr>
          <p:cNvPr id="9"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October 19, 2022</a:t>
            </a:fld>
            <a:endParaRPr lang="en-US"/>
          </a:p>
        </p:txBody>
      </p:sp>
    </p:spTree>
    <p:extLst>
      <p:ext uri="{BB962C8B-B14F-4D97-AF65-F5344CB8AC3E}">
        <p14:creationId xmlns:p14="http://schemas.microsoft.com/office/powerpoint/2010/main" val="30394570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962"/>
            <a:ext cx="8229600" cy="1189038"/>
          </a:xfrm>
        </p:spPr>
        <p:txBody>
          <a:bodyPr/>
          <a:lstStyle>
            <a:lvl1pPr>
              <a:defRPr sz="3600">
                <a:latin typeface="Arial" pitchFamily="34" charset="0"/>
                <a:cs typeface="Arial" pitchFamily="34" charset="0"/>
              </a:defRPr>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t>klgates.com</a:t>
            </a:r>
          </a:p>
        </p:txBody>
      </p:sp>
      <p:sp>
        <p:nvSpPr>
          <p:cNvPr id="4" name="Slide Number Placeholder 5"/>
          <p:cNvSpPr>
            <a:spLocks noGrp="1"/>
          </p:cNvSpPr>
          <p:nvPr>
            <p:ph type="sldNum" sz="quarter" idx="11"/>
          </p:nvPr>
        </p:nvSpPr>
        <p:spPr/>
        <p:txBody>
          <a:bodyPr/>
          <a:lstStyle>
            <a:lvl1pPr>
              <a:defRPr/>
            </a:lvl1pPr>
          </a:lstStyle>
          <a:p>
            <a:pPr>
              <a:defRPr/>
            </a:pPr>
            <a:fld id="{F262EC28-4BE1-42BA-AADE-43677FE82BAF}" type="slidenum">
              <a:rPr lang="en-US"/>
              <a:pPr>
                <a:defRPr/>
              </a:pPr>
              <a:t>‹#›</a:t>
            </a:fld>
            <a:endParaRPr lang="en-US"/>
          </a:p>
        </p:txBody>
      </p:sp>
      <p:sp>
        <p:nvSpPr>
          <p:cNvPr id="5"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October 19, 2022</a:t>
            </a:fld>
            <a:endParaRPr lang="en-US"/>
          </a:p>
        </p:txBody>
      </p:sp>
    </p:spTree>
    <p:extLst>
      <p:ext uri="{BB962C8B-B14F-4D97-AF65-F5344CB8AC3E}">
        <p14:creationId xmlns:p14="http://schemas.microsoft.com/office/powerpoint/2010/main" val="2669950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klgates.com</a:t>
            </a:r>
          </a:p>
        </p:txBody>
      </p:sp>
      <p:sp>
        <p:nvSpPr>
          <p:cNvPr id="3" name="Slide Number Placeholder 5"/>
          <p:cNvSpPr>
            <a:spLocks noGrp="1"/>
          </p:cNvSpPr>
          <p:nvPr>
            <p:ph type="sldNum" sz="quarter" idx="11"/>
          </p:nvPr>
        </p:nvSpPr>
        <p:spPr/>
        <p:txBody>
          <a:bodyPr/>
          <a:lstStyle>
            <a:lvl1pPr>
              <a:defRPr/>
            </a:lvl1pPr>
          </a:lstStyle>
          <a:p>
            <a:pPr>
              <a:defRPr/>
            </a:pPr>
            <a:fld id="{B7DB73AF-828C-4499-8925-6FE0D0E2E4EE}" type="slidenum">
              <a:rPr lang="en-US"/>
              <a:pPr>
                <a:defRPr/>
              </a:pPr>
              <a:t>‹#›</a:t>
            </a:fld>
            <a:endParaRPr lang="en-US"/>
          </a:p>
        </p:txBody>
      </p:sp>
      <p:sp>
        <p:nvSpPr>
          <p:cNvPr id="4"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October 19, 2022</a:t>
            </a:fld>
            <a:endParaRPr lang="en-US"/>
          </a:p>
        </p:txBody>
      </p:sp>
    </p:spTree>
    <p:extLst>
      <p:ext uri="{BB962C8B-B14F-4D97-AF65-F5344CB8AC3E}">
        <p14:creationId xmlns:p14="http://schemas.microsoft.com/office/powerpoint/2010/main" val="27583531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2800">
                <a:solidFill>
                  <a:srgbClr val="51626F"/>
                </a:solidFill>
                <a:latin typeface="Arial" pitchFamily="34" charset="0"/>
                <a:cs typeface="Arial" pitchFamily="34" charset="0"/>
              </a:defRPr>
            </a:lvl1pPr>
            <a:lvl2pPr>
              <a:defRPr sz="2400">
                <a:solidFill>
                  <a:srgbClr val="51626F"/>
                </a:solidFill>
                <a:latin typeface="Arial" pitchFamily="34" charset="0"/>
                <a:cs typeface="Arial" pitchFamily="34" charset="0"/>
              </a:defRPr>
            </a:lvl2pPr>
            <a:lvl3pPr>
              <a:defRPr sz="2000">
                <a:solidFill>
                  <a:srgbClr val="51626F"/>
                </a:solidFill>
                <a:latin typeface="Arial" pitchFamily="34" charset="0"/>
                <a:cs typeface="Arial" pitchFamily="34" charset="0"/>
              </a:defRPr>
            </a:lvl3pPr>
            <a:lvl4pPr>
              <a:defRPr sz="1800">
                <a:solidFill>
                  <a:srgbClr val="51626F"/>
                </a:solidFill>
                <a:latin typeface="Arial" pitchFamily="34" charset="0"/>
                <a:cs typeface="Arial" pitchFamily="34" charset="0"/>
              </a:defRPr>
            </a:lvl4pPr>
            <a:lvl5pPr marL="2057400" indent="-228600">
              <a:buClr>
                <a:srgbClr val="51626F"/>
              </a:buClr>
              <a:buFont typeface="Wingdings" pitchFamily="2" charset="2"/>
              <a:buChar char="§"/>
              <a:defRPr sz="1800">
                <a:solidFill>
                  <a:srgbClr val="51626F"/>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klgates.com</a:t>
            </a:r>
          </a:p>
        </p:txBody>
      </p:sp>
      <p:sp>
        <p:nvSpPr>
          <p:cNvPr id="6" name="Slide Number Placeholder 5"/>
          <p:cNvSpPr>
            <a:spLocks noGrp="1"/>
          </p:cNvSpPr>
          <p:nvPr>
            <p:ph type="sldNum" sz="quarter" idx="11"/>
          </p:nvPr>
        </p:nvSpPr>
        <p:spPr/>
        <p:txBody>
          <a:bodyPr/>
          <a:lstStyle>
            <a:lvl1pPr>
              <a:defRPr/>
            </a:lvl1pPr>
          </a:lstStyle>
          <a:p>
            <a:pPr>
              <a:defRPr/>
            </a:pPr>
            <a:fld id="{3A0E185C-F41E-4698-ACCE-34DD263F7EE3}" type="slidenum">
              <a:rPr lang="en-US"/>
              <a:pPr>
                <a:defRPr/>
              </a:pPr>
              <a:t>‹#›</a:t>
            </a:fld>
            <a:endParaRPr lang="en-US"/>
          </a:p>
        </p:txBody>
      </p:sp>
      <p:sp>
        <p:nvSpPr>
          <p:cNvPr id="7"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October 19, 2022</a:t>
            </a:fld>
            <a:endParaRPr lang="en-US"/>
          </a:p>
        </p:txBody>
      </p:sp>
    </p:spTree>
    <p:extLst>
      <p:ext uri="{BB962C8B-B14F-4D97-AF65-F5344CB8AC3E}">
        <p14:creationId xmlns:p14="http://schemas.microsoft.com/office/powerpoint/2010/main" val="17474392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1626F"/>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klgates.com</a:t>
            </a:r>
          </a:p>
        </p:txBody>
      </p:sp>
      <p:sp>
        <p:nvSpPr>
          <p:cNvPr id="6" name="Slide Number Placeholder 5"/>
          <p:cNvSpPr>
            <a:spLocks noGrp="1"/>
          </p:cNvSpPr>
          <p:nvPr>
            <p:ph type="sldNum" sz="quarter" idx="11"/>
          </p:nvPr>
        </p:nvSpPr>
        <p:spPr/>
        <p:txBody>
          <a:bodyPr/>
          <a:lstStyle>
            <a:lvl1pPr>
              <a:defRPr/>
            </a:lvl1pPr>
          </a:lstStyle>
          <a:p>
            <a:pPr>
              <a:defRPr/>
            </a:pPr>
            <a:fld id="{B62F3A3E-8827-4F7E-AA60-254324E0AD47}" type="slidenum">
              <a:rPr lang="en-US"/>
              <a:pPr>
                <a:defRPr/>
              </a:pPr>
              <a:t>‹#›</a:t>
            </a:fld>
            <a:endParaRPr lang="en-US"/>
          </a:p>
        </p:txBody>
      </p:sp>
      <p:sp>
        <p:nvSpPr>
          <p:cNvPr id="7"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October 19, 2022</a:t>
            </a:fld>
            <a:endParaRPr lang="en-US"/>
          </a:p>
        </p:txBody>
      </p:sp>
    </p:spTree>
    <p:extLst>
      <p:ext uri="{BB962C8B-B14F-4D97-AF65-F5344CB8AC3E}">
        <p14:creationId xmlns:p14="http://schemas.microsoft.com/office/powerpoint/2010/main" val="228221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4397375"/>
          </a:xfrm>
        </p:spPr>
        <p:txBody>
          <a:bodyPr/>
          <a:lstStyle>
            <a:lvl1pPr marL="0" marR="0" indent="0" algn="l" defTabSz="914400" rtl="0" eaLnBrk="0" fontAlgn="base" latinLnBrk="0" hangingPunct="0">
              <a:lnSpc>
                <a:spcPct val="100000"/>
              </a:lnSpc>
              <a:spcBef>
                <a:spcPct val="0"/>
              </a:spcBef>
              <a:spcAft>
                <a:spcPct val="0"/>
              </a:spcAft>
              <a:tabLst/>
              <a:defRPr sz="3200" b="0" cap="all">
                <a:solidFill>
                  <a:srgbClr val="E66E32"/>
                </a:solidFill>
                <a:latin typeface="Arial" pitchFamily="34" charset="0"/>
                <a:cs typeface="Arial" pitchFamily="34" charset="0"/>
              </a:defRPr>
            </a:lvl1pPr>
          </a:lstStyle>
          <a:p>
            <a:pPr lvl="0"/>
            <a:r>
              <a:rPr lang="en-US" noProof="0" dirty="0" smtClean="0"/>
              <a:t>Click to edit Master title style</a:t>
            </a:r>
            <a:endParaRPr lang="en-US" noProof="0" dirty="0"/>
          </a:p>
        </p:txBody>
      </p:sp>
      <p:sp>
        <p:nvSpPr>
          <p:cNvPr id="3" name="Footer Placeholder 4"/>
          <p:cNvSpPr>
            <a:spLocks noGrp="1"/>
          </p:cNvSpPr>
          <p:nvPr>
            <p:ph type="ftr" sz="quarter" idx="10"/>
          </p:nvPr>
        </p:nvSpPr>
        <p:spPr/>
        <p:txBody>
          <a:bodyPr/>
          <a:lstStyle>
            <a:lvl1pPr>
              <a:defRPr/>
            </a:lvl1pPr>
          </a:lstStyle>
          <a:p>
            <a:pPr>
              <a:defRPr/>
            </a:pPr>
            <a:r>
              <a:rPr lang="en-US"/>
              <a:t>klgates.com</a:t>
            </a:r>
          </a:p>
        </p:txBody>
      </p:sp>
      <p:sp>
        <p:nvSpPr>
          <p:cNvPr id="4" name="Slide Number Placeholder 5"/>
          <p:cNvSpPr>
            <a:spLocks noGrp="1"/>
          </p:cNvSpPr>
          <p:nvPr>
            <p:ph type="sldNum" sz="quarter" idx="11"/>
          </p:nvPr>
        </p:nvSpPr>
        <p:spPr/>
        <p:txBody>
          <a:bodyPr/>
          <a:lstStyle>
            <a:lvl1pPr>
              <a:defRPr/>
            </a:lvl1pPr>
          </a:lstStyle>
          <a:p>
            <a:pPr>
              <a:defRPr/>
            </a:pPr>
            <a:fld id="{468AFCBE-036A-4D7E-AEB2-C26D9C158DD7}" type="slidenum">
              <a:rPr lang="en-US"/>
              <a:pPr>
                <a:defRPr/>
              </a:pPr>
              <a:t>‹#›</a:t>
            </a:fld>
            <a:endParaRPr lang="en-US"/>
          </a:p>
        </p:txBody>
      </p:sp>
      <p:sp>
        <p:nvSpPr>
          <p:cNvPr id="5" name="Date Placeholder 3"/>
          <p:cNvSpPr>
            <a:spLocks noGrp="1"/>
          </p:cNvSpPr>
          <p:nvPr>
            <p:ph type="dt" sz="half" idx="12"/>
          </p:nvPr>
        </p:nvSpPr>
        <p:spPr>
          <a:xfrm>
            <a:off x="228600" y="6629400"/>
            <a:ext cx="2133600" cy="192088"/>
          </a:xfrm>
        </p:spPr>
        <p:txBody>
          <a:bodyPr/>
          <a:lstStyle>
            <a:lvl1pPr algn="l" fontAlgn="auto">
              <a:spcBef>
                <a:spcPts val="0"/>
              </a:spcBef>
              <a:spcAft>
                <a:spcPts val="0"/>
              </a:spcAft>
              <a:defRPr sz="1000">
                <a:solidFill>
                  <a:schemeClr val="bg2"/>
                </a:solidFill>
                <a:latin typeface="Arial" pitchFamily="34" charset="0"/>
                <a:cs typeface="Arial" pitchFamily="34" charset="0"/>
              </a:defRPr>
            </a:lvl1pPr>
          </a:lstStyle>
          <a:p>
            <a:pPr>
              <a:defRPr/>
            </a:pPr>
            <a:fld id="{3272847A-875D-441C-A03F-A085C453277C}" type="datetime4">
              <a:rPr lang="en-US"/>
              <a:pPr>
                <a:defRPr/>
              </a:pPr>
              <a:t>October 19, 2022</a:t>
            </a:fld>
            <a:endParaRPr lang="en-US"/>
          </a:p>
        </p:txBody>
      </p:sp>
    </p:spTree>
    <p:extLst>
      <p:ext uri="{BB962C8B-B14F-4D97-AF65-F5344CB8AC3E}">
        <p14:creationId xmlns:p14="http://schemas.microsoft.com/office/powerpoint/2010/main" val="37623554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auto">
          <a:xfrm>
            <a:off x="0" y="6518275"/>
            <a:ext cx="9144000" cy="304800"/>
          </a:xfrm>
          <a:prstGeom prst="rect">
            <a:avLst/>
          </a:prstGeom>
          <a:gradFill>
            <a:gsLst>
              <a:gs pos="0">
                <a:schemeClr val="bg1">
                  <a:lumMod val="65000"/>
                </a:schemeClr>
              </a:gs>
              <a:gs pos="42000">
                <a:schemeClr val="bg1"/>
              </a:gs>
              <a:gs pos="100000">
                <a:schemeClr val="bg1"/>
              </a:gs>
            </a:gsLst>
            <a:lin ang="5400000" scaled="0"/>
          </a:gradFill>
          <a:ln w="9525" cap="flat" cmpd="sng" algn="ctr">
            <a:noFill/>
            <a:prstDash val="solid"/>
            <a:round/>
            <a:headEnd type="none" w="med" len="med"/>
            <a:tailEnd type="none" w="med" len="med"/>
          </a:ln>
          <a:effectLst/>
          <a:extLst/>
        </p:spPr>
        <p:txBody>
          <a:bodyPr/>
          <a:lstStyle/>
          <a:p>
            <a:pPr fontAlgn="auto">
              <a:spcBef>
                <a:spcPts val="0"/>
              </a:spcBef>
              <a:spcAft>
                <a:spcPts val="0"/>
              </a:spcAft>
              <a:defRPr/>
            </a:pPr>
            <a:endParaRPr lang="en-US">
              <a:effectLst>
                <a:outerShdw blurRad="50800" dist="38100" dir="13500000" algn="br" rotWithShape="0">
                  <a:prstClr val="black">
                    <a:alpha val="40000"/>
                  </a:prstClr>
                </a:outerShdw>
              </a:effectLst>
              <a:latin typeface="Arial" pitchFamily="34" charset="0"/>
              <a:cs typeface="Arial" pitchFamily="34" charset="0"/>
            </a:endParaRPr>
          </a:p>
        </p:txBody>
      </p:sp>
      <p:sp>
        <p:nvSpPr>
          <p:cNvPr id="1027" name="Title Placeholder 1"/>
          <p:cNvSpPr>
            <a:spLocks noGrp="1"/>
          </p:cNvSpPr>
          <p:nvPr>
            <p:ph type="title"/>
          </p:nvPr>
        </p:nvSpPr>
        <p:spPr bwMode="auto">
          <a:xfrm>
            <a:off x="457200" y="1096963"/>
            <a:ext cx="82296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Footer Placeholder 4"/>
          <p:cNvSpPr>
            <a:spLocks noGrp="1"/>
          </p:cNvSpPr>
          <p:nvPr>
            <p:ph type="ftr" sz="quarter" idx="3"/>
          </p:nvPr>
        </p:nvSpPr>
        <p:spPr>
          <a:xfrm>
            <a:off x="3124200" y="6629400"/>
            <a:ext cx="2895600" cy="193675"/>
          </a:xfrm>
          <a:prstGeom prst="rect">
            <a:avLst/>
          </a:prstGeom>
        </p:spPr>
        <p:txBody>
          <a:bodyPr vert="horz" lIns="91440" tIns="45720" rIns="91440" bIns="45720" rtlCol="0" anchor="ctr"/>
          <a:lstStyle>
            <a:lvl1pPr algn="ctr" fontAlgn="auto">
              <a:spcBef>
                <a:spcPts val="0"/>
              </a:spcBef>
              <a:spcAft>
                <a:spcPts val="0"/>
              </a:spcAft>
              <a:defRPr sz="1000">
                <a:solidFill>
                  <a:schemeClr val="bg2"/>
                </a:solidFill>
                <a:latin typeface="Arial" pitchFamily="34" charset="0"/>
                <a:cs typeface="Arial" pitchFamily="34" charset="0"/>
              </a:defRPr>
            </a:lvl1pPr>
          </a:lstStyle>
          <a:p>
            <a:pPr>
              <a:defRPr/>
            </a:pPr>
            <a:r>
              <a:rPr lang="en-US"/>
              <a:t>klgates.com</a:t>
            </a:r>
          </a:p>
        </p:txBody>
      </p:sp>
      <p:sp>
        <p:nvSpPr>
          <p:cNvPr id="6" name="Slide Number Placeholder 5"/>
          <p:cNvSpPr>
            <a:spLocks noGrp="1"/>
          </p:cNvSpPr>
          <p:nvPr>
            <p:ph type="sldNum" sz="quarter" idx="4"/>
          </p:nvPr>
        </p:nvSpPr>
        <p:spPr>
          <a:xfrm>
            <a:off x="6781800" y="6629400"/>
            <a:ext cx="2133600" cy="19367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Arial" pitchFamily="34" charset="0"/>
                <a:cs typeface="Arial" pitchFamily="34" charset="0"/>
              </a:defRPr>
            </a:lvl1pPr>
          </a:lstStyle>
          <a:p>
            <a:pPr>
              <a:defRPr/>
            </a:pPr>
            <a:fld id="{75060B72-599F-467F-BCC1-B055FA908865}" type="slidenum">
              <a:rPr lang="en-US"/>
              <a:pPr>
                <a:defRPr/>
              </a:pPr>
              <a:t>‹#›</a:t>
            </a:fld>
            <a:endParaRPr lang="en-US"/>
          </a:p>
        </p:txBody>
      </p:sp>
      <p:sp>
        <p:nvSpPr>
          <p:cNvPr id="2" name="Date Placeholder 1"/>
          <p:cNvSpPr>
            <a:spLocks noGrp="1"/>
          </p:cNvSpPr>
          <p:nvPr>
            <p:ph type="dt" sz="half" idx="2"/>
          </p:nvPr>
        </p:nvSpPr>
        <p:spPr>
          <a:xfrm>
            <a:off x="152400" y="6629400"/>
            <a:ext cx="2133600" cy="193675"/>
          </a:xfrm>
          <a:prstGeom prst="rect">
            <a:avLst/>
          </a:prstGeom>
        </p:spPr>
        <p:txBody>
          <a:bodyPr vert="horz" lIns="91440" tIns="45720" rIns="91440" bIns="45720" rtlCol="0" anchor="ctr"/>
          <a:lstStyle>
            <a:lvl1pPr algn="l">
              <a:defRPr sz="1000">
                <a:solidFill>
                  <a:schemeClr val="bg2"/>
                </a:solidFill>
                <a:latin typeface="+mn-lt"/>
              </a:defRPr>
            </a:lvl1pPr>
          </a:lstStyle>
          <a:p>
            <a:pPr>
              <a:defRPr/>
            </a:pPr>
            <a:fld id="{99BA1E6A-5E65-4755-8EE2-32E825AEEDEE}" type="datetimeFigureOut">
              <a:rPr lang="en-US"/>
              <a:pPr>
                <a:defRPr/>
              </a:pPr>
              <a:t>10/19/2022</a:t>
            </a:fld>
            <a:endParaRPr lang="en-US" dirty="0"/>
          </a:p>
        </p:txBody>
      </p:sp>
      <p:grpSp>
        <p:nvGrpSpPr>
          <p:cNvPr id="1032" name="Group 5"/>
          <p:cNvGrpSpPr>
            <a:grpSpLocks noChangeAspect="1"/>
          </p:cNvGrpSpPr>
          <p:nvPr/>
        </p:nvGrpSpPr>
        <p:grpSpPr bwMode="auto">
          <a:xfrm>
            <a:off x="7083425" y="0"/>
            <a:ext cx="1541463" cy="444500"/>
            <a:chOff x="1536" y="7"/>
            <a:chExt cx="2190" cy="633"/>
          </a:xfrm>
        </p:grpSpPr>
        <p:sp>
          <p:nvSpPr>
            <p:cNvPr id="1034" name="AutoShape 4"/>
            <p:cNvSpPr>
              <a:spLocks noChangeAspect="1" noChangeArrowheads="1" noTextEdit="1"/>
            </p:cNvSpPr>
            <p:nvPr userDrawn="1"/>
          </p:nvSpPr>
          <p:spPr bwMode="auto">
            <a:xfrm>
              <a:off x="1536" y="7"/>
              <a:ext cx="219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 name="Rectangle 6"/>
            <p:cNvSpPr>
              <a:spLocks noChangeArrowheads="1"/>
            </p:cNvSpPr>
            <p:nvPr userDrawn="1"/>
          </p:nvSpPr>
          <p:spPr bwMode="auto">
            <a:xfrm>
              <a:off x="1536" y="7"/>
              <a:ext cx="2188" cy="633"/>
            </a:xfrm>
            <a:prstGeom prst="rect">
              <a:avLst/>
            </a:prstGeom>
            <a:solidFill>
              <a:srgbClr val="2352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smtClean="0"/>
            </a:p>
          </p:txBody>
        </p:sp>
        <p:sp>
          <p:nvSpPr>
            <p:cNvPr id="1036" name="Freeform 7"/>
            <p:cNvSpPr>
              <a:spLocks/>
            </p:cNvSpPr>
            <p:nvPr userDrawn="1"/>
          </p:nvSpPr>
          <p:spPr bwMode="auto">
            <a:xfrm>
              <a:off x="1732" y="203"/>
              <a:ext cx="196" cy="248"/>
            </a:xfrm>
            <a:custGeom>
              <a:avLst/>
              <a:gdLst>
                <a:gd name="T0" fmla="*/ 33 w 196"/>
                <a:gd name="T1" fmla="*/ 107 h 248"/>
                <a:gd name="T2" fmla="*/ 33 w 196"/>
                <a:gd name="T3" fmla="*/ 0 h 248"/>
                <a:gd name="T4" fmla="*/ 0 w 196"/>
                <a:gd name="T5" fmla="*/ 0 h 248"/>
                <a:gd name="T6" fmla="*/ 0 w 196"/>
                <a:gd name="T7" fmla="*/ 248 h 248"/>
                <a:gd name="T8" fmla="*/ 33 w 196"/>
                <a:gd name="T9" fmla="*/ 248 h 248"/>
                <a:gd name="T10" fmla="*/ 33 w 196"/>
                <a:gd name="T11" fmla="*/ 144 h 248"/>
                <a:gd name="T12" fmla="*/ 47 w 196"/>
                <a:gd name="T13" fmla="*/ 133 h 248"/>
                <a:gd name="T14" fmla="*/ 149 w 196"/>
                <a:gd name="T15" fmla="*/ 248 h 248"/>
                <a:gd name="T16" fmla="*/ 196 w 196"/>
                <a:gd name="T17" fmla="*/ 248 h 248"/>
                <a:gd name="T18" fmla="*/ 71 w 196"/>
                <a:gd name="T19" fmla="*/ 111 h 248"/>
                <a:gd name="T20" fmla="*/ 194 w 196"/>
                <a:gd name="T21" fmla="*/ 0 h 248"/>
                <a:gd name="T22" fmla="*/ 149 w 196"/>
                <a:gd name="T23" fmla="*/ 0 h 248"/>
                <a:gd name="T24" fmla="*/ 33 w 196"/>
                <a:gd name="T25" fmla="*/ 107 h 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248">
                  <a:moveTo>
                    <a:pt x="33" y="107"/>
                  </a:moveTo>
                  <a:lnTo>
                    <a:pt x="33" y="0"/>
                  </a:lnTo>
                  <a:lnTo>
                    <a:pt x="0" y="0"/>
                  </a:lnTo>
                  <a:lnTo>
                    <a:pt x="0" y="248"/>
                  </a:lnTo>
                  <a:lnTo>
                    <a:pt x="33" y="248"/>
                  </a:lnTo>
                  <a:lnTo>
                    <a:pt x="33" y="144"/>
                  </a:lnTo>
                  <a:lnTo>
                    <a:pt x="47" y="133"/>
                  </a:lnTo>
                  <a:lnTo>
                    <a:pt x="149" y="248"/>
                  </a:lnTo>
                  <a:lnTo>
                    <a:pt x="196" y="248"/>
                  </a:lnTo>
                  <a:lnTo>
                    <a:pt x="71" y="111"/>
                  </a:lnTo>
                  <a:lnTo>
                    <a:pt x="194" y="0"/>
                  </a:lnTo>
                  <a:lnTo>
                    <a:pt x="149" y="0"/>
                  </a:lnTo>
                  <a:lnTo>
                    <a:pt x="33"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8"/>
            <p:cNvSpPr>
              <a:spLocks noEditPoints="1"/>
            </p:cNvSpPr>
            <p:nvPr userDrawn="1"/>
          </p:nvSpPr>
          <p:spPr bwMode="auto">
            <a:xfrm>
              <a:off x="1940" y="198"/>
              <a:ext cx="234" cy="258"/>
            </a:xfrm>
            <a:custGeom>
              <a:avLst/>
              <a:gdLst>
                <a:gd name="T0" fmla="*/ 156 w 99"/>
                <a:gd name="T1" fmla="*/ 118 h 109"/>
                <a:gd name="T2" fmla="*/ 225 w 99"/>
                <a:gd name="T3" fmla="*/ 57 h 109"/>
                <a:gd name="T4" fmla="*/ 303 w 99"/>
                <a:gd name="T5" fmla="*/ 123 h 109"/>
                <a:gd name="T6" fmla="*/ 225 w 99"/>
                <a:gd name="T7" fmla="*/ 213 h 109"/>
                <a:gd name="T8" fmla="*/ 213 w 99"/>
                <a:gd name="T9" fmla="*/ 218 h 109"/>
                <a:gd name="T10" fmla="*/ 189 w 99"/>
                <a:gd name="T11" fmla="*/ 189 h 109"/>
                <a:gd name="T12" fmla="*/ 156 w 99"/>
                <a:gd name="T13" fmla="*/ 118 h 109"/>
                <a:gd name="T14" fmla="*/ 442 w 99"/>
                <a:gd name="T15" fmla="*/ 464 h 109"/>
                <a:gd name="T16" fmla="*/ 520 w 99"/>
                <a:gd name="T17" fmla="*/ 386 h 109"/>
                <a:gd name="T18" fmla="*/ 470 w 99"/>
                <a:gd name="T19" fmla="*/ 336 h 109"/>
                <a:gd name="T20" fmla="*/ 329 w 99"/>
                <a:gd name="T21" fmla="*/ 476 h 109"/>
                <a:gd name="T22" fmla="*/ 329 w 99"/>
                <a:gd name="T23" fmla="*/ 476 h 109"/>
                <a:gd name="T24" fmla="*/ 189 w 99"/>
                <a:gd name="T25" fmla="*/ 544 h 109"/>
                <a:gd name="T26" fmla="*/ 73 w 99"/>
                <a:gd name="T27" fmla="*/ 438 h 109"/>
                <a:gd name="T28" fmla="*/ 189 w 99"/>
                <a:gd name="T29" fmla="*/ 315 h 109"/>
                <a:gd name="T30" fmla="*/ 196 w 99"/>
                <a:gd name="T31" fmla="*/ 308 h 109"/>
                <a:gd name="T32" fmla="*/ 295 w 99"/>
                <a:gd name="T33" fmla="*/ 421 h 109"/>
                <a:gd name="T34" fmla="*/ 352 w 99"/>
                <a:gd name="T35" fmla="*/ 369 h 109"/>
                <a:gd name="T36" fmla="*/ 258 w 99"/>
                <a:gd name="T37" fmla="*/ 270 h 109"/>
                <a:gd name="T38" fmla="*/ 373 w 99"/>
                <a:gd name="T39" fmla="*/ 123 h 109"/>
                <a:gd name="T40" fmla="*/ 229 w 99"/>
                <a:gd name="T41" fmla="*/ 0 h 109"/>
                <a:gd name="T42" fmla="*/ 78 w 99"/>
                <a:gd name="T43" fmla="*/ 128 h 109"/>
                <a:gd name="T44" fmla="*/ 151 w 99"/>
                <a:gd name="T45" fmla="*/ 258 h 109"/>
                <a:gd name="T46" fmla="*/ 111 w 99"/>
                <a:gd name="T47" fmla="*/ 279 h 109"/>
                <a:gd name="T48" fmla="*/ 0 w 99"/>
                <a:gd name="T49" fmla="*/ 438 h 109"/>
                <a:gd name="T50" fmla="*/ 196 w 99"/>
                <a:gd name="T51" fmla="*/ 611 h 109"/>
                <a:gd name="T52" fmla="*/ 385 w 99"/>
                <a:gd name="T53" fmla="*/ 516 h 109"/>
                <a:gd name="T54" fmla="*/ 459 w 99"/>
                <a:gd name="T55" fmla="*/ 599 h 109"/>
                <a:gd name="T56" fmla="*/ 553 w 99"/>
                <a:gd name="T57" fmla="*/ 599 h 109"/>
                <a:gd name="T58" fmla="*/ 442 w 99"/>
                <a:gd name="T59" fmla="*/ 464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9" h="109">
                  <a:moveTo>
                    <a:pt x="28" y="21"/>
                  </a:moveTo>
                  <a:cubicBezTo>
                    <a:pt x="28" y="15"/>
                    <a:pt x="33" y="10"/>
                    <a:pt x="40" y="10"/>
                  </a:cubicBezTo>
                  <a:cubicBezTo>
                    <a:pt x="48" y="10"/>
                    <a:pt x="54" y="14"/>
                    <a:pt x="54" y="22"/>
                  </a:cubicBezTo>
                  <a:cubicBezTo>
                    <a:pt x="54" y="29"/>
                    <a:pt x="46" y="33"/>
                    <a:pt x="40" y="38"/>
                  </a:cubicBezTo>
                  <a:cubicBezTo>
                    <a:pt x="38" y="39"/>
                    <a:pt x="38" y="39"/>
                    <a:pt x="38" y="39"/>
                  </a:cubicBezTo>
                  <a:cubicBezTo>
                    <a:pt x="34" y="34"/>
                    <a:pt x="34" y="34"/>
                    <a:pt x="34" y="34"/>
                  </a:cubicBezTo>
                  <a:cubicBezTo>
                    <a:pt x="31" y="30"/>
                    <a:pt x="28" y="27"/>
                    <a:pt x="28" y="21"/>
                  </a:cubicBezTo>
                  <a:moveTo>
                    <a:pt x="79" y="83"/>
                  </a:moveTo>
                  <a:cubicBezTo>
                    <a:pt x="93" y="69"/>
                    <a:pt x="93" y="69"/>
                    <a:pt x="93" y="69"/>
                  </a:cubicBezTo>
                  <a:cubicBezTo>
                    <a:pt x="84" y="60"/>
                    <a:pt x="84" y="60"/>
                    <a:pt x="84" y="60"/>
                  </a:cubicBezTo>
                  <a:cubicBezTo>
                    <a:pt x="59" y="85"/>
                    <a:pt x="59" y="85"/>
                    <a:pt x="59" y="85"/>
                  </a:cubicBezTo>
                  <a:cubicBezTo>
                    <a:pt x="59" y="85"/>
                    <a:pt x="59" y="85"/>
                    <a:pt x="59" y="85"/>
                  </a:cubicBezTo>
                  <a:cubicBezTo>
                    <a:pt x="52" y="91"/>
                    <a:pt x="44" y="97"/>
                    <a:pt x="34" y="97"/>
                  </a:cubicBezTo>
                  <a:cubicBezTo>
                    <a:pt x="23" y="97"/>
                    <a:pt x="13" y="88"/>
                    <a:pt x="13" y="78"/>
                  </a:cubicBezTo>
                  <a:cubicBezTo>
                    <a:pt x="13" y="68"/>
                    <a:pt x="26" y="61"/>
                    <a:pt x="34" y="56"/>
                  </a:cubicBezTo>
                  <a:cubicBezTo>
                    <a:pt x="35" y="55"/>
                    <a:pt x="35" y="55"/>
                    <a:pt x="35" y="55"/>
                  </a:cubicBezTo>
                  <a:cubicBezTo>
                    <a:pt x="53" y="75"/>
                    <a:pt x="53" y="75"/>
                    <a:pt x="53" y="75"/>
                  </a:cubicBezTo>
                  <a:cubicBezTo>
                    <a:pt x="63" y="66"/>
                    <a:pt x="63" y="66"/>
                    <a:pt x="63" y="66"/>
                  </a:cubicBezTo>
                  <a:cubicBezTo>
                    <a:pt x="46" y="48"/>
                    <a:pt x="46" y="48"/>
                    <a:pt x="46" y="48"/>
                  </a:cubicBezTo>
                  <a:cubicBezTo>
                    <a:pt x="56" y="41"/>
                    <a:pt x="67" y="33"/>
                    <a:pt x="67" y="22"/>
                  </a:cubicBezTo>
                  <a:cubicBezTo>
                    <a:pt x="67" y="8"/>
                    <a:pt x="55" y="0"/>
                    <a:pt x="41" y="0"/>
                  </a:cubicBezTo>
                  <a:cubicBezTo>
                    <a:pt x="26" y="0"/>
                    <a:pt x="14" y="8"/>
                    <a:pt x="14" y="23"/>
                  </a:cubicBezTo>
                  <a:cubicBezTo>
                    <a:pt x="14" y="32"/>
                    <a:pt x="20" y="39"/>
                    <a:pt x="27" y="46"/>
                  </a:cubicBezTo>
                  <a:cubicBezTo>
                    <a:pt x="20" y="50"/>
                    <a:pt x="20" y="50"/>
                    <a:pt x="20" y="50"/>
                  </a:cubicBezTo>
                  <a:cubicBezTo>
                    <a:pt x="9" y="58"/>
                    <a:pt x="0" y="65"/>
                    <a:pt x="0" y="78"/>
                  </a:cubicBezTo>
                  <a:cubicBezTo>
                    <a:pt x="0" y="96"/>
                    <a:pt x="16" y="109"/>
                    <a:pt x="35" y="109"/>
                  </a:cubicBezTo>
                  <a:cubicBezTo>
                    <a:pt x="48" y="109"/>
                    <a:pt x="60" y="102"/>
                    <a:pt x="69" y="92"/>
                  </a:cubicBezTo>
                  <a:cubicBezTo>
                    <a:pt x="82" y="107"/>
                    <a:pt x="82" y="107"/>
                    <a:pt x="82" y="107"/>
                  </a:cubicBezTo>
                  <a:cubicBezTo>
                    <a:pt x="99" y="107"/>
                    <a:pt x="99" y="107"/>
                    <a:pt x="99" y="107"/>
                  </a:cubicBezTo>
                  <a:lnTo>
                    <a:pt x="79"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9"/>
            <p:cNvSpPr>
              <a:spLocks/>
            </p:cNvSpPr>
            <p:nvPr userDrawn="1"/>
          </p:nvSpPr>
          <p:spPr bwMode="auto">
            <a:xfrm>
              <a:off x="2219" y="203"/>
              <a:ext cx="115" cy="248"/>
            </a:xfrm>
            <a:custGeom>
              <a:avLst/>
              <a:gdLst>
                <a:gd name="T0" fmla="*/ 33 w 115"/>
                <a:gd name="T1" fmla="*/ 0 h 248"/>
                <a:gd name="T2" fmla="*/ 0 w 115"/>
                <a:gd name="T3" fmla="*/ 0 h 248"/>
                <a:gd name="T4" fmla="*/ 0 w 115"/>
                <a:gd name="T5" fmla="*/ 248 h 248"/>
                <a:gd name="T6" fmla="*/ 115 w 115"/>
                <a:gd name="T7" fmla="*/ 248 h 248"/>
                <a:gd name="T8" fmla="*/ 115 w 115"/>
                <a:gd name="T9" fmla="*/ 220 h 248"/>
                <a:gd name="T10" fmla="*/ 33 w 115"/>
                <a:gd name="T11" fmla="*/ 220 h 248"/>
                <a:gd name="T12" fmla="*/ 33 w 115"/>
                <a:gd name="T13" fmla="*/ 0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248">
                  <a:moveTo>
                    <a:pt x="33" y="0"/>
                  </a:moveTo>
                  <a:lnTo>
                    <a:pt x="0" y="0"/>
                  </a:lnTo>
                  <a:lnTo>
                    <a:pt x="0" y="248"/>
                  </a:lnTo>
                  <a:lnTo>
                    <a:pt x="115" y="248"/>
                  </a:lnTo>
                  <a:lnTo>
                    <a:pt x="115" y="220"/>
                  </a:lnTo>
                  <a:lnTo>
                    <a:pt x="33" y="220"/>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10"/>
            <p:cNvSpPr>
              <a:spLocks/>
            </p:cNvSpPr>
            <p:nvPr userDrawn="1"/>
          </p:nvSpPr>
          <p:spPr bwMode="auto">
            <a:xfrm>
              <a:off x="2441" y="196"/>
              <a:ext cx="264" cy="258"/>
            </a:xfrm>
            <a:custGeom>
              <a:avLst/>
              <a:gdLst>
                <a:gd name="T0" fmla="*/ 372 w 112"/>
                <a:gd name="T1" fmla="*/ 303 h 109"/>
                <a:gd name="T2" fmla="*/ 372 w 112"/>
                <a:gd name="T3" fmla="*/ 369 h 109"/>
                <a:gd name="T4" fmla="*/ 533 w 112"/>
                <a:gd name="T5" fmla="*/ 369 h 109"/>
                <a:gd name="T6" fmla="*/ 328 w 112"/>
                <a:gd name="T7" fmla="*/ 544 h 109"/>
                <a:gd name="T8" fmla="*/ 78 w 112"/>
                <a:gd name="T9" fmla="*/ 308 h 109"/>
                <a:gd name="T10" fmla="*/ 332 w 112"/>
                <a:gd name="T11" fmla="*/ 66 h 109"/>
                <a:gd name="T12" fmla="*/ 533 w 112"/>
                <a:gd name="T13" fmla="*/ 163 h 109"/>
                <a:gd name="T14" fmla="*/ 589 w 112"/>
                <a:gd name="T15" fmla="*/ 118 h 109"/>
                <a:gd name="T16" fmla="*/ 328 w 112"/>
                <a:gd name="T17" fmla="*/ 0 h 109"/>
                <a:gd name="T18" fmla="*/ 0 w 112"/>
                <a:gd name="T19" fmla="*/ 308 h 109"/>
                <a:gd name="T20" fmla="*/ 323 w 112"/>
                <a:gd name="T21" fmla="*/ 611 h 109"/>
                <a:gd name="T22" fmla="*/ 622 w 112"/>
                <a:gd name="T23" fmla="*/ 331 h 109"/>
                <a:gd name="T24" fmla="*/ 622 w 112"/>
                <a:gd name="T25" fmla="*/ 303 h 109"/>
                <a:gd name="T26" fmla="*/ 372 w 112"/>
                <a:gd name="T27" fmla="*/ 30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109">
                  <a:moveTo>
                    <a:pt x="67" y="54"/>
                  </a:moveTo>
                  <a:cubicBezTo>
                    <a:pt x="67" y="66"/>
                    <a:pt x="67" y="66"/>
                    <a:pt x="67" y="66"/>
                  </a:cubicBezTo>
                  <a:cubicBezTo>
                    <a:pt x="96" y="66"/>
                    <a:pt x="96" y="66"/>
                    <a:pt x="96" y="66"/>
                  </a:cubicBezTo>
                  <a:cubicBezTo>
                    <a:pt x="96" y="83"/>
                    <a:pt x="77" y="97"/>
                    <a:pt x="59" y="97"/>
                  </a:cubicBezTo>
                  <a:cubicBezTo>
                    <a:pt x="34" y="97"/>
                    <a:pt x="14" y="77"/>
                    <a:pt x="14" y="55"/>
                  </a:cubicBezTo>
                  <a:cubicBezTo>
                    <a:pt x="14" y="31"/>
                    <a:pt x="34" y="12"/>
                    <a:pt x="60" y="12"/>
                  </a:cubicBezTo>
                  <a:cubicBezTo>
                    <a:pt x="74" y="12"/>
                    <a:pt x="88" y="19"/>
                    <a:pt x="96" y="29"/>
                  </a:cubicBezTo>
                  <a:cubicBezTo>
                    <a:pt x="106" y="21"/>
                    <a:pt x="106" y="21"/>
                    <a:pt x="106" y="21"/>
                  </a:cubicBezTo>
                  <a:cubicBezTo>
                    <a:pt x="95" y="8"/>
                    <a:pt x="77" y="0"/>
                    <a:pt x="59" y="0"/>
                  </a:cubicBezTo>
                  <a:cubicBezTo>
                    <a:pt x="26" y="0"/>
                    <a:pt x="0" y="25"/>
                    <a:pt x="0" y="55"/>
                  </a:cubicBezTo>
                  <a:cubicBezTo>
                    <a:pt x="0" y="84"/>
                    <a:pt x="26" y="109"/>
                    <a:pt x="58" y="109"/>
                  </a:cubicBezTo>
                  <a:cubicBezTo>
                    <a:pt x="90" y="109"/>
                    <a:pt x="112" y="87"/>
                    <a:pt x="112" y="59"/>
                  </a:cubicBezTo>
                  <a:cubicBezTo>
                    <a:pt x="112" y="54"/>
                    <a:pt x="112" y="54"/>
                    <a:pt x="112" y="54"/>
                  </a:cubicBezTo>
                  <a:lnTo>
                    <a:pt x="6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11"/>
            <p:cNvSpPr>
              <a:spLocks/>
            </p:cNvSpPr>
            <p:nvPr userDrawn="1"/>
          </p:nvSpPr>
          <p:spPr bwMode="auto">
            <a:xfrm>
              <a:off x="2715" y="191"/>
              <a:ext cx="262" cy="258"/>
            </a:xfrm>
            <a:custGeom>
              <a:avLst/>
              <a:gdLst>
                <a:gd name="T0" fmla="*/ 262 w 262"/>
                <a:gd name="T1" fmla="*/ 258 h 258"/>
                <a:gd name="T2" fmla="*/ 127 w 262"/>
                <a:gd name="T3" fmla="*/ 0 h 258"/>
                <a:gd name="T4" fmla="*/ 0 w 262"/>
                <a:gd name="T5" fmla="*/ 258 h 258"/>
                <a:gd name="T6" fmla="*/ 38 w 262"/>
                <a:gd name="T7" fmla="*/ 258 h 258"/>
                <a:gd name="T8" fmla="*/ 132 w 262"/>
                <a:gd name="T9" fmla="*/ 69 h 258"/>
                <a:gd name="T10" fmla="*/ 179 w 262"/>
                <a:gd name="T11" fmla="*/ 168 h 258"/>
                <a:gd name="T12" fmla="*/ 113 w 262"/>
                <a:gd name="T13" fmla="*/ 168 h 258"/>
                <a:gd name="T14" fmla="*/ 101 w 262"/>
                <a:gd name="T15" fmla="*/ 197 h 258"/>
                <a:gd name="T16" fmla="*/ 193 w 262"/>
                <a:gd name="T17" fmla="*/ 197 h 258"/>
                <a:gd name="T18" fmla="*/ 224 w 262"/>
                <a:gd name="T19" fmla="*/ 258 h 258"/>
                <a:gd name="T20" fmla="*/ 262 w 262"/>
                <a:gd name="T21" fmla="*/ 258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258">
                  <a:moveTo>
                    <a:pt x="262" y="258"/>
                  </a:moveTo>
                  <a:lnTo>
                    <a:pt x="127" y="0"/>
                  </a:lnTo>
                  <a:lnTo>
                    <a:pt x="0" y="258"/>
                  </a:lnTo>
                  <a:lnTo>
                    <a:pt x="38" y="258"/>
                  </a:lnTo>
                  <a:lnTo>
                    <a:pt x="132" y="69"/>
                  </a:lnTo>
                  <a:lnTo>
                    <a:pt x="179" y="168"/>
                  </a:lnTo>
                  <a:lnTo>
                    <a:pt x="113" y="168"/>
                  </a:lnTo>
                  <a:lnTo>
                    <a:pt x="101" y="197"/>
                  </a:lnTo>
                  <a:lnTo>
                    <a:pt x="193" y="197"/>
                  </a:lnTo>
                  <a:lnTo>
                    <a:pt x="224" y="258"/>
                  </a:lnTo>
                  <a:lnTo>
                    <a:pt x="262"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12"/>
            <p:cNvSpPr>
              <a:spLocks/>
            </p:cNvSpPr>
            <p:nvPr userDrawn="1"/>
          </p:nvSpPr>
          <p:spPr bwMode="auto">
            <a:xfrm>
              <a:off x="2960" y="203"/>
              <a:ext cx="163" cy="246"/>
            </a:xfrm>
            <a:custGeom>
              <a:avLst/>
              <a:gdLst>
                <a:gd name="T0" fmla="*/ 100 w 163"/>
                <a:gd name="T1" fmla="*/ 29 h 246"/>
                <a:gd name="T2" fmla="*/ 163 w 163"/>
                <a:gd name="T3" fmla="*/ 29 h 246"/>
                <a:gd name="T4" fmla="*/ 163 w 163"/>
                <a:gd name="T5" fmla="*/ 0 h 246"/>
                <a:gd name="T6" fmla="*/ 0 w 163"/>
                <a:gd name="T7" fmla="*/ 0 h 246"/>
                <a:gd name="T8" fmla="*/ 0 w 163"/>
                <a:gd name="T9" fmla="*/ 29 h 246"/>
                <a:gd name="T10" fmla="*/ 64 w 163"/>
                <a:gd name="T11" fmla="*/ 29 h 246"/>
                <a:gd name="T12" fmla="*/ 64 w 163"/>
                <a:gd name="T13" fmla="*/ 246 h 246"/>
                <a:gd name="T14" fmla="*/ 100 w 163"/>
                <a:gd name="T15" fmla="*/ 246 h 246"/>
                <a:gd name="T16" fmla="*/ 100 w 163"/>
                <a:gd name="T17" fmla="*/ 29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6">
                  <a:moveTo>
                    <a:pt x="100" y="29"/>
                  </a:moveTo>
                  <a:lnTo>
                    <a:pt x="163" y="29"/>
                  </a:lnTo>
                  <a:lnTo>
                    <a:pt x="163" y="0"/>
                  </a:lnTo>
                  <a:lnTo>
                    <a:pt x="0" y="0"/>
                  </a:lnTo>
                  <a:lnTo>
                    <a:pt x="0" y="29"/>
                  </a:lnTo>
                  <a:lnTo>
                    <a:pt x="64" y="29"/>
                  </a:lnTo>
                  <a:lnTo>
                    <a:pt x="64" y="246"/>
                  </a:lnTo>
                  <a:lnTo>
                    <a:pt x="100" y="246"/>
                  </a:lnTo>
                  <a:lnTo>
                    <a:pt x="10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13"/>
            <p:cNvSpPr>
              <a:spLocks/>
            </p:cNvSpPr>
            <p:nvPr userDrawn="1"/>
          </p:nvSpPr>
          <p:spPr bwMode="auto">
            <a:xfrm>
              <a:off x="3171" y="203"/>
              <a:ext cx="144" cy="246"/>
            </a:xfrm>
            <a:custGeom>
              <a:avLst/>
              <a:gdLst>
                <a:gd name="T0" fmla="*/ 0 w 144"/>
                <a:gd name="T1" fmla="*/ 246 h 246"/>
                <a:gd name="T2" fmla="*/ 144 w 144"/>
                <a:gd name="T3" fmla="*/ 246 h 246"/>
                <a:gd name="T4" fmla="*/ 144 w 144"/>
                <a:gd name="T5" fmla="*/ 218 h 246"/>
                <a:gd name="T6" fmla="*/ 33 w 144"/>
                <a:gd name="T7" fmla="*/ 218 h 246"/>
                <a:gd name="T8" fmla="*/ 33 w 144"/>
                <a:gd name="T9" fmla="*/ 137 h 246"/>
                <a:gd name="T10" fmla="*/ 141 w 144"/>
                <a:gd name="T11" fmla="*/ 137 h 246"/>
                <a:gd name="T12" fmla="*/ 141 w 144"/>
                <a:gd name="T13" fmla="*/ 111 h 246"/>
                <a:gd name="T14" fmla="*/ 33 w 144"/>
                <a:gd name="T15" fmla="*/ 111 h 246"/>
                <a:gd name="T16" fmla="*/ 33 w 144"/>
                <a:gd name="T17" fmla="*/ 29 h 246"/>
                <a:gd name="T18" fmla="*/ 144 w 144"/>
                <a:gd name="T19" fmla="*/ 29 h 246"/>
                <a:gd name="T20" fmla="*/ 144 w 144"/>
                <a:gd name="T21" fmla="*/ 0 h 246"/>
                <a:gd name="T22" fmla="*/ 0 w 144"/>
                <a:gd name="T23" fmla="*/ 0 h 246"/>
                <a:gd name="T24" fmla="*/ 0 w 144"/>
                <a:gd name="T25" fmla="*/ 246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 h="246">
                  <a:moveTo>
                    <a:pt x="0" y="246"/>
                  </a:moveTo>
                  <a:lnTo>
                    <a:pt x="144" y="246"/>
                  </a:lnTo>
                  <a:lnTo>
                    <a:pt x="144" y="218"/>
                  </a:lnTo>
                  <a:lnTo>
                    <a:pt x="33" y="218"/>
                  </a:lnTo>
                  <a:lnTo>
                    <a:pt x="33" y="137"/>
                  </a:lnTo>
                  <a:lnTo>
                    <a:pt x="141" y="137"/>
                  </a:lnTo>
                  <a:lnTo>
                    <a:pt x="141" y="111"/>
                  </a:lnTo>
                  <a:lnTo>
                    <a:pt x="33" y="111"/>
                  </a:lnTo>
                  <a:lnTo>
                    <a:pt x="33" y="29"/>
                  </a:lnTo>
                  <a:lnTo>
                    <a:pt x="144" y="29"/>
                  </a:lnTo>
                  <a:lnTo>
                    <a:pt x="144" y="0"/>
                  </a:lnTo>
                  <a:lnTo>
                    <a:pt x="0" y="0"/>
                  </a:lnTo>
                  <a:lnTo>
                    <a:pt x="0"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14"/>
            <p:cNvSpPr>
              <a:spLocks/>
            </p:cNvSpPr>
            <p:nvPr userDrawn="1"/>
          </p:nvSpPr>
          <p:spPr bwMode="auto">
            <a:xfrm>
              <a:off x="3360" y="196"/>
              <a:ext cx="170" cy="258"/>
            </a:xfrm>
            <a:custGeom>
              <a:avLst/>
              <a:gdLst>
                <a:gd name="T0" fmla="*/ 380 w 72"/>
                <a:gd name="T1" fmla="*/ 90 h 109"/>
                <a:gd name="T2" fmla="*/ 217 w 72"/>
                <a:gd name="T3" fmla="*/ 0 h 109"/>
                <a:gd name="T4" fmla="*/ 28 w 72"/>
                <a:gd name="T5" fmla="*/ 151 h 109"/>
                <a:gd name="T6" fmla="*/ 168 w 72"/>
                <a:gd name="T7" fmla="*/ 303 h 109"/>
                <a:gd name="T8" fmla="*/ 213 w 72"/>
                <a:gd name="T9" fmla="*/ 320 h 109"/>
                <a:gd name="T10" fmla="*/ 323 w 72"/>
                <a:gd name="T11" fmla="*/ 431 h 109"/>
                <a:gd name="T12" fmla="*/ 201 w 72"/>
                <a:gd name="T13" fmla="*/ 544 h 109"/>
                <a:gd name="T14" fmla="*/ 78 w 72"/>
                <a:gd name="T15" fmla="*/ 431 h 109"/>
                <a:gd name="T16" fmla="*/ 0 w 72"/>
                <a:gd name="T17" fmla="*/ 447 h 109"/>
                <a:gd name="T18" fmla="*/ 196 w 72"/>
                <a:gd name="T19" fmla="*/ 611 h 109"/>
                <a:gd name="T20" fmla="*/ 401 w 72"/>
                <a:gd name="T21" fmla="*/ 431 h 109"/>
                <a:gd name="T22" fmla="*/ 241 w 72"/>
                <a:gd name="T23" fmla="*/ 253 h 109"/>
                <a:gd name="T24" fmla="*/ 196 w 72"/>
                <a:gd name="T25" fmla="*/ 234 h 109"/>
                <a:gd name="T26" fmla="*/ 106 w 72"/>
                <a:gd name="T27" fmla="*/ 151 h 109"/>
                <a:gd name="T28" fmla="*/ 213 w 72"/>
                <a:gd name="T29" fmla="*/ 73 h 109"/>
                <a:gd name="T30" fmla="*/ 319 w 72"/>
                <a:gd name="T31" fmla="*/ 123 h 109"/>
                <a:gd name="T32" fmla="*/ 380 w 72"/>
                <a:gd name="T33" fmla="*/ 9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09">
                  <a:moveTo>
                    <a:pt x="68" y="16"/>
                  </a:moveTo>
                  <a:cubicBezTo>
                    <a:pt x="62" y="6"/>
                    <a:pt x="51" y="0"/>
                    <a:pt x="39" y="0"/>
                  </a:cubicBezTo>
                  <a:cubicBezTo>
                    <a:pt x="21" y="0"/>
                    <a:pt x="5" y="11"/>
                    <a:pt x="5" y="27"/>
                  </a:cubicBezTo>
                  <a:cubicBezTo>
                    <a:pt x="5" y="42"/>
                    <a:pt x="17" y="49"/>
                    <a:pt x="30" y="54"/>
                  </a:cubicBezTo>
                  <a:cubicBezTo>
                    <a:pt x="38" y="57"/>
                    <a:pt x="38" y="57"/>
                    <a:pt x="38" y="57"/>
                  </a:cubicBezTo>
                  <a:cubicBezTo>
                    <a:pt x="48" y="61"/>
                    <a:pt x="58" y="66"/>
                    <a:pt x="58" y="77"/>
                  </a:cubicBezTo>
                  <a:cubicBezTo>
                    <a:pt x="58" y="88"/>
                    <a:pt x="49" y="97"/>
                    <a:pt x="36" y="97"/>
                  </a:cubicBezTo>
                  <a:cubicBezTo>
                    <a:pt x="24" y="97"/>
                    <a:pt x="14" y="89"/>
                    <a:pt x="14" y="77"/>
                  </a:cubicBezTo>
                  <a:cubicBezTo>
                    <a:pt x="0" y="80"/>
                    <a:pt x="0" y="80"/>
                    <a:pt x="0" y="80"/>
                  </a:cubicBezTo>
                  <a:cubicBezTo>
                    <a:pt x="2" y="97"/>
                    <a:pt x="17" y="109"/>
                    <a:pt x="35" y="109"/>
                  </a:cubicBezTo>
                  <a:cubicBezTo>
                    <a:pt x="56" y="109"/>
                    <a:pt x="72" y="96"/>
                    <a:pt x="72" y="77"/>
                  </a:cubicBezTo>
                  <a:cubicBezTo>
                    <a:pt x="72" y="59"/>
                    <a:pt x="60" y="51"/>
                    <a:pt x="43" y="45"/>
                  </a:cubicBezTo>
                  <a:cubicBezTo>
                    <a:pt x="35" y="42"/>
                    <a:pt x="35" y="42"/>
                    <a:pt x="35" y="42"/>
                  </a:cubicBezTo>
                  <a:cubicBezTo>
                    <a:pt x="28" y="40"/>
                    <a:pt x="19" y="36"/>
                    <a:pt x="19" y="27"/>
                  </a:cubicBezTo>
                  <a:cubicBezTo>
                    <a:pt x="19" y="18"/>
                    <a:pt x="29" y="13"/>
                    <a:pt x="38" y="13"/>
                  </a:cubicBezTo>
                  <a:cubicBezTo>
                    <a:pt x="47" y="13"/>
                    <a:pt x="53" y="16"/>
                    <a:pt x="57" y="22"/>
                  </a:cubicBezTo>
                  <a:lnTo>
                    <a:pt x="68"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21" name="Picture 20"/>
          <p:cNvPicPr>
            <a:picLocks noChangeAspect="1"/>
          </p:cNvPicPr>
          <p:nvPr userDrawn="1"/>
        </p:nvPicPr>
        <p:blipFill rotWithShape="1">
          <a:blip r:embed="rId14" cstate="print">
            <a:extLst>
              <a:ext uri="{28A0092B-C50C-407E-A947-70E740481C1C}">
                <a14:useLocalDpi xmlns:a14="http://schemas.microsoft.com/office/drawing/2010/main" val="0"/>
              </a:ext>
            </a:extLst>
          </a:blip>
          <a:srcRect l="-234" t="49207" r="234" b="38094"/>
          <a:stretch/>
        </p:blipFill>
        <p:spPr>
          <a:xfrm>
            <a:off x="-21444" y="5932488"/>
            <a:ext cx="9165444" cy="609600"/>
          </a:xfrm>
          <a:prstGeom prst="rect">
            <a:avLst/>
          </a:prstGeom>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iming>
    <p:tnLst>
      <p:par>
        <p:cTn id="1" dur="indefinite" restart="never" nodeType="tmRoot"/>
      </p:par>
    </p:tnLst>
  </p:timing>
  <p:hf hdr="0" dt="0"/>
  <p:txStyles>
    <p:titleStyle>
      <a:lvl1pPr algn="l" rtl="0" eaLnBrk="1" fontAlgn="base" hangingPunct="1">
        <a:spcBef>
          <a:spcPct val="0"/>
        </a:spcBef>
        <a:spcAft>
          <a:spcPct val="0"/>
        </a:spcAft>
        <a:defRPr sz="2800" b="1" kern="1200">
          <a:solidFill>
            <a:srgbClr val="E66E32"/>
          </a:solidFill>
          <a:latin typeface="Arial" pitchFamily="34" charset="0"/>
          <a:ea typeface="+mj-ea"/>
          <a:cs typeface="Arial" pitchFamily="34" charset="0"/>
        </a:defRPr>
      </a:lvl1pPr>
      <a:lvl2pPr algn="l" rtl="0" eaLnBrk="1" fontAlgn="base" hangingPunct="1">
        <a:spcBef>
          <a:spcPct val="0"/>
        </a:spcBef>
        <a:spcAft>
          <a:spcPct val="0"/>
        </a:spcAft>
        <a:defRPr sz="3000" b="1">
          <a:solidFill>
            <a:srgbClr val="622567"/>
          </a:solidFill>
          <a:latin typeface="Arial" charset="0"/>
          <a:cs typeface="Arial" charset="0"/>
        </a:defRPr>
      </a:lvl2pPr>
      <a:lvl3pPr algn="l" rtl="0" eaLnBrk="1" fontAlgn="base" hangingPunct="1">
        <a:spcBef>
          <a:spcPct val="0"/>
        </a:spcBef>
        <a:spcAft>
          <a:spcPct val="0"/>
        </a:spcAft>
        <a:defRPr sz="3000" b="1">
          <a:solidFill>
            <a:srgbClr val="622567"/>
          </a:solidFill>
          <a:latin typeface="Arial" charset="0"/>
          <a:cs typeface="Arial" charset="0"/>
        </a:defRPr>
      </a:lvl3pPr>
      <a:lvl4pPr algn="l" rtl="0" eaLnBrk="1" fontAlgn="base" hangingPunct="1">
        <a:spcBef>
          <a:spcPct val="0"/>
        </a:spcBef>
        <a:spcAft>
          <a:spcPct val="0"/>
        </a:spcAft>
        <a:defRPr sz="3000" b="1">
          <a:solidFill>
            <a:srgbClr val="622567"/>
          </a:solidFill>
          <a:latin typeface="Arial" charset="0"/>
          <a:cs typeface="Arial" charset="0"/>
        </a:defRPr>
      </a:lvl4pPr>
      <a:lvl5pPr algn="l" rtl="0" eaLnBrk="1" fontAlgn="base" hangingPunct="1">
        <a:spcBef>
          <a:spcPct val="0"/>
        </a:spcBef>
        <a:spcAft>
          <a:spcPct val="0"/>
        </a:spcAft>
        <a:defRPr sz="3000" b="1">
          <a:solidFill>
            <a:srgbClr val="622567"/>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p:titleStyle>
    <p:bodyStyle>
      <a:lvl1pPr marL="342900" indent="-342900" algn="l" rtl="0" eaLnBrk="1" fontAlgn="base" hangingPunct="1">
        <a:spcBef>
          <a:spcPct val="20000"/>
        </a:spcBef>
        <a:spcAft>
          <a:spcPct val="0"/>
        </a:spcAft>
        <a:buFont typeface="Wingdings" pitchFamily="2" charset="2"/>
        <a:buChar char="§"/>
        <a:defRPr sz="2800" kern="1200">
          <a:solidFill>
            <a:srgbClr val="51626F"/>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622567"/>
        </a:buClr>
        <a:buFont typeface="Wingdings" pitchFamily="2" charset="2"/>
        <a:buChar char="§"/>
        <a:defRPr sz="2400" kern="1200">
          <a:solidFill>
            <a:srgbClr val="51626F"/>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E66E32"/>
        </a:buClr>
        <a:buFont typeface="Wingdings" pitchFamily="2" charset="2"/>
        <a:buChar char="§"/>
        <a:defRPr sz="2000" kern="1200">
          <a:solidFill>
            <a:srgbClr val="51626F"/>
          </a:solidFill>
          <a:latin typeface="Arial" pitchFamily="34" charset="0"/>
          <a:ea typeface="+mn-ea"/>
          <a:cs typeface="Arial" pitchFamily="34" charset="0"/>
        </a:defRPr>
      </a:lvl3pPr>
      <a:lvl4pPr marL="1485900" indent="-228600" algn="l" rtl="0" eaLnBrk="1" fontAlgn="base" hangingPunct="1">
        <a:spcBef>
          <a:spcPct val="20000"/>
        </a:spcBef>
        <a:spcAft>
          <a:spcPct val="0"/>
        </a:spcAft>
        <a:buClr>
          <a:srgbClr val="51626F"/>
        </a:buClr>
        <a:buFont typeface="Wingdings" pitchFamily="2" charset="2"/>
        <a:buChar char="§"/>
        <a:defRPr kern="1200">
          <a:solidFill>
            <a:srgbClr val="51626F"/>
          </a:solidFill>
          <a:latin typeface="Arial" pitchFamily="34" charset="0"/>
          <a:ea typeface="+mn-ea"/>
          <a:cs typeface="Arial" pitchFamily="34" charset="0"/>
        </a:defRPr>
      </a:lvl4pPr>
      <a:lvl5pPr marL="1831975" indent="-228600" algn="l" rtl="0" eaLnBrk="1" fontAlgn="base" hangingPunct="1">
        <a:spcBef>
          <a:spcPct val="20000"/>
        </a:spcBef>
        <a:spcAft>
          <a:spcPct val="0"/>
        </a:spcAft>
        <a:buClr>
          <a:schemeClr val="bg2"/>
        </a:buClr>
        <a:buFont typeface="Wingdings" pitchFamily="2" charset="2"/>
        <a:buChar char="§"/>
        <a:defRPr kern="1200">
          <a:solidFill>
            <a:schemeClr val="bg2"/>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sz="quarter" idx="11"/>
          </p:nvPr>
        </p:nvSpPr>
        <p:spPr>
          <a:xfrm>
            <a:off x="3581400" y="5283200"/>
            <a:ext cx="5029200" cy="307975"/>
          </a:xfrm>
        </p:spPr>
        <p:txBody>
          <a:bodyPr/>
          <a:lstStyle/>
          <a:p>
            <a:pPr eaLnBrk="1" hangingPunct="1"/>
            <a:r>
              <a:rPr lang="en-US" altLang="en-US" dirty="0" smtClean="0">
                <a:latin typeface="Arial" charset="0"/>
                <a:cs typeface="Arial" charset="0"/>
              </a:rPr>
              <a:t>Speakers:</a:t>
            </a:r>
          </a:p>
          <a:p>
            <a:pPr eaLnBrk="1" hangingPunct="1"/>
            <a:r>
              <a:rPr lang="en-US" altLang="en-US" dirty="0" smtClean="0">
                <a:latin typeface="Arial" charset="0"/>
                <a:cs typeface="Arial" charset="0"/>
              </a:rPr>
              <a:t>Edward Dartley, </a:t>
            </a:r>
            <a:r>
              <a:rPr lang="en-US" altLang="en-US" i="1" dirty="0" smtClean="0">
                <a:latin typeface="Arial" charset="0"/>
                <a:cs typeface="Arial" charset="0"/>
              </a:rPr>
              <a:t>Partner</a:t>
            </a:r>
            <a:r>
              <a:rPr lang="en-US" altLang="en-US" dirty="0" smtClean="0">
                <a:latin typeface="Arial" charset="0"/>
                <a:cs typeface="Arial" charset="0"/>
              </a:rPr>
              <a:t>, K&amp;L Gates LLP</a:t>
            </a:r>
          </a:p>
          <a:p>
            <a:pPr eaLnBrk="1" hangingPunct="1"/>
            <a:r>
              <a:rPr lang="en-US" altLang="en-US" dirty="0" smtClean="0">
                <a:latin typeface="Arial" charset="0"/>
                <a:cs typeface="Arial" charset="0"/>
              </a:rPr>
              <a:t>Kasey </a:t>
            </a:r>
            <a:r>
              <a:rPr lang="en-US" altLang="en-US" smtClean="0">
                <a:latin typeface="Arial" charset="0"/>
                <a:cs typeface="Arial" charset="0"/>
              </a:rPr>
              <a:t>L. Lekander</a:t>
            </a:r>
            <a:r>
              <a:rPr lang="en-US" altLang="en-US" dirty="0" smtClean="0">
                <a:latin typeface="Arial" charset="0"/>
                <a:cs typeface="Arial" charset="0"/>
              </a:rPr>
              <a:t>, </a:t>
            </a:r>
            <a:r>
              <a:rPr lang="en-US" altLang="en-US" i="1" dirty="0" smtClean="0">
                <a:latin typeface="Arial" charset="0"/>
                <a:cs typeface="Arial" charset="0"/>
              </a:rPr>
              <a:t>Partner</a:t>
            </a:r>
            <a:r>
              <a:rPr lang="en-US" altLang="en-US" dirty="0" smtClean="0">
                <a:latin typeface="Arial" charset="0"/>
                <a:cs typeface="Arial" charset="0"/>
              </a:rPr>
              <a:t>, K&amp;L Gates LLP</a:t>
            </a:r>
          </a:p>
          <a:p>
            <a:pPr eaLnBrk="1" hangingPunct="1"/>
            <a:r>
              <a:rPr lang="en-US" altLang="en-US" dirty="0" smtClean="0">
                <a:latin typeface="Arial" charset="0"/>
                <a:cs typeface="Arial" charset="0"/>
              </a:rPr>
              <a:t>Adam J. Tejeda, </a:t>
            </a:r>
            <a:r>
              <a:rPr lang="en-US" altLang="en-US" i="1" dirty="0" smtClean="0">
                <a:latin typeface="Arial" charset="0"/>
                <a:cs typeface="Arial" charset="0"/>
              </a:rPr>
              <a:t>Partner</a:t>
            </a:r>
            <a:r>
              <a:rPr lang="en-US" altLang="en-US" dirty="0" smtClean="0">
                <a:latin typeface="Arial" charset="0"/>
                <a:cs typeface="Arial" charset="0"/>
              </a:rPr>
              <a:t>, K&amp;L Gates LLP</a:t>
            </a:r>
            <a:endParaRPr lang="en-US" altLang="en-US" dirty="0">
              <a:latin typeface="Arial" charset="0"/>
              <a:cs typeface="Arial" charset="0"/>
            </a:endParaRPr>
          </a:p>
        </p:txBody>
      </p:sp>
      <p:sp>
        <p:nvSpPr>
          <p:cNvPr id="13315" name="Title 2"/>
          <p:cNvSpPr>
            <a:spLocks noGrp="1"/>
          </p:cNvSpPr>
          <p:nvPr>
            <p:ph type="ctrTitle"/>
          </p:nvPr>
        </p:nvSpPr>
        <p:spPr/>
        <p:txBody>
          <a:bodyPr>
            <a:normAutofit/>
          </a:bodyPr>
          <a:lstStyle/>
          <a:p>
            <a:r>
              <a:rPr lang="en-US" altLang="en-US" sz="2000" dirty="0" smtClean="0">
                <a:latin typeface="Arial" charset="0"/>
                <a:cs typeface="Arial" charset="0"/>
              </a:rPr>
              <a:t>Private Funds Industry Update: Current Trends in Asset Strategies</a:t>
            </a:r>
            <a:endParaRPr altLang="en-US" sz="2000" dirty="0" smtClean="0">
              <a:latin typeface="Arial" charset="0"/>
              <a:cs typeface="Arial" charset="0"/>
            </a:endParaRPr>
          </a:p>
        </p:txBody>
      </p:sp>
      <p:sp>
        <p:nvSpPr>
          <p:cNvPr id="13316" name="Subtitle 3"/>
          <p:cNvSpPr>
            <a:spLocks noGrp="1"/>
          </p:cNvSpPr>
          <p:nvPr>
            <p:ph type="subTitle" idx="1"/>
          </p:nvPr>
        </p:nvSpPr>
        <p:spPr/>
        <p:txBody>
          <a:bodyPr/>
          <a:lstStyle/>
          <a:p>
            <a:pPr eaLnBrk="1" hangingPunct="1"/>
            <a:r>
              <a:rPr lang="en-US" altLang="en-US" dirty="0" smtClean="0">
                <a:latin typeface="Arial" charset="0"/>
                <a:cs typeface="Arial" charset="0"/>
              </a:rPr>
              <a:t>Session IV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t>klgates.com</a:t>
            </a:r>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F3A3E-8827-4F7E-AA60-254324E0AD47}" type="slidenum">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7" name="Title 6"/>
          <p:cNvSpPr>
            <a:spLocks noGrp="1"/>
          </p:cNvSpPr>
          <p:nvPr>
            <p:ph type="title"/>
          </p:nvPr>
        </p:nvSpPr>
        <p:spPr>
          <a:xfrm>
            <a:off x="685800" y="914400"/>
            <a:ext cx="7467600" cy="776288"/>
          </a:xfrm>
        </p:spPr>
        <p:txBody>
          <a:bodyPr>
            <a:normAutofit/>
          </a:bodyPr>
          <a:lstStyle/>
          <a:p>
            <a:r>
              <a:rPr lang="en-US" sz="2800" dirty="0" smtClean="0"/>
              <a:t>PRIVATE CREDIT – </a:t>
            </a:r>
            <a:r>
              <a:rPr lang="en-US" sz="2800" dirty="0" err="1" smtClean="0"/>
              <a:t>ESG</a:t>
            </a:r>
            <a:r>
              <a:rPr lang="en-US" sz="2800" dirty="0" smtClean="0"/>
              <a:t> STRATEGIES</a:t>
            </a:r>
            <a:endParaRPr lang="en-US" sz="2800" b="1" dirty="0">
              <a:solidFill>
                <a:srgbClr val="E66E32"/>
              </a:solidFill>
              <a:latin typeface="Arial" panose="020B0604020202020204" pitchFamily="34" charset="0"/>
              <a:cs typeface="Arial" panose="020B0604020202020204" pitchFamily="34" charset="0"/>
            </a:endParaRPr>
          </a:p>
        </p:txBody>
      </p:sp>
      <p:sp>
        <p:nvSpPr>
          <p:cNvPr id="8" name="Content Placeholder 7"/>
          <p:cNvSpPr txBox="1">
            <a:spLocks/>
          </p:cNvSpPr>
          <p:nvPr/>
        </p:nvSpPr>
        <p:spPr bwMode="auto">
          <a:xfrm>
            <a:off x="838200" y="1825625"/>
            <a:ext cx="75438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0" indent="0" algn="l" rtl="0" eaLnBrk="1" fontAlgn="base" hangingPunct="1">
              <a:spcBef>
                <a:spcPct val="20000"/>
              </a:spcBef>
              <a:spcAft>
                <a:spcPct val="0"/>
              </a:spcAft>
              <a:buFont typeface="Wingdings" pitchFamily="2" charset="2"/>
              <a:buNone/>
              <a:defRPr sz="3200" kern="1200">
                <a:solidFill>
                  <a:srgbClr val="51626F"/>
                </a:solidFill>
                <a:latin typeface="Arial" pitchFamily="34" charset="0"/>
                <a:ea typeface="+mn-ea"/>
                <a:cs typeface="Arial" pitchFamily="34" charset="0"/>
              </a:defRPr>
            </a:lvl1pPr>
            <a:lvl2pPr marL="457200" indent="0" algn="l" rtl="0" eaLnBrk="1" fontAlgn="base" hangingPunct="1">
              <a:spcBef>
                <a:spcPct val="20000"/>
              </a:spcBef>
              <a:spcAft>
                <a:spcPct val="0"/>
              </a:spcAft>
              <a:buClr>
                <a:srgbClr val="622567"/>
              </a:buClr>
              <a:buFont typeface="Wingdings" pitchFamily="2" charset="2"/>
              <a:buNone/>
              <a:defRPr sz="2800" kern="1200">
                <a:solidFill>
                  <a:srgbClr val="51626F"/>
                </a:solidFill>
                <a:latin typeface="Arial" pitchFamily="34" charset="0"/>
                <a:ea typeface="+mn-ea"/>
                <a:cs typeface="Arial" pitchFamily="34" charset="0"/>
              </a:defRPr>
            </a:lvl2pPr>
            <a:lvl3pPr marL="914400" indent="0" algn="l" rtl="0" eaLnBrk="1" fontAlgn="base" hangingPunct="1">
              <a:spcBef>
                <a:spcPct val="20000"/>
              </a:spcBef>
              <a:spcAft>
                <a:spcPct val="0"/>
              </a:spcAft>
              <a:buClr>
                <a:srgbClr val="E66E32"/>
              </a:buClr>
              <a:buFont typeface="Wingdings" pitchFamily="2" charset="2"/>
              <a:buNone/>
              <a:defRPr sz="2400" kern="1200">
                <a:solidFill>
                  <a:srgbClr val="51626F"/>
                </a:solidFill>
                <a:latin typeface="Arial" pitchFamily="34" charset="0"/>
                <a:ea typeface="+mn-ea"/>
                <a:cs typeface="Arial" pitchFamily="34" charset="0"/>
              </a:defRPr>
            </a:lvl3pPr>
            <a:lvl4pPr marL="1371600" indent="0" algn="l" rtl="0" eaLnBrk="1" fontAlgn="base" hangingPunct="1">
              <a:spcBef>
                <a:spcPct val="20000"/>
              </a:spcBef>
              <a:spcAft>
                <a:spcPct val="0"/>
              </a:spcAft>
              <a:buClr>
                <a:srgbClr val="51626F"/>
              </a:buClr>
              <a:buFont typeface="Wingdings" pitchFamily="2" charset="2"/>
              <a:buNone/>
              <a:defRPr sz="2000" kern="1200">
                <a:solidFill>
                  <a:srgbClr val="51626F"/>
                </a:solidFill>
                <a:latin typeface="Arial" pitchFamily="34" charset="0"/>
                <a:ea typeface="+mn-ea"/>
                <a:cs typeface="Arial" pitchFamily="34" charset="0"/>
              </a:defRPr>
            </a:lvl4pPr>
            <a:lvl5pPr marL="1828800" indent="0" algn="l" rtl="0" eaLnBrk="1" fontAlgn="base" hangingPunct="1">
              <a:spcBef>
                <a:spcPct val="20000"/>
              </a:spcBef>
              <a:spcAft>
                <a:spcPct val="0"/>
              </a:spcAft>
              <a:buClr>
                <a:schemeClr val="bg2"/>
              </a:buClr>
              <a:buFont typeface="Wingdings" pitchFamily="2" charset="2"/>
              <a:buNone/>
              <a:defRPr sz="2000" kern="1200">
                <a:solidFill>
                  <a:schemeClr val="bg2"/>
                </a:solidFill>
                <a:latin typeface="+mn-lt"/>
                <a:ea typeface="+mn-ea"/>
                <a:cs typeface="Arial" charset="0"/>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Private credit lends itself to a number of </a:t>
            </a:r>
            <a:r>
              <a:rPr kumimoji="0" lang="en-US" sz="3200" b="0" i="0" u="none" strike="noStrike" kern="1200" cap="none" spc="0" normalizeH="0" baseline="0" noProof="0" dirty="0" err="1">
                <a:ln>
                  <a:noFill/>
                </a:ln>
                <a:solidFill>
                  <a:srgbClr val="51626F"/>
                </a:solidFill>
                <a:effectLst/>
                <a:uLnTx/>
                <a:uFillTx/>
                <a:latin typeface="Arial" pitchFamily="34" charset="0"/>
                <a:ea typeface="+mn-ea"/>
                <a:cs typeface="Arial" pitchFamily="34" charset="0"/>
              </a:rPr>
              <a:t>ESG</a:t>
            </a: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 strategies</a:t>
            </a:r>
          </a:p>
          <a:p>
            <a:pPr marL="800100" marR="0" lvl="1" indent="-34290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Utility-scale and consumer solar financing</a:t>
            </a:r>
          </a:p>
          <a:p>
            <a:pPr marL="800100" marR="0" lvl="1" indent="-34290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Financing of renewable infrastructure/ energy transition</a:t>
            </a:r>
          </a:p>
          <a:p>
            <a:pPr marL="800100" marR="0" lvl="1" indent="-34290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Funds focused on lending to minority- and women-owned businesses</a:t>
            </a:r>
          </a:p>
          <a:p>
            <a:pPr marL="800100" marR="0" lvl="1" indent="-34290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Funds focused on financing employee ownership of businesses (ESOP strategies)</a:t>
            </a:r>
          </a:p>
        </p:txBody>
      </p:sp>
    </p:spTree>
    <p:extLst>
      <p:ext uri="{BB962C8B-B14F-4D97-AF65-F5344CB8AC3E}">
        <p14:creationId xmlns:p14="http://schemas.microsoft.com/office/powerpoint/2010/main" val="2204291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t>klgates.com</a:t>
            </a:r>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F3A3E-8827-4F7E-AA60-254324E0AD47}" type="slidenum">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7" name="Title 6"/>
          <p:cNvSpPr>
            <a:spLocks noGrp="1"/>
          </p:cNvSpPr>
          <p:nvPr>
            <p:ph type="title"/>
          </p:nvPr>
        </p:nvSpPr>
        <p:spPr>
          <a:xfrm>
            <a:off x="685800" y="914400"/>
            <a:ext cx="7467600" cy="776288"/>
          </a:xfrm>
        </p:spPr>
        <p:txBody>
          <a:bodyPr>
            <a:normAutofit/>
          </a:bodyPr>
          <a:lstStyle/>
          <a:p>
            <a:r>
              <a:rPr lang="en-US" sz="2800" dirty="0" smtClean="0"/>
              <a:t>LESSONS FROM PUBLIC CREDIT </a:t>
            </a:r>
            <a:endParaRPr lang="en-US" sz="2800" b="1" dirty="0">
              <a:solidFill>
                <a:srgbClr val="E66E32"/>
              </a:solidFill>
              <a:latin typeface="Arial" panose="020B0604020202020204" pitchFamily="34" charset="0"/>
              <a:cs typeface="Arial" panose="020B0604020202020204" pitchFamily="34" charset="0"/>
            </a:endParaRPr>
          </a:p>
        </p:txBody>
      </p:sp>
      <p:sp>
        <p:nvSpPr>
          <p:cNvPr id="8" name="Content Placeholder 7"/>
          <p:cNvSpPr txBox="1">
            <a:spLocks/>
          </p:cNvSpPr>
          <p:nvPr/>
        </p:nvSpPr>
        <p:spPr bwMode="auto">
          <a:xfrm>
            <a:off x="838200" y="1825625"/>
            <a:ext cx="75438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0" indent="0" algn="l" rtl="0" eaLnBrk="1" fontAlgn="base" hangingPunct="1">
              <a:spcBef>
                <a:spcPct val="20000"/>
              </a:spcBef>
              <a:spcAft>
                <a:spcPct val="0"/>
              </a:spcAft>
              <a:buFont typeface="Wingdings" pitchFamily="2" charset="2"/>
              <a:buNone/>
              <a:defRPr sz="3200" kern="1200">
                <a:solidFill>
                  <a:srgbClr val="51626F"/>
                </a:solidFill>
                <a:latin typeface="Arial" pitchFamily="34" charset="0"/>
                <a:ea typeface="+mn-ea"/>
                <a:cs typeface="Arial" pitchFamily="34" charset="0"/>
              </a:defRPr>
            </a:lvl1pPr>
            <a:lvl2pPr marL="457200" indent="0" algn="l" rtl="0" eaLnBrk="1" fontAlgn="base" hangingPunct="1">
              <a:spcBef>
                <a:spcPct val="20000"/>
              </a:spcBef>
              <a:spcAft>
                <a:spcPct val="0"/>
              </a:spcAft>
              <a:buClr>
                <a:srgbClr val="622567"/>
              </a:buClr>
              <a:buFont typeface="Wingdings" pitchFamily="2" charset="2"/>
              <a:buNone/>
              <a:defRPr sz="2800" kern="1200">
                <a:solidFill>
                  <a:srgbClr val="51626F"/>
                </a:solidFill>
                <a:latin typeface="Arial" pitchFamily="34" charset="0"/>
                <a:ea typeface="+mn-ea"/>
                <a:cs typeface="Arial" pitchFamily="34" charset="0"/>
              </a:defRPr>
            </a:lvl2pPr>
            <a:lvl3pPr marL="914400" indent="0" algn="l" rtl="0" eaLnBrk="1" fontAlgn="base" hangingPunct="1">
              <a:spcBef>
                <a:spcPct val="20000"/>
              </a:spcBef>
              <a:spcAft>
                <a:spcPct val="0"/>
              </a:spcAft>
              <a:buClr>
                <a:srgbClr val="E66E32"/>
              </a:buClr>
              <a:buFont typeface="Wingdings" pitchFamily="2" charset="2"/>
              <a:buNone/>
              <a:defRPr sz="2400" kern="1200">
                <a:solidFill>
                  <a:srgbClr val="51626F"/>
                </a:solidFill>
                <a:latin typeface="Arial" pitchFamily="34" charset="0"/>
                <a:ea typeface="+mn-ea"/>
                <a:cs typeface="Arial" pitchFamily="34" charset="0"/>
              </a:defRPr>
            </a:lvl3pPr>
            <a:lvl4pPr marL="1371600" indent="0" algn="l" rtl="0" eaLnBrk="1" fontAlgn="base" hangingPunct="1">
              <a:spcBef>
                <a:spcPct val="20000"/>
              </a:spcBef>
              <a:spcAft>
                <a:spcPct val="0"/>
              </a:spcAft>
              <a:buClr>
                <a:srgbClr val="51626F"/>
              </a:buClr>
              <a:buFont typeface="Wingdings" pitchFamily="2" charset="2"/>
              <a:buNone/>
              <a:defRPr sz="2000" kern="1200">
                <a:solidFill>
                  <a:srgbClr val="51626F"/>
                </a:solidFill>
                <a:latin typeface="Arial" pitchFamily="34" charset="0"/>
                <a:ea typeface="+mn-ea"/>
                <a:cs typeface="Arial" pitchFamily="34" charset="0"/>
              </a:defRPr>
            </a:lvl4pPr>
            <a:lvl5pPr marL="1828800" indent="0" algn="l" rtl="0" eaLnBrk="1" fontAlgn="base" hangingPunct="1">
              <a:spcBef>
                <a:spcPct val="20000"/>
              </a:spcBef>
              <a:spcAft>
                <a:spcPct val="0"/>
              </a:spcAft>
              <a:buClr>
                <a:schemeClr val="bg2"/>
              </a:buClr>
              <a:buFont typeface="Wingdings" pitchFamily="2" charset="2"/>
              <a:buNone/>
              <a:defRPr sz="2000" kern="1200">
                <a:solidFill>
                  <a:schemeClr val="bg2"/>
                </a:solidFill>
                <a:latin typeface="+mn-lt"/>
                <a:ea typeface="+mn-ea"/>
                <a:cs typeface="Arial" charset="0"/>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Success of “green” bonds indicative of </a:t>
            </a:r>
            <a:r>
              <a:rPr kumimoji="0" lang="en-US" sz="3200" b="0" i="0" u="none" strike="noStrike" kern="1200" cap="none" spc="0" normalizeH="0" baseline="0" noProof="0" dirty="0" err="1">
                <a:ln>
                  <a:noFill/>
                </a:ln>
                <a:solidFill>
                  <a:srgbClr val="51626F"/>
                </a:solidFill>
                <a:effectLst/>
                <a:uLnTx/>
                <a:uFillTx/>
                <a:latin typeface="Arial" pitchFamily="34" charset="0"/>
                <a:ea typeface="+mn-ea"/>
                <a:cs typeface="Arial" pitchFamily="34" charset="0"/>
              </a:rPr>
              <a:t>ESG</a:t>
            </a: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 interest in debt markets</a:t>
            </a:r>
          </a:p>
          <a:p>
            <a:pPr marL="800100" marR="0" lvl="1" indent="-34290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59% year-on-year growth from 2020 to 2021, with </a:t>
            </a:r>
            <a:r>
              <a:rPr kumimoji="0" lang="en-US" sz="28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total global </a:t>
            </a:r>
            <a: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issuance to date of almost $2 trillion</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Link, in some green bonds, of interest payable to </a:t>
            </a:r>
            <a:r>
              <a:rPr kumimoji="0" lang="en-US" sz="3200" b="0" i="0" u="none" strike="noStrike" kern="1200" cap="none" spc="0" normalizeH="0" baseline="0" noProof="0" dirty="0" err="1">
                <a:ln>
                  <a:noFill/>
                </a:ln>
                <a:solidFill>
                  <a:srgbClr val="51626F"/>
                </a:solidFill>
                <a:effectLst/>
                <a:uLnTx/>
                <a:uFillTx/>
                <a:latin typeface="Arial" pitchFamily="34" charset="0"/>
                <a:ea typeface="+mn-ea"/>
                <a:cs typeface="Arial" pitchFamily="34" charset="0"/>
              </a:rPr>
              <a:t>ESG</a:t>
            </a: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 metrics</a:t>
            </a:r>
          </a:p>
          <a:p>
            <a:pPr marL="800100" marR="0" lvl="1" indent="-34290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Related emphasis, in </a:t>
            </a:r>
            <a:r>
              <a:rPr kumimoji="0" lang="en-US" sz="2800" b="0" i="0" u="none" strike="noStrike" kern="1200" cap="none" spc="0" normalizeH="0" baseline="0" noProof="0" dirty="0" err="1">
                <a:ln>
                  <a:noFill/>
                </a:ln>
                <a:solidFill>
                  <a:srgbClr val="51626F"/>
                </a:solidFill>
                <a:effectLst/>
                <a:uLnTx/>
                <a:uFillTx/>
                <a:latin typeface="Arial" pitchFamily="34" charset="0"/>
                <a:ea typeface="+mn-ea"/>
                <a:cs typeface="Arial" pitchFamily="34" charset="0"/>
              </a:rPr>
              <a:t>ESG</a:t>
            </a:r>
            <a: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-focused private credit funds, on metrics to prove out </a:t>
            </a:r>
            <a:r>
              <a:rPr kumimoji="0" lang="en-US" sz="2800" b="0" i="0" u="none" strike="noStrike" kern="1200" cap="none" spc="0" normalizeH="0" baseline="0" noProof="0" dirty="0" err="1">
                <a:ln>
                  <a:noFill/>
                </a:ln>
                <a:solidFill>
                  <a:srgbClr val="51626F"/>
                </a:solidFill>
                <a:effectLst/>
                <a:uLnTx/>
                <a:uFillTx/>
                <a:latin typeface="Arial" pitchFamily="34" charset="0"/>
                <a:ea typeface="+mn-ea"/>
                <a:cs typeface="Arial" pitchFamily="34" charset="0"/>
              </a:rPr>
              <a:t>ESG</a:t>
            </a:r>
            <a: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 impact</a:t>
            </a:r>
          </a:p>
          <a:p>
            <a:pPr marL="800100" marR="0" lvl="1" indent="-34290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Not there yet, but potential linkage of sponsor economics to </a:t>
            </a:r>
            <a:r>
              <a:rPr kumimoji="0" lang="en-US" sz="2800" b="0" i="0" u="none" strike="noStrike" kern="1200" cap="none" spc="0" normalizeH="0" baseline="0" noProof="0" dirty="0" err="1">
                <a:ln>
                  <a:noFill/>
                </a:ln>
                <a:solidFill>
                  <a:srgbClr val="51626F"/>
                </a:solidFill>
                <a:effectLst/>
                <a:uLnTx/>
                <a:uFillTx/>
                <a:latin typeface="Arial" pitchFamily="34" charset="0"/>
                <a:ea typeface="+mn-ea"/>
                <a:cs typeface="Arial" pitchFamily="34" charset="0"/>
              </a:rPr>
              <a:t>ESG</a:t>
            </a:r>
            <a: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 </a:t>
            </a:r>
            <a:r>
              <a:rPr kumimoji="0" lang="en-US" sz="28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metrics in </a:t>
            </a:r>
            <a:r>
              <a:rPr kumimoji="0" lang="en-US" sz="2800" b="0" i="0" u="none" strike="noStrike" kern="1200" cap="none" spc="0" normalizeH="0" baseline="0" noProof="0" dirty="0" err="1" smtClean="0">
                <a:ln>
                  <a:noFill/>
                </a:ln>
                <a:solidFill>
                  <a:srgbClr val="51626F"/>
                </a:solidFill>
                <a:effectLst/>
                <a:uLnTx/>
                <a:uFillTx/>
                <a:latin typeface="Arial" pitchFamily="34" charset="0"/>
                <a:ea typeface="+mn-ea"/>
                <a:cs typeface="Arial" pitchFamily="34" charset="0"/>
              </a:rPr>
              <a:t>ESG</a:t>
            </a:r>
            <a:r>
              <a:rPr kumimoji="0" lang="en-US" sz="28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-focused private funds</a:t>
            </a:r>
            <a: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
            </a:r>
            <a:b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br>
            <a:endPar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endPar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03710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Continuation Funds and Their Evolving </a:t>
            </a:r>
            <a:r>
              <a:rPr lang="en-US" dirty="0" smtClean="0"/>
              <a:t>Popularity</a:t>
            </a:r>
            <a:endParaRPr lang="en-US" dirty="0"/>
          </a:p>
        </p:txBody>
      </p:sp>
      <p:sp>
        <p:nvSpPr>
          <p:cNvPr id="5" name="Footer Placeholder 4"/>
          <p:cNvSpPr>
            <a:spLocks noGrp="1"/>
          </p:cNvSpPr>
          <p:nvPr>
            <p:ph type="ftr" sz="quarter" idx="4294967295"/>
          </p:nvPr>
        </p:nvSpPr>
        <p:spPr>
          <a:xfrm>
            <a:off x="0" y="6629400"/>
            <a:ext cx="2895600" cy="193675"/>
          </a:xfrm>
        </p:spPr>
        <p:txBody>
          <a:bodyPr/>
          <a:lstStyle/>
          <a:p>
            <a:pPr>
              <a:defRPr/>
            </a:pPr>
            <a:r>
              <a:rPr lang="en-US" smtClean="0"/>
              <a:t>klgates.com</a:t>
            </a:r>
            <a:endParaRPr lang="en-US"/>
          </a:p>
        </p:txBody>
      </p:sp>
      <p:sp>
        <p:nvSpPr>
          <p:cNvPr id="6" name="Slide Number Placeholder 5"/>
          <p:cNvSpPr>
            <a:spLocks noGrp="1"/>
          </p:cNvSpPr>
          <p:nvPr>
            <p:ph type="sldNum" sz="quarter" idx="4294967295"/>
          </p:nvPr>
        </p:nvSpPr>
        <p:spPr>
          <a:xfrm>
            <a:off x="7010400" y="6629400"/>
            <a:ext cx="2133600" cy="193675"/>
          </a:xfrm>
        </p:spPr>
        <p:txBody>
          <a:bodyPr/>
          <a:lstStyle/>
          <a:p>
            <a:pPr>
              <a:defRPr/>
            </a:pPr>
            <a:fld id="{B62F3A3E-8827-4F7E-AA60-254324E0AD47}" type="slidenum">
              <a:rPr lang="en-US" smtClean="0"/>
              <a:pPr>
                <a:defRPr/>
              </a:pPr>
              <a:t>12</a:t>
            </a:fld>
            <a:endParaRPr lang="en-US"/>
          </a:p>
        </p:txBody>
      </p:sp>
    </p:spTree>
    <p:extLst>
      <p:ext uri="{BB962C8B-B14F-4D97-AF65-F5344CB8AC3E}">
        <p14:creationId xmlns:p14="http://schemas.microsoft.com/office/powerpoint/2010/main" val="270659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27" y="517236"/>
            <a:ext cx="8728363" cy="461964"/>
          </a:xfrm>
        </p:spPr>
        <p:txBody>
          <a:bodyPr>
            <a:noAutofit/>
          </a:bodyPr>
          <a:lstStyle/>
          <a:p>
            <a:r>
              <a:rPr lang="en-US" sz="2400" dirty="0" smtClean="0"/>
              <a:t>Background</a:t>
            </a:r>
            <a:endParaRPr lang="en-US" sz="2400" dirty="0"/>
          </a:p>
        </p:txBody>
      </p:sp>
      <p:sp>
        <p:nvSpPr>
          <p:cNvPr id="3" name="Footer Placeholder 2"/>
          <p:cNvSpPr>
            <a:spLocks noGrp="1"/>
          </p:cNvSpPr>
          <p:nvPr>
            <p:ph type="ftr" sz="quarter" idx="14"/>
          </p:nvPr>
        </p:nvSpPr>
        <p:spPr/>
        <p:txBody>
          <a:bodyPr/>
          <a:lstStyle/>
          <a:p>
            <a:pPr>
              <a:defRPr/>
            </a:pPr>
            <a:r>
              <a:rPr lang="en-US" altLang="en-US" dirty="0"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dirty="0" smtClean="0"/>
              <a:t>2022</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13</a:t>
            </a:fld>
            <a:endParaRPr lang="en-US" altLang="en-US" dirty="0"/>
          </a:p>
        </p:txBody>
      </p:sp>
      <p:sp>
        <p:nvSpPr>
          <p:cNvPr id="6" name="Text Placeholder 5"/>
          <p:cNvSpPr>
            <a:spLocks noGrp="1"/>
          </p:cNvSpPr>
          <p:nvPr>
            <p:ph type="body" sz="quarter" idx="17"/>
          </p:nvPr>
        </p:nvSpPr>
        <p:spPr>
          <a:xfrm>
            <a:off x="477564" y="979199"/>
            <a:ext cx="8153400" cy="5488977"/>
          </a:xfrm>
        </p:spPr>
        <p:txBody>
          <a:bodyPr>
            <a:normAutofit/>
          </a:bodyPr>
          <a:lstStyle/>
          <a:p>
            <a:pPr marL="285750" indent="-285750">
              <a:buFont typeface="Arial" panose="020B0604020202020204" pitchFamily="34" charset="0"/>
              <a:buChar char="•"/>
            </a:pPr>
            <a:r>
              <a:rPr lang="en-US" sz="1600" b="1" dirty="0"/>
              <a:t>PE funds are </a:t>
            </a:r>
            <a:r>
              <a:rPr lang="en-US" sz="1600" b="1" dirty="0" smtClean="0"/>
              <a:t>illiquid</a:t>
            </a:r>
            <a:r>
              <a:rPr lang="en-US" sz="1600" b="1" dirty="0"/>
              <a:t>, closed ended vehicles with fixed offering periods and </a:t>
            </a:r>
            <a:r>
              <a:rPr lang="en-US" sz="1600" b="1" dirty="0" smtClean="0"/>
              <a:t>terms</a:t>
            </a:r>
          </a:p>
          <a:p>
            <a:pPr marL="971550" lvl="1" indent="-285750">
              <a:buFont typeface="Arial" panose="020B0604020202020204" pitchFamily="34" charset="0"/>
              <a:buChar char="•"/>
            </a:pPr>
            <a:r>
              <a:rPr lang="en-US" sz="1400" dirty="0" smtClean="0"/>
              <a:t>LPs generally have limited liquidity, fund life typically 8-12 years</a:t>
            </a:r>
          </a:p>
          <a:p>
            <a:pPr marL="971550" lvl="1" indent="-285750">
              <a:buFont typeface="Arial" panose="020B0604020202020204" pitchFamily="34" charset="0"/>
              <a:buChar char="•"/>
            </a:pPr>
            <a:r>
              <a:rPr lang="en-US" sz="1400" dirty="0" smtClean="0"/>
              <a:t>Fund offering period limited, after which no new LPs admitted (generally first 12 to 18 months) </a:t>
            </a:r>
            <a:endParaRPr lang="en-US" sz="1600" b="1" dirty="0" smtClean="0"/>
          </a:p>
          <a:p>
            <a:pPr marL="461963" lvl="1" indent="-461963">
              <a:buFont typeface="Arial" panose="020B0604020202020204" pitchFamily="34" charset="0"/>
              <a:buChar char="•"/>
            </a:pPr>
            <a:r>
              <a:rPr lang="en-US" sz="1600" b="1" dirty="0" err="1"/>
              <a:t>S</a:t>
            </a:r>
            <a:r>
              <a:rPr lang="en-US" sz="1600" b="1" dirty="0" err="1" smtClean="0"/>
              <a:t>econdaries</a:t>
            </a:r>
            <a:r>
              <a:rPr lang="en-US" sz="1600" b="1" dirty="0" smtClean="0"/>
              <a:t> market provides solutions to some of the barriers of a closed-end structure</a:t>
            </a:r>
            <a:endParaRPr lang="en-US" sz="1600" dirty="0" smtClean="0"/>
          </a:p>
          <a:p>
            <a:pPr marL="919163" lvl="2" indent="-461963">
              <a:buFont typeface="Arial" panose="020B0604020202020204" pitchFamily="34" charset="0"/>
              <a:buChar char="•"/>
            </a:pPr>
            <a:r>
              <a:rPr lang="en-US" sz="1600" b="1" dirty="0" smtClean="0"/>
              <a:t>GPs</a:t>
            </a:r>
          </a:p>
          <a:p>
            <a:pPr marL="1376363" lvl="3" indent="-461963">
              <a:buFont typeface="Arial" panose="020B0604020202020204" pitchFamily="34" charset="0"/>
              <a:buChar char="•"/>
            </a:pPr>
            <a:r>
              <a:rPr lang="en-US" sz="1400" dirty="0" smtClean="0"/>
              <a:t>Access to new capital for follow-ons</a:t>
            </a:r>
          </a:p>
          <a:p>
            <a:pPr marL="1376363" lvl="3" indent="-461963">
              <a:buFont typeface="Arial" panose="020B0604020202020204" pitchFamily="34" charset="0"/>
              <a:buChar char="•"/>
            </a:pPr>
            <a:r>
              <a:rPr lang="en-US" sz="1400" dirty="0" smtClean="0"/>
              <a:t>Extend term/more time to maximize value</a:t>
            </a:r>
          </a:p>
          <a:p>
            <a:pPr marL="1376363" lvl="3" indent="-461963">
              <a:buFont typeface="Arial" panose="020B0604020202020204" pitchFamily="34" charset="0"/>
              <a:buChar char="•"/>
            </a:pPr>
            <a:r>
              <a:rPr lang="en-US" sz="1400" dirty="0" smtClean="0"/>
              <a:t>Provide some liquidity/crystallize carry</a:t>
            </a:r>
          </a:p>
          <a:p>
            <a:pPr marL="1376363" lvl="3" indent="-461963">
              <a:buFont typeface="Arial" panose="020B0604020202020204" pitchFamily="34" charset="0"/>
              <a:buChar char="•"/>
            </a:pPr>
            <a:r>
              <a:rPr lang="en-US" sz="1400" dirty="0" smtClean="0"/>
              <a:t>Marketing prior to end of fund life</a:t>
            </a:r>
            <a:endParaRPr lang="en-US" sz="1400" b="1" dirty="0" smtClean="0"/>
          </a:p>
          <a:p>
            <a:pPr marL="919163" lvl="2" indent="-461963">
              <a:buFont typeface="Arial" panose="020B0604020202020204" pitchFamily="34" charset="0"/>
              <a:buChar char="•"/>
            </a:pPr>
            <a:r>
              <a:rPr lang="en-US" sz="1600" b="1" dirty="0" smtClean="0"/>
              <a:t>LP/Sellers</a:t>
            </a:r>
          </a:p>
          <a:p>
            <a:pPr marL="1376363" lvl="3" indent="-461963">
              <a:buFont typeface="Arial" panose="020B0604020202020204" pitchFamily="34" charset="0"/>
              <a:buChar char="•"/>
            </a:pPr>
            <a:r>
              <a:rPr lang="en-US" sz="1400" dirty="0" smtClean="0"/>
              <a:t>Liquidity</a:t>
            </a:r>
          </a:p>
          <a:p>
            <a:pPr marL="1376363" lvl="3" indent="-461963">
              <a:buFont typeface="Arial" panose="020B0604020202020204" pitchFamily="34" charset="0"/>
              <a:buChar char="•"/>
            </a:pPr>
            <a:r>
              <a:rPr lang="en-US" sz="1400" dirty="0" smtClean="0"/>
              <a:t>Rebalance portfolio</a:t>
            </a:r>
          </a:p>
          <a:p>
            <a:pPr marL="914400" lvl="3" indent="-404813">
              <a:buFont typeface="Arial" panose="020B0604020202020204" pitchFamily="34" charset="0"/>
              <a:buChar char="•"/>
            </a:pPr>
            <a:r>
              <a:rPr lang="en-US" sz="1400" b="1" dirty="0" smtClean="0"/>
              <a:t>Buyers</a:t>
            </a:r>
            <a:endParaRPr lang="en-US" sz="1400" dirty="0" smtClean="0"/>
          </a:p>
          <a:p>
            <a:pPr marL="1371600" lvl="4" indent="-404813">
              <a:buFont typeface="Arial" panose="020B0604020202020204" pitchFamily="34" charset="0"/>
              <a:buChar char="•"/>
            </a:pPr>
            <a:r>
              <a:rPr lang="en-US" sz="1400" dirty="0" smtClean="0"/>
              <a:t>Ability </a:t>
            </a:r>
            <a:r>
              <a:rPr lang="en-US" sz="1400" dirty="0"/>
              <a:t>to diligence portfolio before </a:t>
            </a:r>
            <a:r>
              <a:rPr lang="en-US" sz="1400" dirty="0" smtClean="0"/>
              <a:t>investing</a:t>
            </a:r>
          </a:p>
          <a:p>
            <a:pPr marL="1371600" lvl="4" indent="-404813">
              <a:buFont typeface="Arial" panose="020B0604020202020204" pitchFamily="34" charset="0"/>
              <a:buChar char="•"/>
            </a:pPr>
            <a:r>
              <a:rPr lang="en-US" sz="1400" dirty="0" smtClean="0"/>
              <a:t>Shorter hold periods</a:t>
            </a:r>
          </a:p>
          <a:p>
            <a:pPr marL="1371600" lvl="4" indent="-404813">
              <a:buFont typeface="Arial" panose="020B0604020202020204" pitchFamily="34" charset="0"/>
              <a:buChar char="•"/>
            </a:pPr>
            <a:r>
              <a:rPr lang="en-US" sz="1400" dirty="0" smtClean="0"/>
              <a:t>Fund interests typically sell at a discount</a:t>
            </a:r>
          </a:p>
          <a:p>
            <a:pPr marL="914400" lvl="4" indent="-452438">
              <a:buFont typeface="Arial" panose="020B0604020202020204" pitchFamily="34" charset="0"/>
              <a:buChar char="•"/>
            </a:pPr>
            <a:endParaRPr lang="en-US" sz="1400" dirty="0" smtClean="0"/>
          </a:p>
          <a:p>
            <a:pPr marL="919162" lvl="5" indent="0">
              <a:buNone/>
            </a:pPr>
            <a:endParaRPr lang="en-US" sz="1400" dirty="0" smtClean="0"/>
          </a:p>
          <a:p>
            <a:pPr marL="1371600" lvl="5" indent="-452438">
              <a:buFont typeface="Arial" panose="020B0604020202020204" pitchFamily="34" charset="0"/>
              <a:buChar char="•"/>
            </a:pPr>
            <a:endParaRPr lang="en-US" sz="1400" dirty="0" smtClean="0"/>
          </a:p>
          <a:p>
            <a:pPr marL="1371600" lvl="5" indent="-452438">
              <a:buFont typeface="Arial" panose="020B0604020202020204" pitchFamily="34" charset="0"/>
              <a:buChar char="•"/>
            </a:pPr>
            <a:endParaRPr lang="en-US" sz="1400" dirty="0" smtClean="0"/>
          </a:p>
          <a:p>
            <a:pPr marL="919162" lvl="5" indent="0">
              <a:buNone/>
            </a:pPr>
            <a:endParaRPr lang="en-US" sz="1400" dirty="0" smtClean="0"/>
          </a:p>
          <a:p>
            <a:pPr marL="1371600" lvl="5" indent="-452438">
              <a:buFont typeface="Arial" panose="020B0604020202020204" pitchFamily="34" charset="0"/>
              <a:buChar char="•"/>
            </a:pPr>
            <a:endParaRPr lang="en-US" sz="1400" dirty="0"/>
          </a:p>
          <a:p>
            <a:pPr marL="1371600" lvl="5" indent="-452438">
              <a:buFont typeface="Arial" panose="020B0604020202020204" pitchFamily="34" charset="0"/>
              <a:buChar char="•"/>
            </a:pPr>
            <a:endParaRPr lang="en-US" sz="1400" dirty="0"/>
          </a:p>
          <a:p>
            <a:pPr marL="1371600" lvl="5" indent="-452438">
              <a:buFont typeface="Arial" panose="020B0604020202020204" pitchFamily="34" charset="0"/>
              <a:buChar char="•"/>
            </a:pPr>
            <a:endParaRPr lang="en-US" sz="1600" b="1" dirty="0" smtClean="0"/>
          </a:p>
          <a:p>
            <a:pPr marL="1428750" lvl="4" indent="-509588">
              <a:buFont typeface="Arial" panose="020B0604020202020204" pitchFamily="34" charset="0"/>
              <a:buChar char="•"/>
            </a:pPr>
            <a:endParaRPr lang="en-US" sz="1200" dirty="0"/>
          </a:p>
          <a:p>
            <a:pPr marL="461963" lvl="1" indent="-461963">
              <a:buFont typeface="Arial" panose="020B0604020202020204" pitchFamily="34" charset="0"/>
              <a:buChar char="•"/>
            </a:pPr>
            <a:endParaRPr lang="en-US" sz="1400" dirty="0" smtClean="0"/>
          </a:p>
          <a:p>
            <a:pPr marL="971550" lvl="1"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597820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509" y="500514"/>
            <a:ext cx="8797491" cy="481263"/>
          </a:xfrm>
        </p:spPr>
        <p:txBody>
          <a:bodyPr>
            <a:noAutofit/>
          </a:bodyPr>
          <a:lstStyle/>
          <a:p>
            <a:r>
              <a:rPr lang="en-US" sz="2400" dirty="0" smtClean="0"/>
              <a:t>Background</a:t>
            </a:r>
            <a:endParaRPr lang="en-US" sz="2400" dirty="0"/>
          </a:p>
        </p:txBody>
      </p:sp>
      <p:sp>
        <p:nvSpPr>
          <p:cNvPr id="3" name="Footer Placeholder 2"/>
          <p:cNvSpPr>
            <a:spLocks noGrp="1"/>
          </p:cNvSpPr>
          <p:nvPr>
            <p:ph type="ftr" sz="quarter" idx="14"/>
          </p:nvPr>
        </p:nvSpPr>
        <p:spPr/>
        <p:txBody>
          <a:bodyPr/>
          <a:lstStyle/>
          <a:p>
            <a:pPr>
              <a:defRPr/>
            </a:pPr>
            <a:r>
              <a:rPr lang="en-US" altLang="en-US" dirty="0"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dirty="0" smtClean="0"/>
              <a:t>2022</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14</a:t>
            </a:fld>
            <a:endParaRPr lang="en-US" altLang="en-US" dirty="0"/>
          </a:p>
        </p:txBody>
      </p:sp>
      <p:sp>
        <p:nvSpPr>
          <p:cNvPr id="6" name="Text Placeholder 5"/>
          <p:cNvSpPr>
            <a:spLocks noGrp="1"/>
          </p:cNvSpPr>
          <p:nvPr>
            <p:ph type="body" sz="quarter" idx="17"/>
          </p:nvPr>
        </p:nvSpPr>
        <p:spPr>
          <a:xfrm>
            <a:off x="477564" y="1049154"/>
            <a:ext cx="8153400" cy="5294498"/>
          </a:xfrm>
        </p:spPr>
        <p:txBody>
          <a:bodyPr>
            <a:normAutofit/>
          </a:bodyPr>
          <a:lstStyle/>
          <a:p>
            <a:pPr marL="285750" indent="-285750">
              <a:buFont typeface="Arial" panose="020B0604020202020204" pitchFamily="34" charset="0"/>
              <a:buChar char="•"/>
            </a:pPr>
            <a:r>
              <a:rPr lang="en-US" sz="1600" b="1" dirty="0" smtClean="0"/>
              <a:t>Generally started as an LP-initiated market</a:t>
            </a:r>
          </a:p>
          <a:p>
            <a:pPr marL="971550" lvl="1" indent="-285750">
              <a:buFont typeface="Arial" panose="020B0604020202020204" pitchFamily="34" charset="0"/>
              <a:buChar char="•"/>
            </a:pPr>
            <a:r>
              <a:rPr lang="en-US" sz="1200" dirty="0" smtClean="0"/>
              <a:t>Sale of single fund interests</a:t>
            </a:r>
          </a:p>
          <a:p>
            <a:pPr marL="971550" lvl="1" indent="-285750">
              <a:buFont typeface="Arial" panose="020B0604020202020204" pitchFamily="34" charset="0"/>
              <a:buChar char="•"/>
            </a:pPr>
            <a:r>
              <a:rPr lang="en-US" sz="1200" dirty="0" smtClean="0"/>
              <a:t>Often sale of poor performing assets</a:t>
            </a:r>
          </a:p>
          <a:p>
            <a:pPr marL="971550" lvl="1" indent="-285750">
              <a:buFont typeface="Arial" panose="020B0604020202020204" pitchFamily="34" charset="0"/>
              <a:buChar char="•"/>
            </a:pPr>
            <a:r>
              <a:rPr lang="en-US" sz="1200" dirty="0" smtClean="0"/>
              <a:t>Portfolio sales</a:t>
            </a:r>
          </a:p>
          <a:p>
            <a:pPr marL="682625" lvl="1" indent="0">
              <a:buNone/>
            </a:pPr>
            <a:endParaRPr lang="en-US" sz="1200" dirty="0"/>
          </a:p>
          <a:p>
            <a:pPr marL="288925" lvl="1" indent="-288925">
              <a:buNone/>
            </a:pPr>
            <a:r>
              <a:rPr lang="en-US" sz="1600" b="1" dirty="0"/>
              <a:t>•	</a:t>
            </a:r>
            <a:r>
              <a:rPr lang="en-US" sz="1600" b="1" dirty="0" smtClean="0"/>
              <a:t>Evolved to GP-led </a:t>
            </a:r>
            <a:r>
              <a:rPr lang="en-US" sz="1600" b="1" dirty="0"/>
              <a:t>secondary </a:t>
            </a:r>
            <a:r>
              <a:rPr lang="en-US" sz="1600" b="1" dirty="0" smtClean="0"/>
              <a:t>transactions</a:t>
            </a:r>
          </a:p>
          <a:p>
            <a:pPr marL="746125" lvl="2" indent="-288925">
              <a:buFont typeface="Arial" panose="020B0604020202020204" pitchFamily="34" charset="0"/>
              <a:buChar char="•"/>
            </a:pPr>
            <a:r>
              <a:rPr lang="en-US" sz="1400" dirty="0" smtClean="0"/>
              <a:t>Tender of fund interests</a:t>
            </a:r>
          </a:p>
          <a:p>
            <a:pPr marL="746125" lvl="2" indent="-288925">
              <a:buFont typeface="Arial" panose="020B0604020202020204" pitchFamily="34" charset="0"/>
              <a:buChar char="•"/>
            </a:pPr>
            <a:r>
              <a:rPr lang="en-US" sz="1400" dirty="0" smtClean="0"/>
              <a:t>Restructurings</a:t>
            </a:r>
          </a:p>
          <a:p>
            <a:pPr marL="746125" lvl="2" indent="-288925">
              <a:buFont typeface="Arial" panose="020B0604020202020204" pitchFamily="34" charset="0"/>
              <a:buChar char="•"/>
            </a:pPr>
            <a:r>
              <a:rPr lang="en-US" sz="1400" dirty="0" smtClean="0"/>
              <a:t>Top-up funds</a:t>
            </a:r>
          </a:p>
          <a:p>
            <a:pPr marL="746125" lvl="2" indent="-288925">
              <a:buFont typeface="Arial" panose="020B0604020202020204" pitchFamily="34" charset="0"/>
              <a:buChar char="•"/>
            </a:pPr>
            <a:r>
              <a:rPr lang="en-US" sz="1400" dirty="0" smtClean="0"/>
              <a:t>Preferred equity</a:t>
            </a:r>
          </a:p>
          <a:p>
            <a:pPr marL="746125" lvl="2" indent="-288925">
              <a:buFont typeface="Arial" panose="020B0604020202020204" pitchFamily="34" charset="0"/>
              <a:buChar char="•"/>
            </a:pPr>
            <a:r>
              <a:rPr lang="en-US" sz="1400" dirty="0" smtClean="0"/>
              <a:t>Asset level sales</a:t>
            </a:r>
          </a:p>
          <a:p>
            <a:pPr marL="288925" lvl="2" indent="-288925">
              <a:buNone/>
            </a:pPr>
            <a:r>
              <a:rPr lang="en-US" sz="1600" b="1" dirty="0" smtClean="0"/>
              <a:t>•	Market is currently more than just poor performing assets</a:t>
            </a:r>
            <a:endParaRPr lang="en-US" sz="1600" dirty="0" smtClean="0"/>
          </a:p>
          <a:p>
            <a:pPr marL="746125" lvl="3" indent="-288925">
              <a:buFont typeface="Arial" panose="020B0604020202020204" pitchFamily="34" charset="0"/>
              <a:buChar char="•"/>
            </a:pPr>
            <a:r>
              <a:rPr lang="en-US" sz="1400" dirty="0" smtClean="0"/>
              <a:t>Now often used with cash flow generating/strong performing assets </a:t>
            </a:r>
          </a:p>
          <a:p>
            <a:pPr marL="746125" lvl="3" indent="-288925">
              <a:buFont typeface="Arial" panose="020B0604020202020204" pitchFamily="34" charset="0"/>
              <a:buChar char="•"/>
            </a:pPr>
            <a:r>
              <a:rPr lang="en-US" sz="1400" dirty="0" smtClean="0"/>
              <a:t>GPs may want to continue to hold to maximize value.</a:t>
            </a:r>
          </a:p>
          <a:p>
            <a:pPr marL="746125" lvl="3" indent="-288925">
              <a:buFont typeface="Arial" panose="020B0604020202020204" pitchFamily="34" charset="0"/>
              <a:buChar char="•"/>
            </a:pPr>
            <a:r>
              <a:rPr lang="en-US" sz="1400" dirty="0" smtClean="0"/>
              <a:t>LPs given the opportunity to continue to participate.</a:t>
            </a:r>
          </a:p>
          <a:p>
            <a:pPr marL="746125" lvl="3" indent="-288925">
              <a:buFont typeface="Arial" panose="020B0604020202020204" pitchFamily="34" charset="0"/>
              <a:buChar char="•"/>
            </a:pPr>
            <a:r>
              <a:rPr lang="en-US" sz="1400" dirty="0" smtClean="0"/>
              <a:t>New money comes in to provide liquidity to LPs and provide capital for follow-on investments</a:t>
            </a:r>
          </a:p>
          <a:p>
            <a:pPr marL="746125" lvl="3" indent="-288925">
              <a:buFont typeface="Arial" panose="020B0604020202020204" pitchFamily="34" charset="0"/>
              <a:buChar char="•"/>
            </a:pPr>
            <a:r>
              <a:rPr lang="en-US" sz="1400" dirty="0" smtClean="0"/>
              <a:t>GP maintains control, continues to accrue fees and carry</a:t>
            </a:r>
          </a:p>
          <a:p>
            <a:pPr marL="746125" lvl="3" indent="-288925">
              <a:buFont typeface="Arial" panose="020B0604020202020204" pitchFamily="34" charset="0"/>
              <a:buChar char="•"/>
            </a:pPr>
            <a:endParaRPr lang="en-US" sz="1400" dirty="0"/>
          </a:p>
          <a:p>
            <a:pPr marL="746125" lvl="3" indent="-288925">
              <a:buFont typeface="Arial" panose="020B0604020202020204" pitchFamily="34" charset="0"/>
              <a:buChar char="•"/>
            </a:pPr>
            <a:endParaRPr lang="en-US" sz="1400" dirty="0"/>
          </a:p>
          <a:p>
            <a:pPr marL="746125" lvl="3" indent="-288925">
              <a:buFont typeface="Arial" panose="020B0604020202020204" pitchFamily="34" charset="0"/>
              <a:buChar char="•"/>
            </a:pPr>
            <a:endParaRPr lang="en-US" sz="1400" dirty="0"/>
          </a:p>
          <a:p>
            <a:pPr marL="746125" lvl="3" indent="-288925">
              <a:buFont typeface="Arial" panose="020B0604020202020204" pitchFamily="34" charset="0"/>
              <a:buChar char="•"/>
            </a:pPr>
            <a:endParaRPr lang="en-US" sz="1400" dirty="0"/>
          </a:p>
          <a:p>
            <a:pPr marL="746125" lvl="3" indent="-288925">
              <a:buFont typeface="Arial" panose="020B0604020202020204" pitchFamily="34" charset="0"/>
              <a:buChar char="•"/>
            </a:pPr>
            <a:endParaRPr lang="en-US" sz="1400" b="1" dirty="0" smtClean="0"/>
          </a:p>
          <a:p>
            <a:pPr marL="285750" lvl="2" indent="-285750"/>
            <a:endParaRPr lang="en-US" sz="1600" b="1" dirty="0" smtClean="0"/>
          </a:p>
          <a:p>
            <a:pPr marL="288925" lvl="1" indent="-288925">
              <a:buNone/>
            </a:pPr>
            <a:r>
              <a:rPr lang="en-US" sz="1600" dirty="0"/>
              <a:t>	</a:t>
            </a:r>
            <a:r>
              <a:rPr lang="en-US" sz="1600" dirty="0" smtClean="0"/>
              <a:t>	</a:t>
            </a:r>
          </a:p>
          <a:p>
            <a:pPr marL="288925" lvl="1" indent="-288925">
              <a:buNone/>
            </a:pPr>
            <a:r>
              <a:rPr lang="en-US" sz="1600" b="1" dirty="0"/>
              <a:t>	</a:t>
            </a:r>
            <a:endParaRPr lang="en-US" sz="1600" dirty="0" smtClean="0"/>
          </a:p>
          <a:p>
            <a:pPr marL="742950" lvl="2" indent="-285750"/>
            <a:endParaRPr lang="en-US" sz="1600" b="1" dirty="0"/>
          </a:p>
          <a:p>
            <a:pPr marL="461963" lvl="1" indent="-461963">
              <a:buFont typeface="Arial" panose="020B0604020202020204" pitchFamily="34" charset="0"/>
              <a:buChar char="•"/>
            </a:pPr>
            <a:endParaRPr lang="en-US" sz="1200" b="1" dirty="0" smtClean="0"/>
          </a:p>
          <a:p>
            <a:endParaRPr lang="en-US" sz="1600" b="1" dirty="0"/>
          </a:p>
        </p:txBody>
      </p:sp>
    </p:spTree>
    <p:extLst>
      <p:ext uri="{BB962C8B-B14F-4D97-AF65-F5344CB8AC3E}">
        <p14:creationId xmlns:p14="http://schemas.microsoft.com/office/powerpoint/2010/main" val="3042871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50257"/>
            <a:ext cx="8153400" cy="693019"/>
          </a:xfrm>
        </p:spPr>
        <p:txBody>
          <a:bodyPr>
            <a:normAutofit/>
          </a:bodyPr>
          <a:lstStyle/>
          <a:p>
            <a:r>
              <a:rPr lang="en-US" sz="2400" dirty="0" smtClean="0"/>
              <a:t>Background </a:t>
            </a:r>
            <a:endParaRPr lang="en-US" sz="2400" dirty="0"/>
          </a:p>
        </p:txBody>
      </p:sp>
      <p:sp>
        <p:nvSpPr>
          <p:cNvPr id="3" name="Footer Placeholder 2"/>
          <p:cNvSpPr>
            <a:spLocks noGrp="1"/>
          </p:cNvSpPr>
          <p:nvPr>
            <p:ph type="ftr" sz="quarter" idx="14"/>
          </p:nvPr>
        </p:nvSpPr>
        <p:spPr/>
        <p:txBody>
          <a:bodyPr/>
          <a:lstStyle/>
          <a:p>
            <a:pPr>
              <a:defRPr/>
            </a:pPr>
            <a:r>
              <a:rPr lang="en-US" altLang="en-US" dirty="0"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dirty="0" smtClean="0"/>
              <a:t>2022</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15</a:t>
            </a:fld>
            <a:endParaRPr lang="en-US" altLang="en-US" dirty="0"/>
          </a:p>
        </p:txBody>
      </p:sp>
      <p:sp>
        <p:nvSpPr>
          <p:cNvPr id="6" name="Text Placeholder 5"/>
          <p:cNvSpPr>
            <a:spLocks noGrp="1"/>
          </p:cNvSpPr>
          <p:nvPr>
            <p:ph type="body" sz="quarter" idx="17"/>
          </p:nvPr>
        </p:nvSpPr>
        <p:spPr>
          <a:xfrm>
            <a:off x="477564" y="789273"/>
            <a:ext cx="8153400" cy="5554380"/>
          </a:xfrm>
        </p:spPr>
        <p:txBody>
          <a:bodyPr>
            <a:normAutofit/>
          </a:bodyPr>
          <a:lstStyle/>
          <a:p>
            <a:pPr marL="285750" indent="-285750">
              <a:buFont typeface="Arial" panose="020B0604020202020204" pitchFamily="34" charset="0"/>
              <a:buChar char="•"/>
            </a:pPr>
            <a:r>
              <a:rPr lang="en-US" sz="1600" dirty="0" smtClean="0"/>
              <a:t>Asset level transactions are a GP organized process</a:t>
            </a:r>
          </a:p>
          <a:p>
            <a:pPr marL="971550" lvl="1" indent="-285750">
              <a:buFont typeface="Arial" panose="020B0604020202020204" pitchFamily="34" charset="0"/>
              <a:buChar char="•"/>
            </a:pPr>
            <a:r>
              <a:rPr lang="en-US" sz="1200" dirty="0" smtClean="0"/>
              <a:t>LPs generally given option to cash-out or roll into a continuation fund</a:t>
            </a:r>
          </a:p>
          <a:p>
            <a:pPr marL="285750" indent="-285750">
              <a:buFont typeface="Arial" panose="020B0604020202020204" pitchFamily="34" charset="0"/>
              <a:buChar char="•"/>
            </a:pPr>
            <a:r>
              <a:rPr lang="en-US" sz="1800" dirty="0" smtClean="0"/>
              <a:t>Various Objectives:</a:t>
            </a:r>
          </a:p>
          <a:p>
            <a:pPr marL="971550" lvl="1" indent="-285750">
              <a:buFont typeface="Arial" panose="020B0604020202020204" pitchFamily="34" charset="0"/>
              <a:buChar char="•"/>
            </a:pPr>
            <a:r>
              <a:rPr lang="en-US" sz="1400" dirty="0" smtClean="0"/>
              <a:t>General Partner:</a:t>
            </a:r>
          </a:p>
          <a:p>
            <a:pPr marL="1428750" lvl="2" indent="-285750">
              <a:buFont typeface="Arial" panose="020B0604020202020204" pitchFamily="34" charset="0"/>
              <a:buChar char="•"/>
            </a:pPr>
            <a:r>
              <a:rPr lang="en-US" sz="1400" dirty="0" smtClean="0"/>
              <a:t>Initiate new relationships</a:t>
            </a:r>
          </a:p>
          <a:p>
            <a:pPr marL="1428750" lvl="2" indent="-285750">
              <a:buFont typeface="Arial" panose="020B0604020202020204" pitchFamily="34" charset="0"/>
              <a:buChar char="•"/>
            </a:pPr>
            <a:r>
              <a:rPr lang="en-US" sz="1400" dirty="0" smtClean="0"/>
              <a:t>Raise follow-on capital to fund growth</a:t>
            </a:r>
          </a:p>
          <a:p>
            <a:pPr marL="1428750" lvl="2" indent="-285750">
              <a:buFont typeface="Arial" panose="020B0604020202020204" pitchFamily="34" charset="0"/>
              <a:buChar char="•"/>
            </a:pPr>
            <a:r>
              <a:rPr lang="en-US" sz="1400" dirty="0" smtClean="0"/>
              <a:t>Continue to earn fees/carry with new and existing LPs/co-investors</a:t>
            </a:r>
          </a:p>
          <a:p>
            <a:pPr marL="1428750" lvl="2" indent="-285750">
              <a:buFont typeface="Arial" panose="020B0604020202020204" pitchFamily="34" charset="0"/>
              <a:buChar char="•"/>
            </a:pPr>
            <a:r>
              <a:rPr lang="en-US" sz="1400" dirty="0" smtClean="0"/>
              <a:t>Crystallize accrued carry</a:t>
            </a:r>
          </a:p>
          <a:p>
            <a:pPr marL="971550" lvl="1" indent="-285750">
              <a:buFont typeface="Arial" panose="020B0604020202020204" pitchFamily="34" charset="0"/>
              <a:buChar char="•"/>
            </a:pPr>
            <a:r>
              <a:rPr lang="en-US" sz="1400" dirty="0" smtClean="0"/>
              <a:t>Existing LPs/Co-investors</a:t>
            </a:r>
          </a:p>
          <a:p>
            <a:pPr marL="1428750" lvl="2" indent="-285750">
              <a:buFont typeface="Arial" panose="020B0604020202020204" pitchFamily="34" charset="0"/>
              <a:buChar char="•"/>
            </a:pPr>
            <a:r>
              <a:rPr lang="en-US" sz="1400" dirty="0" smtClean="0"/>
              <a:t>Liquidity option through auction process</a:t>
            </a:r>
          </a:p>
          <a:p>
            <a:pPr marL="1428750" lvl="2" indent="-285750">
              <a:buFont typeface="Arial" panose="020B0604020202020204" pitchFamily="34" charset="0"/>
              <a:buChar char="•"/>
            </a:pPr>
            <a:r>
              <a:rPr lang="en-US" sz="1400" dirty="0" smtClean="0"/>
              <a:t>Option to continue investment</a:t>
            </a:r>
          </a:p>
          <a:p>
            <a:pPr marL="1428750" lvl="2" indent="-285750">
              <a:buFont typeface="Arial" panose="020B0604020202020204" pitchFamily="34" charset="0"/>
              <a:buChar char="•"/>
            </a:pPr>
            <a:r>
              <a:rPr lang="en-US" sz="1400" dirty="0" smtClean="0"/>
              <a:t>Potentially renegotiate fees and carry</a:t>
            </a:r>
          </a:p>
          <a:p>
            <a:pPr marL="971550" lvl="1" indent="-285750">
              <a:buFont typeface="Arial" panose="020B0604020202020204" pitchFamily="34" charset="0"/>
              <a:buChar char="•"/>
            </a:pPr>
            <a:r>
              <a:rPr lang="en-US" sz="1400" dirty="0" smtClean="0"/>
              <a:t>New LPs</a:t>
            </a:r>
          </a:p>
          <a:p>
            <a:pPr marL="1428750" lvl="2" indent="-285750">
              <a:buFont typeface="Arial" panose="020B0604020202020204" pitchFamily="34" charset="0"/>
              <a:buChar char="•"/>
            </a:pPr>
            <a:r>
              <a:rPr lang="en-US" sz="1400" dirty="0" smtClean="0"/>
              <a:t>Diligence assets</a:t>
            </a:r>
          </a:p>
          <a:p>
            <a:pPr marL="1428750" lvl="2" indent="-285750">
              <a:buFont typeface="Arial" panose="020B0604020202020204" pitchFamily="34" charset="0"/>
              <a:buChar char="•"/>
            </a:pPr>
            <a:r>
              <a:rPr lang="en-US" sz="1400" dirty="0" smtClean="0"/>
              <a:t>Access to high performing assets</a:t>
            </a:r>
            <a:br>
              <a:rPr lang="en-US" sz="1400" dirty="0" smtClean="0"/>
            </a:br>
            <a:endParaRPr lang="en-US" sz="1400" dirty="0" smtClean="0"/>
          </a:p>
          <a:p>
            <a:pPr marL="288925" lvl="1" indent="-288925">
              <a:buFont typeface="Arial" panose="020B0604020202020204" pitchFamily="34" charset="0"/>
              <a:buChar char="•"/>
            </a:pPr>
            <a:r>
              <a:rPr lang="en-US" sz="1600" dirty="0" smtClean="0"/>
              <a:t>New LPs often </a:t>
            </a:r>
            <a:r>
              <a:rPr lang="en-US" sz="1600" dirty="0" err="1" smtClean="0"/>
              <a:t>secondaries</a:t>
            </a:r>
            <a:r>
              <a:rPr lang="en-US" sz="1600" dirty="0" smtClean="0"/>
              <a:t> funds or institutional investors</a:t>
            </a:r>
          </a:p>
          <a:p>
            <a:pPr marL="288925" lvl="1" indent="-288925">
              <a:buFont typeface="Arial" panose="020B0604020202020204" pitchFamily="34" charset="0"/>
              <a:buChar char="•"/>
            </a:pPr>
            <a:r>
              <a:rPr lang="en-US" sz="1600" dirty="0" smtClean="0"/>
              <a:t>Customized structures</a:t>
            </a:r>
          </a:p>
          <a:p>
            <a:pPr marL="914400" lvl="2" indent="-231775">
              <a:buFont typeface="Arial" panose="020B0604020202020204" pitchFamily="34" charset="0"/>
              <a:buChar char="•"/>
            </a:pPr>
            <a:r>
              <a:rPr lang="en-US" sz="1400" dirty="0" smtClean="0"/>
              <a:t>While no deal is the same, generally process will require minimum new cash investment, existing LPs can partially or completely exit from an asset, new LPs and rolling LPs participate in a new investment structure</a:t>
            </a:r>
          </a:p>
        </p:txBody>
      </p:sp>
    </p:spTree>
    <p:extLst>
      <p:ext uri="{BB962C8B-B14F-4D97-AF65-F5344CB8AC3E}">
        <p14:creationId xmlns:p14="http://schemas.microsoft.com/office/powerpoint/2010/main" val="1014109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64" y="703838"/>
            <a:ext cx="8171136" cy="555050"/>
          </a:xfrm>
        </p:spPr>
        <p:txBody>
          <a:bodyPr>
            <a:normAutofit/>
          </a:bodyPr>
          <a:lstStyle/>
          <a:p>
            <a:r>
              <a:rPr lang="en-US" sz="2400" dirty="0"/>
              <a:t>Transaction Overview: </a:t>
            </a:r>
            <a:r>
              <a:rPr lang="en-US" sz="2400" dirty="0" smtClean="0"/>
              <a:t>General</a:t>
            </a:r>
            <a:endParaRPr lang="en-US" sz="2400" dirty="0"/>
          </a:p>
        </p:txBody>
      </p:sp>
      <p:sp>
        <p:nvSpPr>
          <p:cNvPr id="3" name="Footer Placeholder 2"/>
          <p:cNvSpPr>
            <a:spLocks noGrp="1"/>
          </p:cNvSpPr>
          <p:nvPr>
            <p:ph type="ftr" sz="quarter" idx="14"/>
          </p:nvPr>
        </p:nvSpPr>
        <p:spPr/>
        <p:txBody>
          <a:bodyPr/>
          <a:lstStyle/>
          <a:p>
            <a:pPr>
              <a:defRPr/>
            </a:pPr>
            <a:r>
              <a:rPr lang="en-US" altLang="en-US" dirty="0"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dirty="0" smtClean="0"/>
              <a:t>2022</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16</a:t>
            </a:fld>
            <a:endParaRPr lang="en-US" altLang="en-US" dirty="0"/>
          </a:p>
        </p:txBody>
      </p:sp>
      <p:sp>
        <p:nvSpPr>
          <p:cNvPr id="6" name="Text Placeholder 5"/>
          <p:cNvSpPr>
            <a:spLocks noGrp="1"/>
          </p:cNvSpPr>
          <p:nvPr>
            <p:ph type="body" sz="quarter" idx="17"/>
          </p:nvPr>
        </p:nvSpPr>
        <p:spPr>
          <a:xfrm>
            <a:off x="374197" y="1258888"/>
            <a:ext cx="8153400" cy="5189620"/>
          </a:xfrm>
        </p:spPr>
        <p:txBody>
          <a:bodyPr>
            <a:normAutofit/>
          </a:bodyPr>
          <a:lstStyle/>
          <a:p>
            <a:r>
              <a:rPr lang="en-US" sz="1800" b="1" dirty="0"/>
              <a:t>Applicability</a:t>
            </a:r>
            <a:endParaRPr lang="en-US" sz="1800" dirty="0"/>
          </a:p>
          <a:p>
            <a:pPr marL="285750" indent="-285750">
              <a:buFont typeface="Arial" panose="020B0604020202020204" pitchFamily="34" charset="0"/>
              <a:buChar char="•"/>
            </a:pPr>
            <a:r>
              <a:rPr lang="en-US" sz="1400" dirty="0" smtClean="0"/>
              <a:t>Single asset - Extend </a:t>
            </a:r>
            <a:r>
              <a:rPr lang="en-US" sz="1400" dirty="0"/>
              <a:t>holding period for strong or trophy </a:t>
            </a:r>
            <a:r>
              <a:rPr lang="en-US" sz="1400" dirty="0" smtClean="0"/>
              <a:t>asset</a:t>
            </a:r>
          </a:p>
          <a:p>
            <a:pPr marL="285750" indent="-285750">
              <a:buFont typeface="Arial" panose="020B0604020202020204" pitchFamily="34" charset="0"/>
              <a:buChar char="•"/>
            </a:pPr>
            <a:r>
              <a:rPr lang="en-US" sz="1400" dirty="0" smtClean="0"/>
              <a:t>Multi-asset – Carve-out identified assets that may require more time to mature</a:t>
            </a:r>
          </a:p>
          <a:p>
            <a:pPr marL="285750" indent="-285750">
              <a:buFont typeface="Arial" panose="020B0604020202020204" pitchFamily="34" charset="0"/>
              <a:buChar char="•"/>
            </a:pPr>
            <a:r>
              <a:rPr lang="en-US" sz="1400" dirty="0" smtClean="0"/>
              <a:t>Strip sale – rebalance portfolio/diversify</a:t>
            </a:r>
          </a:p>
          <a:p>
            <a:endParaRPr lang="en-US" sz="1600" b="1" dirty="0" smtClean="0"/>
          </a:p>
          <a:p>
            <a:r>
              <a:rPr lang="en-US" sz="1600" b="1" dirty="0" smtClean="0"/>
              <a:t>Summary</a:t>
            </a:r>
            <a:endParaRPr lang="en-US" sz="1600" dirty="0" smtClean="0"/>
          </a:p>
          <a:p>
            <a:pPr marL="285750" indent="-285750">
              <a:buFont typeface="Arial" panose="020B0604020202020204" pitchFamily="34" charset="0"/>
              <a:buChar char="•"/>
            </a:pPr>
            <a:r>
              <a:rPr lang="en-US" sz="1400" dirty="0" smtClean="0"/>
              <a:t>Fund sells all or a portion of a portfolio company to a new continuation fund</a:t>
            </a:r>
          </a:p>
          <a:p>
            <a:pPr marL="285750" indent="-285750">
              <a:buFont typeface="Arial" panose="020B0604020202020204" pitchFamily="34" charset="0"/>
              <a:buChar char="•"/>
            </a:pPr>
            <a:r>
              <a:rPr lang="en-US" sz="1400" dirty="0" smtClean="0"/>
              <a:t>LPs able to cash out or roll into new fund</a:t>
            </a:r>
          </a:p>
          <a:p>
            <a:pPr marL="285750" indent="-285750">
              <a:buFont typeface="Arial" panose="020B0604020202020204" pitchFamily="34" charset="0"/>
              <a:buChar char="•"/>
            </a:pPr>
            <a:r>
              <a:rPr lang="en-US" sz="1400" dirty="0" smtClean="0"/>
              <a:t>New continuation fund capitalized with new capital and rolling equity</a:t>
            </a:r>
          </a:p>
          <a:p>
            <a:pPr marL="285750" indent="-285750">
              <a:buFont typeface="Arial" panose="020B0604020202020204" pitchFamily="34" charset="0"/>
              <a:buChar char="•"/>
            </a:pPr>
            <a:r>
              <a:rPr lang="en-US" sz="1400" dirty="0" smtClean="0"/>
              <a:t>New capital distributed to selling LPs</a:t>
            </a:r>
          </a:p>
          <a:p>
            <a:pPr marL="285750" indent="-285750">
              <a:buFont typeface="Arial" panose="020B0604020202020204" pitchFamily="34" charset="0"/>
              <a:buChar char="•"/>
            </a:pPr>
            <a:r>
              <a:rPr lang="en-US" sz="1400" dirty="0" smtClean="0"/>
              <a:t>Sponsor/GP continues to manage</a:t>
            </a:r>
          </a:p>
          <a:p>
            <a:endParaRPr lang="en-US" sz="1400" dirty="0" smtClean="0"/>
          </a:p>
          <a:p>
            <a:r>
              <a:rPr lang="en-US" sz="1600" b="1" dirty="0" smtClean="0"/>
              <a:t>General Benefits</a:t>
            </a:r>
            <a:endParaRPr lang="en-US" sz="1600" dirty="0" smtClean="0"/>
          </a:p>
          <a:p>
            <a:pPr marL="285750" indent="-285750">
              <a:buFont typeface="Arial" panose="020B0604020202020204" pitchFamily="34" charset="0"/>
              <a:buChar char="•"/>
            </a:pPr>
            <a:r>
              <a:rPr lang="en-US" sz="1400" dirty="0" smtClean="0"/>
              <a:t>LPs given option for liquidity</a:t>
            </a:r>
          </a:p>
          <a:p>
            <a:pPr marL="285750" indent="-285750">
              <a:buFont typeface="Arial" panose="020B0604020202020204" pitchFamily="34" charset="0"/>
              <a:buChar char="•"/>
            </a:pPr>
            <a:r>
              <a:rPr lang="en-US" sz="1400" dirty="0" smtClean="0"/>
              <a:t>Extend term with respect to select investment/maximize value creation</a:t>
            </a:r>
          </a:p>
          <a:p>
            <a:pPr marL="285750" indent="-285750">
              <a:buFont typeface="Arial" panose="020B0604020202020204" pitchFamily="34" charset="0"/>
              <a:buChar char="•"/>
            </a:pPr>
            <a:r>
              <a:rPr lang="en-US" sz="1400" dirty="0" smtClean="0"/>
              <a:t>Provides new capital for follow-on investments</a:t>
            </a:r>
          </a:p>
          <a:p>
            <a:pPr marL="285750" indent="-285750">
              <a:buFont typeface="Arial" panose="020B0604020202020204" pitchFamily="34" charset="0"/>
              <a:buChar char="•"/>
            </a:pPr>
            <a:r>
              <a:rPr lang="en-US" sz="1400" dirty="0" smtClean="0"/>
              <a:t>May reset sponsor economics</a:t>
            </a:r>
          </a:p>
          <a:p>
            <a:pPr marL="285750" indent="-285750">
              <a:buFont typeface="Arial" panose="020B0604020202020204" pitchFamily="34" charset="0"/>
              <a:buChar char="•"/>
            </a:pPr>
            <a:r>
              <a:rPr lang="en-US" sz="1400" dirty="0" smtClean="0"/>
              <a:t>Sponsor able to monetize accrued carry</a:t>
            </a:r>
          </a:p>
          <a:p>
            <a:pPr marL="285750" indent="-285750">
              <a:buFont typeface="Arial" panose="020B0604020202020204" pitchFamily="34" charset="0"/>
              <a:buChar char="•"/>
            </a:pPr>
            <a:r>
              <a:rPr lang="en-US" sz="1400" dirty="0" smtClean="0"/>
              <a:t>Recycle capital?</a:t>
            </a:r>
            <a:endParaRPr lang="en-US" sz="1400" dirty="0"/>
          </a:p>
        </p:txBody>
      </p:sp>
    </p:spTree>
    <p:extLst>
      <p:ext uri="{BB962C8B-B14F-4D97-AF65-F5344CB8AC3E}">
        <p14:creationId xmlns:p14="http://schemas.microsoft.com/office/powerpoint/2010/main" val="3367133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26" y="336885"/>
            <a:ext cx="8153400" cy="635268"/>
          </a:xfrm>
        </p:spPr>
        <p:txBody>
          <a:bodyPr>
            <a:normAutofit/>
          </a:bodyPr>
          <a:lstStyle/>
          <a:p>
            <a:r>
              <a:rPr lang="en-US" sz="2400" dirty="0" smtClean="0"/>
              <a:t>SEC </a:t>
            </a:r>
            <a:r>
              <a:rPr lang="en-US" sz="2400" dirty="0"/>
              <a:t>Scrutiny</a:t>
            </a:r>
          </a:p>
        </p:txBody>
      </p:sp>
      <p:sp>
        <p:nvSpPr>
          <p:cNvPr id="3" name="Footer Placeholder 2"/>
          <p:cNvSpPr>
            <a:spLocks noGrp="1"/>
          </p:cNvSpPr>
          <p:nvPr>
            <p:ph type="ftr" sz="quarter" idx="14"/>
          </p:nvPr>
        </p:nvSpPr>
        <p:spPr/>
        <p:txBody>
          <a:bodyPr/>
          <a:lstStyle/>
          <a:p>
            <a:pPr>
              <a:defRPr/>
            </a:pPr>
            <a:r>
              <a:rPr lang="en-US" altLang="en-US" dirty="0"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dirty="0" smtClean="0"/>
              <a:t>2022</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17</a:t>
            </a:fld>
            <a:endParaRPr lang="en-US" altLang="en-US" dirty="0"/>
          </a:p>
        </p:txBody>
      </p:sp>
      <p:sp>
        <p:nvSpPr>
          <p:cNvPr id="6" name="Text Placeholder 5"/>
          <p:cNvSpPr>
            <a:spLocks noGrp="1"/>
          </p:cNvSpPr>
          <p:nvPr>
            <p:ph type="body" sz="quarter" idx="17"/>
          </p:nvPr>
        </p:nvSpPr>
        <p:spPr>
          <a:xfrm>
            <a:off x="477564" y="972153"/>
            <a:ext cx="8153400" cy="5371499"/>
          </a:xfrm>
        </p:spPr>
        <p:txBody>
          <a:bodyPr>
            <a:normAutofit/>
          </a:bodyPr>
          <a:lstStyle/>
          <a:p>
            <a:r>
              <a:rPr lang="en-US" sz="1400" b="1" dirty="0" smtClean="0"/>
              <a:t>SEC </a:t>
            </a:r>
            <a:r>
              <a:rPr lang="en-US" sz="1400" b="1" dirty="0"/>
              <a:t>Proposed Rules (Release No. 5955; February 9, 2022</a:t>
            </a:r>
            <a:r>
              <a:rPr lang="en-US" sz="1400" b="1" dirty="0" smtClean="0"/>
              <a:t>)</a:t>
            </a:r>
          </a:p>
          <a:p>
            <a:pPr marL="285750" indent="-285750">
              <a:buFont typeface="Arial" panose="020B0604020202020204" pitchFamily="34" charset="0"/>
              <a:buChar char="•"/>
            </a:pPr>
            <a:r>
              <a:rPr lang="en-US" sz="1200" dirty="0" smtClean="0"/>
              <a:t>Fairness opinion would be required for all GP-led </a:t>
            </a:r>
            <a:r>
              <a:rPr lang="en-US" sz="1200" dirty="0" err="1" smtClean="0"/>
              <a:t>secondaries</a:t>
            </a:r>
            <a:r>
              <a:rPr lang="en-US" sz="1200" dirty="0" smtClean="0"/>
              <a:t>, must be disclosed to investors</a:t>
            </a:r>
          </a:p>
          <a:p>
            <a:pPr marL="285750" indent="-285750">
              <a:buFont typeface="Arial" panose="020B0604020202020204" pitchFamily="34" charset="0"/>
              <a:buChar char="•"/>
            </a:pPr>
            <a:r>
              <a:rPr lang="en-US" sz="1200" dirty="0" smtClean="0"/>
              <a:t>Defined </a:t>
            </a:r>
            <a:r>
              <a:rPr lang="en-US" sz="1400" dirty="0" smtClean="0"/>
              <a:t>as </a:t>
            </a:r>
            <a:r>
              <a:rPr lang="en-US" sz="1400" dirty="0"/>
              <a:t>a transaction initiated by the GP or an </a:t>
            </a:r>
            <a:r>
              <a:rPr lang="en-US" sz="1400" dirty="0" smtClean="0"/>
              <a:t>adviser.  Includes a transfer/sale to continuation fund.</a:t>
            </a:r>
          </a:p>
          <a:p>
            <a:r>
              <a:rPr lang="en-US" sz="1400" b="1" dirty="0" smtClean="0"/>
              <a:t>SEC staff has expressed additional concerns</a:t>
            </a:r>
            <a:endParaRPr lang="en-US" sz="1400" dirty="0" smtClean="0"/>
          </a:p>
          <a:p>
            <a:pPr marL="285750" indent="-285750">
              <a:buFont typeface="Arial" panose="020B0604020202020204" pitchFamily="34" charset="0"/>
              <a:buChar char="•"/>
            </a:pPr>
            <a:r>
              <a:rPr lang="en-US" sz="1400" dirty="0" smtClean="0"/>
              <a:t>Sponsor has competing duties and interest on the buy-side, sell-side, controls information, potential for misinformation or fraud?</a:t>
            </a:r>
          </a:p>
          <a:p>
            <a:pPr marL="285750" indent="-285750">
              <a:buFont typeface="Arial" panose="020B0604020202020204" pitchFamily="34" charset="0"/>
              <a:buChar char="•"/>
            </a:pPr>
            <a:r>
              <a:rPr lang="en-US" sz="1400" dirty="0" smtClean="0"/>
              <a:t>Conflict of interest, limited disclosure about valuation process</a:t>
            </a:r>
          </a:p>
          <a:p>
            <a:r>
              <a:rPr lang="en-US" sz="1400" b="1" dirty="0" smtClean="0"/>
              <a:t>The </a:t>
            </a:r>
            <a:r>
              <a:rPr lang="en-US" sz="1400" b="1" dirty="0"/>
              <a:t>SEC has brought enforcement actions against </a:t>
            </a:r>
            <a:r>
              <a:rPr lang="en-US" sz="1400" b="1" dirty="0" smtClean="0"/>
              <a:t>sponsors relating to the GP-led process</a:t>
            </a:r>
            <a:endParaRPr lang="en-US" sz="1400" b="1" dirty="0"/>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endParaRPr lang="en-US" sz="1400" dirty="0"/>
          </a:p>
          <a:p>
            <a:endParaRPr lang="en-US" sz="1600" dirty="0"/>
          </a:p>
        </p:txBody>
      </p:sp>
    </p:spTree>
    <p:extLst>
      <p:ext uri="{BB962C8B-B14F-4D97-AF65-F5344CB8AC3E}">
        <p14:creationId xmlns:p14="http://schemas.microsoft.com/office/powerpoint/2010/main" val="3242426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29390"/>
            <a:ext cx="8153400" cy="500514"/>
          </a:xfrm>
        </p:spPr>
        <p:txBody>
          <a:bodyPr>
            <a:normAutofit/>
          </a:bodyPr>
          <a:lstStyle/>
          <a:p>
            <a:r>
              <a:rPr lang="en-US" sz="2400" dirty="0" smtClean="0"/>
              <a:t>Sponsor Risks</a:t>
            </a:r>
            <a:endParaRPr lang="en-US" sz="2400" dirty="0"/>
          </a:p>
        </p:txBody>
      </p:sp>
      <p:sp>
        <p:nvSpPr>
          <p:cNvPr id="3" name="Footer Placeholder 2"/>
          <p:cNvSpPr>
            <a:spLocks noGrp="1"/>
          </p:cNvSpPr>
          <p:nvPr>
            <p:ph type="ftr" sz="quarter" idx="14"/>
          </p:nvPr>
        </p:nvSpPr>
        <p:spPr/>
        <p:txBody>
          <a:bodyPr/>
          <a:lstStyle/>
          <a:p>
            <a:pPr>
              <a:defRPr/>
            </a:pPr>
            <a:r>
              <a:rPr lang="en-US" altLang="en-US" dirty="0"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dirty="0" smtClean="0"/>
              <a:t>2022</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18</a:t>
            </a:fld>
            <a:endParaRPr lang="en-US" altLang="en-US" dirty="0"/>
          </a:p>
        </p:txBody>
      </p:sp>
      <p:sp>
        <p:nvSpPr>
          <p:cNvPr id="6" name="Text Placeholder 5"/>
          <p:cNvSpPr>
            <a:spLocks noGrp="1"/>
          </p:cNvSpPr>
          <p:nvPr>
            <p:ph type="body" sz="quarter" idx="17"/>
          </p:nvPr>
        </p:nvSpPr>
        <p:spPr>
          <a:xfrm>
            <a:off x="477564" y="1126156"/>
            <a:ext cx="8153400" cy="5217496"/>
          </a:xfrm>
        </p:spPr>
        <p:txBody>
          <a:bodyPr>
            <a:normAutofit/>
          </a:bodyPr>
          <a:lstStyle/>
          <a:p>
            <a:pPr marL="285750" indent="-285750">
              <a:buFont typeface="Arial" panose="020B0604020202020204" pitchFamily="34" charset="0"/>
              <a:buChar char="•"/>
            </a:pPr>
            <a:r>
              <a:rPr lang="en-US" sz="1400" dirty="0" smtClean="0"/>
              <a:t>Conflicts of interest and fiduciary duties</a:t>
            </a:r>
          </a:p>
          <a:p>
            <a:pPr marL="971550" lvl="1" indent="-285750">
              <a:buFont typeface="Arial" panose="020B0604020202020204" pitchFamily="34" charset="0"/>
              <a:buChar char="•"/>
            </a:pPr>
            <a:r>
              <a:rPr lang="en-US" sz="1400" dirty="0" smtClean="0"/>
              <a:t>Fairness of valuation</a:t>
            </a:r>
          </a:p>
          <a:p>
            <a:pPr marL="971550" lvl="1" indent="-285750">
              <a:buFont typeface="Arial" panose="020B0604020202020204" pitchFamily="34" charset="0"/>
              <a:buChar char="•"/>
            </a:pPr>
            <a:r>
              <a:rPr lang="en-US" sz="1400" dirty="0" smtClean="0"/>
              <a:t>Disclosure</a:t>
            </a:r>
          </a:p>
          <a:p>
            <a:pPr marL="971550" lvl="1" indent="-285750">
              <a:buFont typeface="Arial" panose="020B0604020202020204" pitchFamily="34" charset="0"/>
              <a:buChar char="•"/>
            </a:pPr>
            <a:r>
              <a:rPr lang="en-US" sz="1400" dirty="0" smtClean="0"/>
              <a:t>On both sides of a deal/able to adequately represent old and new LPs?</a:t>
            </a:r>
          </a:p>
          <a:p>
            <a:pPr marL="285750" indent="-285750">
              <a:buFont typeface="Arial" panose="020B0604020202020204" pitchFamily="34" charset="0"/>
              <a:buChar char="•"/>
            </a:pPr>
            <a:r>
              <a:rPr lang="en-US" sz="1400" dirty="0" smtClean="0"/>
              <a:t>How can sponsor mitigate risk?</a:t>
            </a:r>
          </a:p>
          <a:p>
            <a:pPr marL="971550" lvl="1" indent="-285750">
              <a:buFont typeface="Arial" panose="020B0604020202020204" pitchFamily="34" charset="0"/>
              <a:buChar char="•"/>
            </a:pPr>
            <a:r>
              <a:rPr lang="en-US" sz="1400" dirty="0" smtClean="0"/>
              <a:t>Consult </a:t>
            </a:r>
            <a:r>
              <a:rPr lang="en-US" sz="1400" dirty="0" err="1" smtClean="0"/>
              <a:t>LPAC</a:t>
            </a:r>
            <a:r>
              <a:rPr lang="en-US" sz="1400" dirty="0" smtClean="0"/>
              <a:t> regardless of whether required in fund docs?</a:t>
            </a:r>
          </a:p>
          <a:p>
            <a:pPr marL="971550" lvl="1" indent="-285750">
              <a:buFont typeface="Arial" panose="020B0604020202020204" pitchFamily="34" charset="0"/>
              <a:buChar char="•"/>
            </a:pPr>
            <a:r>
              <a:rPr lang="en-US" sz="1400" dirty="0" smtClean="0"/>
              <a:t>Often works with an investment bank to run a process</a:t>
            </a:r>
          </a:p>
          <a:p>
            <a:pPr marL="971550" lvl="1" indent="-285750">
              <a:buFont typeface="Arial" panose="020B0604020202020204" pitchFamily="34" charset="0"/>
              <a:buChar char="•"/>
            </a:pPr>
            <a:r>
              <a:rPr lang="en-US" sz="1400" dirty="0" smtClean="0"/>
              <a:t>Fairness opinion whether or not required</a:t>
            </a:r>
          </a:p>
          <a:p>
            <a:pPr marL="971550" lvl="1" indent="-285750">
              <a:buFont typeface="Arial" panose="020B0604020202020204" pitchFamily="34" charset="0"/>
              <a:buChar char="•"/>
            </a:pPr>
            <a:r>
              <a:rPr lang="en-US" sz="1400" dirty="0" smtClean="0"/>
              <a:t>Over disclose</a:t>
            </a:r>
          </a:p>
          <a:p>
            <a:pPr marL="971550" lvl="1" indent="-285750">
              <a:buFont typeface="Arial" panose="020B0604020202020204" pitchFamily="34" charset="0"/>
              <a:buChar char="•"/>
            </a:pPr>
            <a:r>
              <a:rPr lang="en-US" sz="1400" dirty="0" smtClean="0"/>
              <a:t>Existing LPs given option and time to decide – common critique is LPs are often not given enough time to make an informed decision whether to roll or sell</a:t>
            </a:r>
          </a:p>
          <a:p>
            <a:pPr marL="1428750" lvl="2" indent="-285750">
              <a:buFont typeface="Arial" panose="020B0604020202020204" pitchFamily="34" charset="0"/>
              <a:buChar char="•"/>
            </a:pPr>
            <a:r>
              <a:rPr lang="en-US" sz="1400" dirty="0" smtClean="0"/>
              <a:t>SEC tender offer rules require 20 days</a:t>
            </a:r>
          </a:p>
          <a:p>
            <a:pPr marL="1428750" lvl="2" indent="-285750">
              <a:buFont typeface="Arial" panose="020B0604020202020204" pitchFamily="34" charset="0"/>
              <a:buChar char="•"/>
            </a:pPr>
            <a:r>
              <a:rPr lang="en-US" sz="1400" dirty="0" err="1" smtClean="0"/>
              <a:t>ILPA</a:t>
            </a:r>
            <a:r>
              <a:rPr lang="en-US" sz="1400" dirty="0" smtClean="0"/>
              <a:t> recommends 30 days</a:t>
            </a:r>
          </a:p>
          <a:p>
            <a:pPr marL="285750" indent="-285750">
              <a:buFont typeface="Arial" panose="020B0604020202020204" pitchFamily="34" charset="0"/>
              <a:buChar char="•"/>
            </a:pPr>
            <a:r>
              <a:rPr lang="en-US" sz="1400" dirty="0" smtClean="0"/>
              <a:t>Advisors Act principal transaction 206(3)?</a:t>
            </a:r>
          </a:p>
          <a:p>
            <a:pPr marL="971550" lvl="1" indent="-285750">
              <a:buFont typeface="Arial" panose="020B0604020202020204" pitchFamily="34" charset="0"/>
              <a:buChar char="•"/>
            </a:pPr>
            <a:r>
              <a:rPr lang="en-US" sz="1400" dirty="0" smtClean="0"/>
              <a:t>Generally if sponsor or its controlling persons own more than 25%</a:t>
            </a:r>
            <a:endParaRPr lang="en-US" sz="1400" dirty="0"/>
          </a:p>
          <a:p>
            <a:endParaRPr lang="en-US" sz="1400" dirty="0"/>
          </a:p>
          <a:p>
            <a:endParaRPr lang="en-US" sz="1600" dirty="0"/>
          </a:p>
        </p:txBody>
      </p:sp>
    </p:spTree>
    <p:extLst>
      <p:ext uri="{BB962C8B-B14F-4D97-AF65-F5344CB8AC3E}">
        <p14:creationId xmlns:p14="http://schemas.microsoft.com/office/powerpoint/2010/main" val="171097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62014"/>
            <a:ext cx="8153400" cy="308008"/>
          </a:xfrm>
        </p:spPr>
        <p:txBody>
          <a:bodyPr>
            <a:normAutofit/>
          </a:bodyPr>
          <a:lstStyle/>
          <a:p>
            <a:r>
              <a:rPr lang="en-US" sz="2400" dirty="0" smtClean="0"/>
              <a:t>Investor Considerations/Disclosure</a:t>
            </a:r>
            <a:endParaRPr lang="en-US" sz="2400" dirty="0"/>
          </a:p>
        </p:txBody>
      </p:sp>
      <p:sp>
        <p:nvSpPr>
          <p:cNvPr id="3" name="Footer Placeholder 2"/>
          <p:cNvSpPr>
            <a:spLocks noGrp="1"/>
          </p:cNvSpPr>
          <p:nvPr>
            <p:ph type="ftr" sz="quarter" idx="14"/>
          </p:nvPr>
        </p:nvSpPr>
        <p:spPr/>
        <p:txBody>
          <a:bodyPr/>
          <a:lstStyle/>
          <a:p>
            <a:pPr>
              <a:defRPr/>
            </a:pPr>
            <a:r>
              <a:rPr lang="en-US" altLang="en-US" dirty="0"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dirty="0" smtClean="0"/>
              <a:t>2022</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19</a:t>
            </a:fld>
            <a:endParaRPr lang="en-US" altLang="en-US" dirty="0"/>
          </a:p>
        </p:txBody>
      </p:sp>
      <p:sp>
        <p:nvSpPr>
          <p:cNvPr id="6" name="Text Placeholder 5"/>
          <p:cNvSpPr>
            <a:spLocks noGrp="1"/>
          </p:cNvSpPr>
          <p:nvPr>
            <p:ph type="body" sz="quarter" idx="17"/>
          </p:nvPr>
        </p:nvSpPr>
        <p:spPr>
          <a:xfrm>
            <a:off x="495300" y="770021"/>
            <a:ext cx="8153400" cy="5621153"/>
          </a:xfrm>
        </p:spPr>
        <p:txBody>
          <a:bodyPr>
            <a:normAutofit/>
          </a:bodyPr>
          <a:lstStyle/>
          <a:p>
            <a:pPr marL="285750" indent="-285750">
              <a:buFont typeface="Arial" panose="020B0604020202020204" pitchFamily="34" charset="0"/>
              <a:buChar char="•"/>
            </a:pPr>
            <a:r>
              <a:rPr lang="en-US" sz="1600" dirty="0" smtClean="0"/>
              <a:t>Rolling LPs able to participate in the continuation fund on the same or substantially similar terms no less favorable then existing fund terms</a:t>
            </a:r>
          </a:p>
          <a:p>
            <a:pPr marL="971550" lvl="1" indent="-285750">
              <a:buFont typeface="Arial" panose="020B0604020202020204" pitchFamily="34" charset="0"/>
              <a:buChar char="•"/>
            </a:pPr>
            <a:r>
              <a:rPr lang="en-US" sz="1200" dirty="0" smtClean="0"/>
              <a:t>May require parallel vehicle to new investors or separate classes of interests in a single vehicle</a:t>
            </a:r>
          </a:p>
          <a:p>
            <a:pPr marL="285750" indent="-285750">
              <a:buFont typeface="Arial" panose="020B0604020202020204" pitchFamily="34" charset="0"/>
              <a:buChar char="•"/>
            </a:pPr>
            <a:r>
              <a:rPr lang="en-US" sz="1800" dirty="0" smtClean="0"/>
              <a:t>Structure tax free for rolling LPs</a:t>
            </a:r>
          </a:p>
          <a:p>
            <a:pPr marL="971550" lvl="1" indent="-285750">
              <a:buFont typeface="Arial" panose="020B0604020202020204" pitchFamily="34" charset="0"/>
              <a:buChar char="•"/>
            </a:pPr>
            <a:r>
              <a:rPr lang="en-US" sz="1400" dirty="0" smtClean="0"/>
              <a:t>In-kind distribution/contribution</a:t>
            </a:r>
          </a:p>
          <a:p>
            <a:pPr marL="285750" indent="-285750">
              <a:buFont typeface="Arial" panose="020B0604020202020204" pitchFamily="34" charset="0"/>
              <a:buChar char="•"/>
            </a:pPr>
            <a:r>
              <a:rPr lang="en-US" sz="1800" dirty="0" smtClean="0"/>
              <a:t>Need to consider investor tax profile/need for blockers</a:t>
            </a:r>
          </a:p>
          <a:p>
            <a:pPr marL="971550" lvl="1" indent="-285750">
              <a:buFont typeface="Arial" panose="020B0604020202020204" pitchFamily="34" charset="0"/>
              <a:buChar char="•"/>
            </a:pPr>
            <a:r>
              <a:rPr lang="en-US" sz="1400" dirty="0" smtClean="0"/>
              <a:t>Consider side letters/existing tax covenants under fund documents</a:t>
            </a:r>
          </a:p>
          <a:p>
            <a:pPr marL="285750" indent="-285750">
              <a:buFont typeface="Arial" panose="020B0604020202020204" pitchFamily="34" charset="0"/>
              <a:buChar char="•"/>
            </a:pPr>
            <a:r>
              <a:rPr lang="en-US" sz="1800" dirty="0" smtClean="0"/>
              <a:t>Buy-side will want to ensure an arm’s length deal</a:t>
            </a:r>
          </a:p>
          <a:p>
            <a:pPr marL="971550" lvl="1" indent="-285750">
              <a:buFont typeface="Arial" panose="020B0604020202020204" pitchFamily="34" charset="0"/>
              <a:buChar char="•"/>
            </a:pPr>
            <a:r>
              <a:rPr lang="en-US" sz="1400" dirty="0" smtClean="0"/>
              <a:t>Separate counsel for new investors?</a:t>
            </a:r>
          </a:p>
          <a:p>
            <a:pPr marL="971550" lvl="1" indent="-285750">
              <a:buFont typeface="Arial" panose="020B0604020202020204" pitchFamily="34" charset="0"/>
              <a:buChar char="•"/>
            </a:pPr>
            <a:r>
              <a:rPr lang="en-US" sz="1400" dirty="0" err="1" smtClean="0"/>
              <a:t>RWI</a:t>
            </a:r>
            <a:r>
              <a:rPr lang="en-US" sz="1400" dirty="0" smtClean="0"/>
              <a:t>/Indemnification framework</a:t>
            </a:r>
          </a:p>
          <a:p>
            <a:pPr marL="285750" indent="-285750">
              <a:buFont typeface="Arial" panose="020B0604020202020204" pitchFamily="34" charset="0"/>
              <a:buChar char="•"/>
            </a:pPr>
            <a:r>
              <a:rPr lang="en-US" sz="1800" dirty="0" smtClean="0"/>
              <a:t>GP carried interest</a:t>
            </a:r>
          </a:p>
          <a:p>
            <a:pPr marL="971550" lvl="1" indent="-285750">
              <a:buFont typeface="Arial" panose="020B0604020202020204" pitchFamily="34" charset="0"/>
              <a:buChar char="•"/>
            </a:pPr>
            <a:r>
              <a:rPr lang="en-US" sz="1400" dirty="0" smtClean="0"/>
              <a:t>Completely crystallized?</a:t>
            </a:r>
          </a:p>
          <a:p>
            <a:pPr marL="971550" lvl="1" indent="-285750">
              <a:buFont typeface="Arial" panose="020B0604020202020204" pitchFamily="34" charset="0"/>
              <a:buChar char="•"/>
            </a:pPr>
            <a:r>
              <a:rPr lang="en-US" sz="1400" dirty="0" smtClean="0"/>
              <a:t>Subject to clawback?</a:t>
            </a:r>
          </a:p>
          <a:p>
            <a:pPr marL="285750" indent="-285750">
              <a:buFont typeface="Arial" panose="020B0604020202020204" pitchFamily="34" charset="0"/>
              <a:buChar char="•"/>
            </a:pPr>
            <a:r>
              <a:rPr lang="en-US" sz="1800" dirty="0" smtClean="0"/>
              <a:t>Investor disclosure – description of transaction, rationale for the transaction, information about the financial model, risk factors, transaction related fees, etc.</a:t>
            </a:r>
            <a:endParaRPr lang="en-US" sz="1800" dirty="0"/>
          </a:p>
          <a:p>
            <a:endParaRPr lang="en-US" sz="1400" b="1" dirty="0"/>
          </a:p>
          <a:p>
            <a:endParaRPr lang="en-US" sz="1600" dirty="0"/>
          </a:p>
        </p:txBody>
      </p:sp>
    </p:spTree>
    <p:extLst>
      <p:ext uri="{BB962C8B-B14F-4D97-AF65-F5344CB8AC3E}">
        <p14:creationId xmlns:p14="http://schemas.microsoft.com/office/powerpoint/2010/main" val="573261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Current Trends in Private Credit Funds as a Maturing Asset </a:t>
            </a:r>
            <a:r>
              <a:rPr lang="en-US" dirty="0" smtClean="0"/>
              <a:t>Class</a:t>
            </a:r>
            <a:endParaRPr lang="en-US" dirty="0"/>
          </a:p>
        </p:txBody>
      </p:sp>
    </p:spTree>
    <p:extLst>
      <p:ext uri="{BB962C8B-B14F-4D97-AF65-F5344CB8AC3E}">
        <p14:creationId xmlns:p14="http://schemas.microsoft.com/office/powerpoint/2010/main" val="405727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31006"/>
            <a:ext cx="8153400" cy="606392"/>
          </a:xfrm>
        </p:spPr>
        <p:txBody>
          <a:bodyPr>
            <a:noAutofit/>
          </a:bodyPr>
          <a:lstStyle/>
          <a:p>
            <a:r>
              <a:rPr lang="en-US" sz="2400" dirty="0" smtClean="0"/>
              <a:t>Terms of the Continuation Fund</a:t>
            </a:r>
            <a:endParaRPr lang="en-US" sz="2400" dirty="0"/>
          </a:p>
        </p:txBody>
      </p:sp>
      <p:sp>
        <p:nvSpPr>
          <p:cNvPr id="3" name="Footer Placeholder 2"/>
          <p:cNvSpPr>
            <a:spLocks noGrp="1"/>
          </p:cNvSpPr>
          <p:nvPr>
            <p:ph type="ftr" sz="quarter" idx="14"/>
          </p:nvPr>
        </p:nvSpPr>
        <p:spPr/>
        <p:txBody>
          <a:bodyPr/>
          <a:lstStyle/>
          <a:p>
            <a:pPr>
              <a:defRPr/>
            </a:pPr>
            <a:r>
              <a:rPr lang="en-US" altLang="en-US" dirty="0"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dirty="0" smtClean="0"/>
              <a:t>2022</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20</a:t>
            </a:fld>
            <a:endParaRPr lang="en-US" altLang="en-US" dirty="0"/>
          </a:p>
        </p:txBody>
      </p:sp>
      <p:sp>
        <p:nvSpPr>
          <p:cNvPr id="6" name="Text Placeholder 5"/>
          <p:cNvSpPr>
            <a:spLocks noGrp="1"/>
          </p:cNvSpPr>
          <p:nvPr>
            <p:ph type="body" sz="quarter" idx="17"/>
          </p:nvPr>
        </p:nvSpPr>
        <p:spPr>
          <a:xfrm>
            <a:off x="477564" y="837398"/>
            <a:ext cx="8153400" cy="5506254"/>
          </a:xfrm>
        </p:spPr>
        <p:txBody>
          <a:bodyPr>
            <a:normAutofit/>
          </a:bodyPr>
          <a:lstStyle/>
          <a:p>
            <a:pPr marL="285750" indent="-285750">
              <a:buFont typeface="Arial" panose="020B0604020202020204" pitchFamily="34" charset="0"/>
              <a:buChar char="•"/>
            </a:pPr>
            <a:r>
              <a:rPr lang="en-US" sz="1600" dirty="0" smtClean="0"/>
              <a:t>Economic and governance terms generally negotiated by the new LPs and rolling LPs/</a:t>
            </a:r>
            <a:r>
              <a:rPr lang="en-US" sz="1600" dirty="0" err="1" smtClean="0"/>
              <a:t>LPAC</a:t>
            </a:r>
            <a:endParaRPr lang="en-US" sz="1600" dirty="0" smtClean="0"/>
          </a:p>
          <a:p>
            <a:pPr marL="285750" indent="-285750">
              <a:buFont typeface="Arial" panose="020B0604020202020204" pitchFamily="34" charset="0"/>
              <a:buChar char="•"/>
            </a:pPr>
            <a:r>
              <a:rPr lang="en-US" sz="1600" dirty="0" smtClean="0"/>
              <a:t>Distribution waterfall</a:t>
            </a:r>
          </a:p>
          <a:p>
            <a:pPr marL="971550" lvl="1" indent="-285750">
              <a:buFont typeface="Arial" panose="020B0604020202020204" pitchFamily="34" charset="0"/>
              <a:buChar char="•"/>
            </a:pPr>
            <a:r>
              <a:rPr lang="en-US" sz="1200" dirty="0" smtClean="0"/>
              <a:t>Often more complex than typical waterfall with specific performance hurdles</a:t>
            </a:r>
          </a:p>
          <a:p>
            <a:pPr marL="285750" indent="-285750">
              <a:buFont typeface="Arial" panose="020B0604020202020204" pitchFamily="34" charset="0"/>
              <a:buChar char="•"/>
            </a:pPr>
            <a:r>
              <a:rPr lang="en-US" sz="1600" dirty="0" smtClean="0"/>
              <a:t>Additional capital</a:t>
            </a:r>
          </a:p>
          <a:p>
            <a:pPr marL="971550" lvl="1" indent="-285750">
              <a:buFont typeface="Arial" panose="020B0604020202020204" pitchFamily="34" charset="0"/>
              <a:buChar char="•"/>
            </a:pPr>
            <a:r>
              <a:rPr lang="en-US" sz="1200" dirty="0" smtClean="0"/>
              <a:t>Need to address uncalled capital from existing investors, new capital, recycling, ability to make follow-on investments, etc.</a:t>
            </a:r>
          </a:p>
          <a:p>
            <a:pPr marL="285750" indent="-285750">
              <a:buFont typeface="Arial" panose="020B0604020202020204" pitchFamily="34" charset="0"/>
              <a:buChar char="•"/>
            </a:pPr>
            <a:r>
              <a:rPr lang="en-US" sz="1800" dirty="0" smtClean="0"/>
              <a:t>Governance – Often a negotiation with new LPs</a:t>
            </a:r>
          </a:p>
          <a:p>
            <a:pPr marL="285750" indent="-285750">
              <a:buFont typeface="Arial" panose="020B0604020202020204" pitchFamily="34" charset="0"/>
              <a:buChar char="•"/>
            </a:pPr>
            <a:r>
              <a:rPr lang="en-US" sz="1800" dirty="0" smtClean="0"/>
              <a:t>GP commitment – new cash or roll carry?</a:t>
            </a:r>
          </a:p>
          <a:p>
            <a:r>
              <a:rPr lang="en-US" sz="1400" b="1" dirty="0"/>
              <a:t>	</a:t>
            </a:r>
          </a:p>
        </p:txBody>
      </p:sp>
    </p:spTree>
    <p:extLst>
      <p:ext uri="{BB962C8B-B14F-4D97-AF65-F5344CB8AC3E}">
        <p14:creationId xmlns:p14="http://schemas.microsoft.com/office/powerpoint/2010/main" val="857896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02" y="279133"/>
            <a:ext cx="8153400" cy="462012"/>
          </a:xfrm>
        </p:spPr>
        <p:txBody>
          <a:bodyPr>
            <a:normAutofit/>
          </a:bodyPr>
          <a:lstStyle/>
          <a:p>
            <a:r>
              <a:rPr lang="en-US" sz="2400" dirty="0"/>
              <a:t>Transactional </a:t>
            </a:r>
            <a:r>
              <a:rPr lang="en-US" sz="2400" dirty="0" smtClean="0"/>
              <a:t>Issues</a:t>
            </a:r>
            <a:endParaRPr lang="en-US" sz="2400" dirty="0"/>
          </a:p>
        </p:txBody>
      </p:sp>
      <p:sp>
        <p:nvSpPr>
          <p:cNvPr id="3" name="Footer Placeholder 2"/>
          <p:cNvSpPr>
            <a:spLocks noGrp="1"/>
          </p:cNvSpPr>
          <p:nvPr>
            <p:ph type="ftr" sz="quarter" idx="14"/>
          </p:nvPr>
        </p:nvSpPr>
        <p:spPr/>
        <p:txBody>
          <a:bodyPr/>
          <a:lstStyle/>
          <a:p>
            <a:pPr>
              <a:defRPr/>
            </a:pPr>
            <a:r>
              <a:rPr lang="en-US" altLang="en-US" dirty="0" smtClean="0"/>
              <a:t>klgates.com</a:t>
            </a:r>
            <a:endParaRPr lang="en-US" altLang="en-US" dirty="0"/>
          </a:p>
        </p:txBody>
      </p:sp>
      <p:sp>
        <p:nvSpPr>
          <p:cNvPr id="4" name="Date Placeholder 3"/>
          <p:cNvSpPr>
            <a:spLocks noGrp="1"/>
          </p:cNvSpPr>
          <p:nvPr>
            <p:ph type="dt" sz="half" idx="15"/>
          </p:nvPr>
        </p:nvSpPr>
        <p:spPr/>
        <p:txBody>
          <a:bodyPr/>
          <a:lstStyle/>
          <a:p>
            <a:pPr>
              <a:defRPr/>
            </a:pPr>
            <a:r>
              <a:rPr lang="en-US" altLang="en-US" dirty="0" smtClean="0"/>
              <a:t>2022</a:t>
            </a:r>
            <a:endParaRPr lang="en-US" altLang="en-US" dirty="0"/>
          </a:p>
        </p:txBody>
      </p:sp>
      <p:sp>
        <p:nvSpPr>
          <p:cNvPr id="5" name="Slide Number Placeholder 4"/>
          <p:cNvSpPr>
            <a:spLocks noGrp="1"/>
          </p:cNvSpPr>
          <p:nvPr>
            <p:ph type="sldNum" sz="quarter" idx="16"/>
          </p:nvPr>
        </p:nvSpPr>
        <p:spPr/>
        <p:txBody>
          <a:bodyPr/>
          <a:lstStyle/>
          <a:p>
            <a:pPr>
              <a:defRPr/>
            </a:pPr>
            <a:fld id="{F6C52ABF-3520-460E-8D10-D8087401F00B}" type="slidenum">
              <a:rPr lang="en-US" altLang="en-US" smtClean="0"/>
              <a:pPr>
                <a:defRPr/>
              </a:pPr>
              <a:t>21</a:t>
            </a:fld>
            <a:endParaRPr lang="en-US" altLang="en-US" dirty="0"/>
          </a:p>
        </p:txBody>
      </p:sp>
      <p:sp>
        <p:nvSpPr>
          <p:cNvPr id="6" name="Text Placeholder 5"/>
          <p:cNvSpPr>
            <a:spLocks noGrp="1"/>
          </p:cNvSpPr>
          <p:nvPr>
            <p:ph type="body" sz="quarter" idx="17"/>
          </p:nvPr>
        </p:nvSpPr>
        <p:spPr>
          <a:xfrm>
            <a:off x="477564" y="625643"/>
            <a:ext cx="8153400" cy="6121666"/>
          </a:xfrm>
        </p:spPr>
        <p:txBody>
          <a:bodyPr>
            <a:normAutofit/>
          </a:bodyPr>
          <a:lstStyle/>
          <a:p>
            <a:pPr marL="285750" indent="-285750">
              <a:buFont typeface="Arial" panose="020B0604020202020204" pitchFamily="34" charset="0"/>
              <a:buChar char="•"/>
            </a:pPr>
            <a:r>
              <a:rPr lang="en-US" sz="1600" dirty="0" smtClean="0"/>
              <a:t>Similar issues to a third-party sale</a:t>
            </a:r>
          </a:p>
          <a:p>
            <a:pPr marL="971550" lvl="1" indent="-285750">
              <a:buFont typeface="Arial" panose="020B0604020202020204" pitchFamily="34" charset="0"/>
              <a:buChar char="•"/>
            </a:pPr>
            <a:r>
              <a:rPr lang="en-US" sz="1600" dirty="0" smtClean="0"/>
              <a:t>Regulatory, tax structuring, third-party consents, debt financing, etc.</a:t>
            </a:r>
          </a:p>
          <a:p>
            <a:pPr marL="971550" lvl="1" indent="-285750">
              <a:buFont typeface="Arial" panose="020B0604020202020204" pitchFamily="34" charset="0"/>
              <a:buChar char="•"/>
            </a:pPr>
            <a:r>
              <a:rPr lang="en-US" sz="1600" dirty="0" smtClean="0"/>
              <a:t>Need to work with M&amp;A team</a:t>
            </a:r>
          </a:p>
          <a:p>
            <a:pPr marL="285750" indent="-285750">
              <a:buFont typeface="Arial" panose="020B0604020202020204" pitchFamily="34" charset="0"/>
              <a:buChar char="•"/>
            </a:pPr>
            <a:r>
              <a:rPr lang="en-US" sz="1600" dirty="0" smtClean="0"/>
              <a:t>Indemnification framework</a:t>
            </a:r>
          </a:p>
          <a:p>
            <a:pPr marL="971550" lvl="1" indent="-285750">
              <a:buFont typeface="Arial" panose="020B0604020202020204" pitchFamily="34" charset="0"/>
              <a:buChar char="•"/>
            </a:pPr>
            <a:r>
              <a:rPr lang="en-US" sz="1600" dirty="0" smtClean="0"/>
              <a:t>Secondary buyers want reps and diligence.  Selling fund and LPs often want a clean deal, limited indemnity or just </a:t>
            </a:r>
            <a:r>
              <a:rPr lang="en-US" sz="1600" dirty="0" err="1" smtClean="0"/>
              <a:t>RWI</a:t>
            </a:r>
            <a:r>
              <a:rPr lang="en-US" sz="1600" dirty="0" smtClean="0"/>
              <a:t>.</a:t>
            </a:r>
          </a:p>
          <a:p>
            <a:pPr marL="285750" indent="-285750">
              <a:buFont typeface="Arial" panose="020B0604020202020204" pitchFamily="34" charset="0"/>
              <a:buChar char="•"/>
            </a:pPr>
            <a:r>
              <a:rPr lang="en-US" sz="1600" dirty="0" smtClean="0"/>
              <a:t>Reporting obligations?</a:t>
            </a:r>
          </a:p>
          <a:p>
            <a:pPr marL="971550" lvl="1" indent="-285750">
              <a:buFont typeface="Arial" panose="020B0604020202020204" pitchFamily="34" charset="0"/>
              <a:buChar char="•"/>
            </a:pPr>
            <a:r>
              <a:rPr lang="en-US" sz="1600" dirty="0" smtClean="0"/>
              <a:t>Short-swing trading reporting under Section 16 of the 1934 Act</a:t>
            </a:r>
          </a:p>
          <a:p>
            <a:pPr marL="971550" lvl="1" indent="-285750">
              <a:buFont typeface="Arial" panose="020B0604020202020204" pitchFamily="34" charset="0"/>
              <a:buChar char="•"/>
            </a:pPr>
            <a:r>
              <a:rPr lang="en-US" sz="1600" dirty="0" err="1" smtClean="0"/>
              <a:t>MNPI</a:t>
            </a:r>
            <a:r>
              <a:rPr lang="en-US" sz="1600" dirty="0" smtClean="0"/>
              <a:t> disclosed to LPs and </a:t>
            </a:r>
            <a:r>
              <a:rPr lang="en-US" sz="1600" dirty="0" err="1" smtClean="0"/>
              <a:t>LPAC</a:t>
            </a:r>
            <a:r>
              <a:rPr lang="en-US" sz="1600" dirty="0" smtClean="0"/>
              <a:t> impact public deals?</a:t>
            </a:r>
            <a:endParaRPr lang="en-US" sz="1600" dirty="0"/>
          </a:p>
          <a:p>
            <a:endParaRPr lang="en-US" sz="1600" dirty="0" smtClean="0"/>
          </a:p>
          <a:p>
            <a:endParaRPr lang="en-US" sz="1400" dirty="0"/>
          </a:p>
          <a:p>
            <a:endParaRPr lang="en-US" sz="1600" dirty="0"/>
          </a:p>
        </p:txBody>
      </p:sp>
    </p:spTree>
    <p:extLst>
      <p:ext uri="{BB962C8B-B14F-4D97-AF65-F5344CB8AC3E}">
        <p14:creationId xmlns:p14="http://schemas.microsoft.com/office/powerpoint/2010/main" val="3006106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230563"/>
            <a:ext cx="8229600" cy="655637"/>
          </a:xfrm>
        </p:spPr>
        <p:txBody>
          <a:bodyPr/>
          <a:lstStyle/>
          <a:p>
            <a:pPr lvl="0" eaLnBrk="1" hangingPunct="1"/>
            <a:r>
              <a:rPr lang="en-GB" dirty="0"/>
              <a:t>Developments in </a:t>
            </a:r>
            <a:r>
              <a:rPr lang="en-GB" dirty="0" smtClean="0"/>
              <a:t>GP Stakes and Seeding </a:t>
            </a:r>
            <a:r>
              <a:rPr lang="en-GB" dirty="0"/>
              <a:t>Arrangements </a:t>
            </a:r>
            <a:endParaRPr lang="en-US" altLang="en-US" dirty="0" smtClean="0">
              <a:latin typeface="Arial" charset="0"/>
              <a:cs typeface="Arial" charset="0"/>
            </a:endParaRPr>
          </a:p>
        </p:txBody>
      </p:sp>
    </p:spTree>
    <p:extLst>
      <p:ext uri="{BB962C8B-B14F-4D97-AF65-F5344CB8AC3E}">
        <p14:creationId xmlns:p14="http://schemas.microsoft.com/office/powerpoint/2010/main" val="4138253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sz="2000" dirty="0" smtClean="0"/>
              <a:t>Seeding Arrangements Fall Along a Spectrum, with Features Including:</a:t>
            </a:r>
          </a:p>
          <a:p>
            <a:pPr lvl="1"/>
            <a:r>
              <a:rPr lang="en-US" sz="2000" dirty="0" smtClean="0"/>
              <a:t>Making a Significant Capital Commitment to a Fund Manager at the Initial Closing of the Fund</a:t>
            </a:r>
          </a:p>
          <a:p>
            <a:pPr lvl="1"/>
            <a:r>
              <a:rPr lang="en-US" sz="2000" dirty="0" smtClean="0"/>
              <a:t>Assisting with Fund Structuring Issues and Proposing Market Terms and Conditions</a:t>
            </a:r>
          </a:p>
          <a:p>
            <a:pPr lvl="1"/>
            <a:r>
              <a:rPr lang="en-US" sz="2000" dirty="0" smtClean="0"/>
              <a:t>Assisting with Fundraising and LP Introductions</a:t>
            </a:r>
          </a:p>
          <a:p>
            <a:pPr lvl="1"/>
            <a:r>
              <a:rPr lang="en-US" sz="2000" dirty="0" smtClean="0"/>
              <a:t>Providing Financing to the Manager for Startup Costs or Working Capital</a:t>
            </a:r>
          </a:p>
          <a:p>
            <a:pPr lvl="1"/>
            <a:r>
              <a:rPr lang="en-US" sz="2000" dirty="0" smtClean="0"/>
              <a:t>Receiving Certain Economic Benefits in the Initial Fund and in Certain Subsequent Funds</a:t>
            </a:r>
            <a:endParaRPr lang="en-US" sz="2000" dirty="0"/>
          </a:p>
        </p:txBody>
      </p:sp>
    </p:spTree>
    <p:extLst>
      <p:ext uri="{BB962C8B-B14F-4D97-AF65-F5344CB8AC3E}">
        <p14:creationId xmlns:p14="http://schemas.microsoft.com/office/powerpoint/2010/main" val="2002745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07" y="762000"/>
            <a:ext cx="8229600" cy="655638"/>
          </a:xfrm>
        </p:spPr>
        <p:txBody>
          <a:bodyPr/>
          <a:lstStyle/>
          <a:p>
            <a:r>
              <a:rPr lang="en-US" dirty="0" smtClean="0"/>
              <a:t>The range of seed and stakes arrangement structures in the current market</a:t>
            </a:r>
            <a:endParaRPr lang="en-US" dirty="0"/>
          </a:p>
        </p:txBody>
      </p:sp>
      <p:sp>
        <p:nvSpPr>
          <p:cNvPr id="3" name="Content Placeholder 2"/>
          <p:cNvSpPr>
            <a:spLocks noGrp="1"/>
          </p:cNvSpPr>
          <p:nvPr>
            <p:ph idx="1"/>
          </p:nvPr>
        </p:nvSpPr>
        <p:spPr/>
        <p:txBody>
          <a:bodyPr/>
          <a:lstStyle/>
          <a:p>
            <a:pPr lvl="0"/>
            <a:r>
              <a:rPr lang="en-US" altLang="en-US" sz="2000" dirty="0">
                <a:latin typeface="Arial" charset="0"/>
                <a:cs typeface="Arial" charset="0"/>
              </a:rPr>
              <a:t>Less active </a:t>
            </a:r>
            <a:r>
              <a:rPr lang="en-US" altLang="en-US" sz="2000" dirty="0" smtClean="0">
                <a:latin typeface="Arial" charset="0"/>
                <a:cs typeface="Arial" charset="0"/>
              </a:rPr>
              <a:t>“anchor investors” </a:t>
            </a:r>
            <a:r>
              <a:rPr lang="en-US" altLang="en-US" sz="2000" dirty="0">
                <a:latin typeface="Arial" charset="0"/>
                <a:cs typeface="Arial" charset="0"/>
              </a:rPr>
              <a:t>that make a capital commitment at the initial closing and receive fee </a:t>
            </a:r>
            <a:r>
              <a:rPr lang="en-US" altLang="en-US" sz="2000" dirty="0" smtClean="0">
                <a:latin typeface="Arial" charset="0"/>
                <a:cs typeface="Arial" charset="0"/>
              </a:rPr>
              <a:t>discounts.</a:t>
            </a:r>
            <a:endParaRPr lang="en-US" altLang="en-US" sz="2000" dirty="0">
              <a:latin typeface="Arial" charset="0"/>
              <a:cs typeface="Arial" charset="0"/>
            </a:endParaRPr>
          </a:p>
          <a:p>
            <a:pPr lvl="0"/>
            <a:r>
              <a:rPr lang="en-US" altLang="en-US" sz="2000" dirty="0">
                <a:latin typeface="Arial" charset="0"/>
                <a:cs typeface="Arial" charset="0"/>
              </a:rPr>
              <a:t>Middle of the spectrum seed investors that make a capital commitment at the initial closing, receive fee discounts and a share of the management fee and carried interest, but have a moderate role following </a:t>
            </a:r>
            <a:r>
              <a:rPr lang="en-US" altLang="en-US" sz="2000" dirty="0" smtClean="0">
                <a:latin typeface="Arial" charset="0"/>
                <a:cs typeface="Arial" charset="0"/>
              </a:rPr>
              <a:t>launch.</a:t>
            </a:r>
            <a:endParaRPr lang="en-US" altLang="en-US" sz="2000" dirty="0">
              <a:latin typeface="Arial" charset="0"/>
              <a:cs typeface="Arial" charset="0"/>
            </a:endParaRPr>
          </a:p>
          <a:p>
            <a:pPr lvl="0"/>
            <a:r>
              <a:rPr lang="en-US" altLang="en-US" sz="2000" dirty="0">
                <a:latin typeface="Arial" charset="0"/>
                <a:cs typeface="Arial" charset="0"/>
              </a:rPr>
              <a:t>More active seed investors that make a capital commitment at the initial closing, receive fee discounts and a share of the management fee and carried interest, and have a more active role following </a:t>
            </a:r>
            <a:r>
              <a:rPr lang="en-US" altLang="en-US" sz="2000" dirty="0" smtClean="0">
                <a:latin typeface="Arial" charset="0"/>
                <a:cs typeface="Arial" charset="0"/>
              </a:rPr>
              <a:t>launch.</a:t>
            </a:r>
            <a:endParaRPr lang="en-US" altLang="en-US" sz="2000" dirty="0">
              <a:latin typeface="Arial" charset="0"/>
              <a:cs typeface="Arial" charset="0"/>
            </a:endParaRPr>
          </a:p>
          <a:p>
            <a:pPr lvl="0"/>
            <a:r>
              <a:rPr lang="en-US" altLang="en-US" sz="2000" dirty="0">
                <a:latin typeface="Arial" charset="0"/>
                <a:cs typeface="Arial" charset="0"/>
              </a:rPr>
              <a:t>Seed investors that acquire a stake in the general </a:t>
            </a:r>
            <a:r>
              <a:rPr lang="en-US" altLang="en-US" sz="2000" dirty="0" smtClean="0">
                <a:latin typeface="Arial" charset="0"/>
                <a:cs typeface="Arial" charset="0"/>
              </a:rPr>
              <a:t>partner.</a:t>
            </a:r>
            <a:endParaRPr lang="en-US" altLang="en-US" sz="2000" dirty="0">
              <a:latin typeface="Arial" charset="0"/>
              <a:cs typeface="Arial" charset="0"/>
            </a:endParaRPr>
          </a:p>
          <a:p>
            <a:endParaRPr lang="en-US" dirty="0"/>
          </a:p>
        </p:txBody>
      </p:sp>
      <p:sp>
        <p:nvSpPr>
          <p:cNvPr id="4" name="Footer Placeholder 3"/>
          <p:cNvSpPr>
            <a:spLocks noGrp="1"/>
          </p:cNvSpPr>
          <p:nvPr>
            <p:ph type="ftr" sz="quarter" idx="4294967295"/>
          </p:nvPr>
        </p:nvSpPr>
        <p:spPr/>
        <p:txBody>
          <a:bodyPr/>
          <a:lstStyle/>
          <a:p>
            <a:pPr>
              <a:defRPr/>
            </a:pPr>
            <a:r>
              <a:rPr lang="en-US" smtClean="0"/>
              <a:t>klgates.com</a:t>
            </a:r>
            <a:endParaRPr lang="en-US" dirty="0"/>
          </a:p>
        </p:txBody>
      </p:sp>
      <p:sp>
        <p:nvSpPr>
          <p:cNvPr id="6" name="Slide Number Placeholder 5"/>
          <p:cNvSpPr>
            <a:spLocks noGrp="1"/>
          </p:cNvSpPr>
          <p:nvPr>
            <p:ph type="sldNum" sz="quarter" idx="4294967295"/>
          </p:nvPr>
        </p:nvSpPr>
        <p:spPr/>
        <p:txBody>
          <a:bodyPr/>
          <a:lstStyle/>
          <a:p>
            <a:pPr>
              <a:defRPr/>
            </a:pPr>
            <a:fld id="{1D8C3A58-43EA-4D60-895F-75A3F7D87137}" type="slidenum">
              <a:rPr lang="en-US" smtClean="0"/>
              <a:pPr>
                <a:defRPr/>
              </a:pPr>
              <a:t>24</a:t>
            </a:fld>
            <a:endParaRPr lang="en-US" dirty="0"/>
          </a:p>
        </p:txBody>
      </p:sp>
    </p:spTree>
    <p:extLst>
      <p:ext uri="{BB962C8B-B14F-4D97-AF65-F5344CB8AC3E}">
        <p14:creationId xmlns:p14="http://schemas.microsoft.com/office/powerpoint/2010/main" val="2729588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 Stakes versus seeding</a:t>
            </a:r>
            <a:endParaRPr lang="en-US" dirty="0"/>
          </a:p>
        </p:txBody>
      </p:sp>
      <p:sp>
        <p:nvSpPr>
          <p:cNvPr id="3" name="Content Placeholder 2"/>
          <p:cNvSpPr>
            <a:spLocks noGrp="1"/>
          </p:cNvSpPr>
          <p:nvPr>
            <p:ph idx="1"/>
          </p:nvPr>
        </p:nvSpPr>
        <p:spPr/>
        <p:txBody>
          <a:bodyPr/>
          <a:lstStyle/>
          <a:p>
            <a:r>
              <a:rPr lang="en-US" sz="2000" dirty="0" smtClean="0"/>
              <a:t>A GP Stakes investment typically involves some form of minority equity ownership for the seed investor in the fund sponsor’s business</a:t>
            </a:r>
          </a:p>
          <a:p>
            <a:r>
              <a:rPr lang="en-US" sz="2000" dirty="0" smtClean="0"/>
              <a:t>GP Stakes investments are made with both emerging and more mature fund sponsors</a:t>
            </a:r>
          </a:p>
          <a:p>
            <a:r>
              <a:rPr lang="en-US" sz="2000" dirty="0" smtClean="0"/>
              <a:t>By contrast, equity ownership in the fund sponsor is not typically a seeding feature</a:t>
            </a:r>
          </a:p>
          <a:p>
            <a:r>
              <a:rPr lang="en-US" sz="2000" dirty="0" smtClean="0"/>
              <a:t>More recently, lines are blurring as the asset strategy evolves and new players enter the market and investors and managers alike seek more creative arrangements</a:t>
            </a:r>
          </a:p>
          <a:p>
            <a:pPr marL="0" indent="0">
              <a:buNone/>
            </a:pPr>
            <a:endParaRPr lang="en-US" sz="2000" dirty="0" smtClean="0"/>
          </a:p>
          <a:p>
            <a:endParaRPr lang="en-US" sz="2000" dirty="0"/>
          </a:p>
        </p:txBody>
      </p:sp>
    </p:spTree>
    <p:extLst>
      <p:ext uri="{BB962C8B-B14F-4D97-AF65-F5344CB8AC3E}">
        <p14:creationId xmlns:p14="http://schemas.microsoft.com/office/powerpoint/2010/main" val="3446262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Developments in seeding arrangements – </a:t>
            </a:r>
            <a:r>
              <a:rPr lang="en-US" dirty="0" err="1" smtClean="0"/>
              <a:t>economicS</a:t>
            </a:r>
            <a:r>
              <a:rPr lang="en-US" dirty="0" smtClean="0"/>
              <a:t> AND GOVERNANCE</a:t>
            </a:r>
            <a:endParaRPr lang="en-US" dirty="0"/>
          </a:p>
        </p:txBody>
      </p:sp>
      <p:sp>
        <p:nvSpPr>
          <p:cNvPr id="3" name="Content Placeholder 2"/>
          <p:cNvSpPr>
            <a:spLocks noGrp="1"/>
          </p:cNvSpPr>
          <p:nvPr>
            <p:ph idx="1"/>
          </p:nvPr>
        </p:nvSpPr>
        <p:spPr/>
        <p:txBody>
          <a:bodyPr/>
          <a:lstStyle/>
          <a:p>
            <a:endParaRPr lang="en-US" sz="2000" dirty="0" smtClean="0"/>
          </a:p>
          <a:p>
            <a:r>
              <a:rPr lang="en-US" sz="2000" dirty="0" smtClean="0"/>
              <a:t>Economic and Governance Rights Can Include:</a:t>
            </a:r>
          </a:p>
          <a:p>
            <a:pPr lvl="1"/>
            <a:r>
              <a:rPr lang="en-US" sz="2000" dirty="0" smtClean="0"/>
              <a:t>The Right to Invest in the Initial Fund and Certain Subsequent Funds on a No-Fee, No-Carry Basis</a:t>
            </a:r>
          </a:p>
          <a:p>
            <a:pPr lvl="1"/>
            <a:r>
              <a:rPr lang="en-US" sz="2000" dirty="0" smtClean="0"/>
              <a:t>The Right to Receive a Share of the Management Fee and Other Income of the Management Company </a:t>
            </a:r>
          </a:p>
          <a:p>
            <a:pPr lvl="1"/>
            <a:r>
              <a:rPr lang="en-US" sz="2000" dirty="0" smtClean="0"/>
              <a:t>The Right to Receive a Share of Carried Interest Payable to the General Partner</a:t>
            </a:r>
          </a:p>
          <a:p>
            <a:pPr lvl="1"/>
            <a:r>
              <a:rPr lang="en-US" sz="2000" dirty="0" smtClean="0"/>
              <a:t>Governance Rights (including LP Advisory Board and Investment Committee Participation as well as </a:t>
            </a:r>
            <a:r>
              <a:rPr lang="en-US" sz="2000" dirty="0" err="1" smtClean="0"/>
              <a:t>Decisionmaking</a:t>
            </a:r>
            <a:r>
              <a:rPr lang="en-US" sz="2000" dirty="0" smtClean="0"/>
              <a:t> at GP and Manager Level)</a:t>
            </a:r>
            <a:endParaRPr lang="en-US" sz="2000" dirty="0"/>
          </a:p>
        </p:txBody>
      </p:sp>
    </p:spTree>
    <p:extLst>
      <p:ext uri="{BB962C8B-B14F-4D97-AF65-F5344CB8AC3E}">
        <p14:creationId xmlns:p14="http://schemas.microsoft.com/office/powerpoint/2010/main" val="3324102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94441"/>
          </a:xfrm>
        </p:spPr>
        <p:txBody>
          <a:bodyPr/>
          <a:lstStyle/>
          <a:p>
            <a:r>
              <a:rPr lang="en-US" dirty="0" smtClean="0"/>
              <a:t>Key negotiated terms	</a:t>
            </a:r>
            <a:endParaRPr lang="en-US" dirty="0"/>
          </a:p>
        </p:txBody>
      </p:sp>
      <p:sp>
        <p:nvSpPr>
          <p:cNvPr id="3" name="Content Placeholder 2"/>
          <p:cNvSpPr>
            <a:spLocks noGrp="1"/>
          </p:cNvSpPr>
          <p:nvPr>
            <p:ph idx="1"/>
          </p:nvPr>
        </p:nvSpPr>
        <p:spPr>
          <a:xfrm>
            <a:off x="468536" y="1447800"/>
            <a:ext cx="8229600" cy="4419600"/>
          </a:xfrm>
        </p:spPr>
        <p:txBody>
          <a:bodyPr/>
          <a:lstStyle/>
          <a:p>
            <a:r>
              <a:rPr lang="en-US" dirty="0" smtClean="0"/>
              <a:t>Devotion of Time and Key Person Clauses</a:t>
            </a:r>
          </a:p>
          <a:p>
            <a:r>
              <a:rPr lang="en-US" dirty="0" smtClean="0"/>
              <a:t>Change of Control and GP Removal</a:t>
            </a:r>
          </a:p>
          <a:p>
            <a:r>
              <a:rPr lang="en-US" dirty="0" smtClean="0"/>
              <a:t>Fees and Expenses</a:t>
            </a:r>
          </a:p>
          <a:p>
            <a:r>
              <a:rPr lang="en-US" dirty="0" smtClean="0"/>
              <a:t>General Partner Economics</a:t>
            </a:r>
          </a:p>
          <a:p>
            <a:r>
              <a:rPr lang="en-US" dirty="0" smtClean="0">
                <a:solidFill>
                  <a:schemeClr val="bg2"/>
                </a:solidFill>
              </a:rPr>
              <a:t>Tax Considerations – Structure, Complexity and Scale</a:t>
            </a:r>
          </a:p>
          <a:p>
            <a:pPr lvl="1"/>
            <a:r>
              <a:rPr lang="en-US" sz="2000" dirty="0" smtClean="0">
                <a:solidFill>
                  <a:schemeClr val="bg2"/>
                </a:solidFill>
              </a:rPr>
              <a:t>Structure should not be too complicated, expensive, or administratively burdensome (e.g., debt funds may employ a leveraged blocker structure for non-U.S. investors)</a:t>
            </a:r>
          </a:p>
          <a:p>
            <a:pPr lvl="1"/>
            <a:r>
              <a:rPr lang="en-US" sz="2000" dirty="0" smtClean="0">
                <a:solidFill>
                  <a:schemeClr val="bg2"/>
                </a:solidFill>
              </a:rPr>
              <a:t>Real estate needs to balance different investor profiles with a scalable product  (e.g., use REITs, blockers, combination of both?)</a:t>
            </a:r>
          </a:p>
          <a:p>
            <a:pPr lvl="1"/>
            <a:r>
              <a:rPr lang="en-US" sz="2000" dirty="0" smtClean="0">
                <a:solidFill>
                  <a:schemeClr val="bg2"/>
                </a:solidFill>
              </a:rPr>
              <a:t>Equity funds generally easier structurally from a tax perspective</a:t>
            </a:r>
            <a:endParaRPr lang="en-US" sz="2000" dirty="0">
              <a:solidFill>
                <a:schemeClr val="bg2"/>
              </a:solidFill>
            </a:endParaRPr>
          </a:p>
        </p:txBody>
      </p:sp>
      <p:sp>
        <p:nvSpPr>
          <p:cNvPr id="7" name="Footer Placeholder 6"/>
          <p:cNvSpPr>
            <a:spLocks noGrp="1"/>
          </p:cNvSpPr>
          <p:nvPr>
            <p:ph type="ftr" sz="quarter" idx="4294967295"/>
          </p:nvPr>
        </p:nvSpPr>
        <p:spPr/>
        <p:txBody>
          <a:bodyPr/>
          <a:lstStyle/>
          <a:p>
            <a:pPr>
              <a:defRPr/>
            </a:pPr>
            <a:r>
              <a:rPr lang="en-US" dirty="0" smtClean="0"/>
              <a:t>klgates.com</a:t>
            </a:r>
            <a:endParaRPr lang="en-US" dirty="0"/>
          </a:p>
        </p:txBody>
      </p:sp>
      <p:sp>
        <p:nvSpPr>
          <p:cNvPr id="8" name="Slide Number Placeholder 7"/>
          <p:cNvSpPr>
            <a:spLocks noGrp="1"/>
          </p:cNvSpPr>
          <p:nvPr>
            <p:ph type="sldNum" sz="quarter" idx="4294967295"/>
          </p:nvPr>
        </p:nvSpPr>
        <p:spPr/>
        <p:txBody>
          <a:bodyPr/>
          <a:lstStyle/>
          <a:p>
            <a:pPr>
              <a:defRPr/>
            </a:pPr>
            <a:fld id="{1D8C3A58-43EA-4D60-895F-75A3F7D87137}" type="slidenum">
              <a:rPr lang="en-US" smtClean="0"/>
              <a:pPr>
                <a:defRPr/>
              </a:pPr>
              <a:t>27</a:t>
            </a:fld>
            <a:endParaRPr lang="en-US" dirty="0"/>
          </a:p>
        </p:txBody>
      </p:sp>
    </p:spTree>
    <p:extLst>
      <p:ext uri="{BB962C8B-B14F-4D97-AF65-F5344CB8AC3E}">
        <p14:creationId xmlns:p14="http://schemas.microsoft.com/office/powerpoint/2010/main" val="213362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Developments in seeding arrangements – additional issues</a:t>
            </a:r>
            <a:endParaRPr lang="en-US" dirty="0"/>
          </a:p>
        </p:txBody>
      </p:sp>
      <p:sp>
        <p:nvSpPr>
          <p:cNvPr id="3" name="Content Placeholder 2"/>
          <p:cNvSpPr>
            <a:spLocks noGrp="1"/>
          </p:cNvSpPr>
          <p:nvPr>
            <p:ph idx="1"/>
          </p:nvPr>
        </p:nvSpPr>
        <p:spPr/>
        <p:txBody>
          <a:bodyPr/>
          <a:lstStyle/>
          <a:p>
            <a:endParaRPr lang="en-US" sz="2000" dirty="0" smtClean="0"/>
          </a:p>
          <a:p>
            <a:r>
              <a:rPr lang="en-US" sz="2000" dirty="0" smtClean="0"/>
              <a:t>Commitments from Seeding Investors may be Subject to a Sliding Scale or “Ratchet”</a:t>
            </a:r>
          </a:p>
          <a:p>
            <a:r>
              <a:rPr lang="en-US" sz="2000" dirty="0" smtClean="0"/>
              <a:t>Seeding Investors may have the Right to bring in Additional “Introduced Investors” upon Preferential Terms</a:t>
            </a:r>
          </a:p>
          <a:p>
            <a:r>
              <a:rPr lang="en-US" sz="2000" dirty="0" smtClean="0"/>
              <a:t>Seeding Investors may have Put Options, Drag and Tag Rights and other Similar Rights with respect to their Interests in the GP and Manager</a:t>
            </a:r>
          </a:p>
          <a:p>
            <a:endParaRPr lang="en-US" dirty="0"/>
          </a:p>
        </p:txBody>
      </p:sp>
    </p:spTree>
    <p:extLst>
      <p:ext uri="{BB962C8B-B14F-4D97-AF65-F5344CB8AC3E}">
        <p14:creationId xmlns:p14="http://schemas.microsoft.com/office/powerpoint/2010/main" val="1618697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82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 GROWTH OF PRIVATE </a:t>
            </a:r>
            <a:r>
              <a:rPr lang="en-US" dirty="0" smtClean="0"/>
              <a:t>CREDIT</a:t>
            </a:r>
            <a:endParaRPr lang="en-US" dirty="0"/>
          </a:p>
        </p:txBody>
      </p:sp>
      <p:sp>
        <p:nvSpPr>
          <p:cNvPr id="5" name="Footer Placeholder 4"/>
          <p:cNvSpPr>
            <a:spLocks noGrp="1"/>
          </p:cNvSpPr>
          <p:nvPr>
            <p:ph type="ftr" sz="quarter" idx="4294967295"/>
          </p:nvPr>
        </p:nvSpPr>
        <p:spPr>
          <a:xfrm>
            <a:off x="0" y="6629400"/>
            <a:ext cx="2895600" cy="1936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t>klgates.com</a:t>
            </a:r>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4294967295"/>
          </p:nvPr>
        </p:nvSpPr>
        <p:spPr>
          <a:xfrm>
            <a:off x="7010400" y="6629400"/>
            <a:ext cx="2133600" cy="1936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F3A3E-8827-4F7E-AA60-254324E0AD47}" type="slidenum">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pic>
        <p:nvPicPr>
          <p:cNvPr id="4" name="Picture 3"/>
          <p:cNvPicPr>
            <a:picLocks noChangeAspect="1"/>
          </p:cNvPicPr>
          <p:nvPr/>
        </p:nvPicPr>
        <p:blipFill rotWithShape="1">
          <a:blip r:embed="rId2"/>
          <a:srcRect l="5702" t="26667" r="9210" b="12983"/>
          <a:stretch/>
        </p:blipFill>
        <p:spPr>
          <a:xfrm>
            <a:off x="457200" y="2209800"/>
            <a:ext cx="8229600" cy="3515567"/>
          </a:xfrm>
          <a:prstGeom prst="rect">
            <a:avLst/>
          </a:prstGeom>
        </p:spPr>
      </p:pic>
      <p:sp>
        <p:nvSpPr>
          <p:cNvPr id="3" name="Content Placeholder 2"/>
          <p:cNvSpPr>
            <a:spLocks noGrp="1"/>
          </p:cNvSpPr>
          <p:nvPr>
            <p:ph idx="1"/>
          </p:nvPr>
        </p:nvSpPr>
        <p:spPr>
          <a:xfrm>
            <a:off x="457200" y="1676401"/>
            <a:ext cx="8001000" cy="685800"/>
          </a:xfrm>
        </p:spPr>
        <p:txBody>
          <a:bodyPr/>
          <a:lstStyle/>
          <a:p>
            <a:r>
              <a:rPr lang="en-US" sz="1800" dirty="0" smtClean="0"/>
              <a:t>2021 was a record year for private credit fundraising.  2022 is on pace with 2021, year to date.</a:t>
            </a:r>
          </a:p>
        </p:txBody>
      </p:sp>
      <p:sp>
        <p:nvSpPr>
          <p:cNvPr id="7" name="TextBox 6"/>
          <p:cNvSpPr txBox="1"/>
          <p:nvPr/>
        </p:nvSpPr>
        <p:spPr>
          <a:xfrm>
            <a:off x="5638800" y="5594562"/>
            <a:ext cx="342900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err="1" smtClean="0">
                <a:ln>
                  <a:noFill/>
                </a:ln>
                <a:solidFill>
                  <a:srgbClr val="51626F">
                    <a:lumMod val="50000"/>
                  </a:srgbClr>
                </a:solidFill>
                <a:effectLst/>
                <a:uLnTx/>
                <a:uFillTx/>
                <a:latin typeface="Arial"/>
                <a:ea typeface="+mn-ea"/>
                <a:cs typeface="Arial" charset="0"/>
              </a:rPr>
              <a:t>Pitchbook</a:t>
            </a:r>
            <a:r>
              <a:rPr kumimoji="0" lang="en-US" sz="1100" b="0" i="0" u="none" strike="noStrike" kern="1200" cap="none" spc="0" normalizeH="0" baseline="0" noProof="0" dirty="0" smtClean="0">
                <a:ln>
                  <a:noFill/>
                </a:ln>
                <a:solidFill>
                  <a:srgbClr val="51626F">
                    <a:lumMod val="50000"/>
                  </a:srgbClr>
                </a:solidFill>
                <a:effectLst/>
                <a:uLnTx/>
                <a:uFillTx/>
                <a:latin typeface="Arial"/>
                <a:ea typeface="+mn-ea"/>
                <a:cs typeface="Arial" charset="0"/>
              </a:rPr>
              <a:t>, Global Private Debt Report, June 2022</a:t>
            </a:r>
            <a:endParaRPr kumimoji="0" lang="en-US" sz="1100" b="0" i="0" u="none" strike="noStrike" kern="1200" cap="none" spc="0" normalizeH="0" baseline="0" noProof="0" dirty="0">
              <a:ln>
                <a:noFill/>
              </a:ln>
              <a:solidFill>
                <a:srgbClr val="51626F">
                  <a:lumMod val="50000"/>
                </a:srgbClr>
              </a:solidFill>
              <a:effectLst/>
              <a:uLnTx/>
              <a:uFillTx/>
              <a:latin typeface="Arial"/>
              <a:ea typeface="+mn-ea"/>
              <a:cs typeface="Arial" charset="0"/>
            </a:endParaRPr>
          </a:p>
        </p:txBody>
      </p:sp>
    </p:spTree>
    <p:extLst>
      <p:ext uri="{BB962C8B-B14F-4D97-AF65-F5344CB8AC3E}">
        <p14:creationId xmlns:p14="http://schemas.microsoft.com/office/powerpoint/2010/main" val="410384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t>klgates.com</a:t>
            </a:r>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F3A3E-8827-4F7E-AA60-254324E0AD47}" type="slidenum">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7" name="Title 6"/>
          <p:cNvSpPr txBox="1">
            <a:spLocks/>
          </p:cNvSpPr>
          <p:nvPr/>
        </p:nvSpPr>
        <p:spPr bwMode="auto">
          <a:xfrm>
            <a:off x="757084" y="762000"/>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kern="1200">
                <a:solidFill>
                  <a:srgbClr val="E66E32"/>
                </a:solidFill>
                <a:latin typeface="Arial" pitchFamily="34" charset="0"/>
                <a:ea typeface="+mj-ea"/>
                <a:cs typeface="Arial" pitchFamily="34" charset="0"/>
              </a:defRPr>
            </a:lvl1pPr>
            <a:lvl2pPr algn="l" rtl="0" eaLnBrk="1" fontAlgn="base" hangingPunct="1">
              <a:spcBef>
                <a:spcPct val="0"/>
              </a:spcBef>
              <a:spcAft>
                <a:spcPct val="0"/>
              </a:spcAft>
              <a:defRPr sz="3000" b="1">
                <a:solidFill>
                  <a:srgbClr val="622567"/>
                </a:solidFill>
                <a:latin typeface="Arial" charset="0"/>
                <a:cs typeface="Arial" charset="0"/>
              </a:defRPr>
            </a:lvl2pPr>
            <a:lvl3pPr algn="l" rtl="0" eaLnBrk="1" fontAlgn="base" hangingPunct="1">
              <a:spcBef>
                <a:spcPct val="0"/>
              </a:spcBef>
              <a:spcAft>
                <a:spcPct val="0"/>
              </a:spcAft>
              <a:defRPr sz="3000" b="1">
                <a:solidFill>
                  <a:srgbClr val="622567"/>
                </a:solidFill>
                <a:latin typeface="Arial" charset="0"/>
                <a:cs typeface="Arial" charset="0"/>
              </a:defRPr>
            </a:lvl3pPr>
            <a:lvl4pPr algn="l" rtl="0" eaLnBrk="1" fontAlgn="base" hangingPunct="1">
              <a:spcBef>
                <a:spcPct val="0"/>
              </a:spcBef>
              <a:spcAft>
                <a:spcPct val="0"/>
              </a:spcAft>
              <a:defRPr sz="3000" b="1">
                <a:solidFill>
                  <a:srgbClr val="622567"/>
                </a:solidFill>
                <a:latin typeface="Arial" charset="0"/>
                <a:cs typeface="Arial" charset="0"/>
              </a:defRPr>
            </a:lvl4pPr>
            <a:lvl5pPr algn="l" rtl="0" eaLnBrk="1" fontAlgn="base" hangingPunct="1">
              <a:spcBef>
                <a:spcPct val="0"/>
              </a:spcBef>
              <a:spcAft>
                <a:spcPct val="0"/>
              </a:spcAft>
              <a:defRPr sz="3000" b="1">
                <a:solidFill>
                  <a:srgbClr val="622567"/>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E66E32"/>
                </a:solidFill>
                <a:effectLst/>
                <a:uLnTx/>
                <a:uFillTx/>
                <a:latin typeface="Arial" pitchFamily="34" charset="0"/>
                <a:ea typeface="+mj-ea"/>
                <a:cs typeface="Arial" pitchFamily="34" charset="0"/>
              </a:rPr>
              <a:t>PRIVATE CREDIT – POTENTIAL HEADWINDS</a:t>
            </a:r>
            <a:endParaRPr kumimoji="0" lang="en-US" sz="2800" b="1" i="0" u="none" strike="noStrike" kern="1200" cap="none" spc="0" normalizeH="0" baseline="0" noProof="0" dirty="0">
              <a:ln>
                <a:noFill/>
              </a:ln>
              <a:solidFill>
                <a:srgbClr val="E66E32"/>
              </a:solidFill>
              <a:effectLst/>
              <a:uLnTx/>
              <a:uFillTx/>
              <a:latin typeface="Arial" pitchFamily="34" charset="0"/>
              <a:ea typeface="+mj-ea"/>
              <a:cs typeface="Arial" pitchFamily="34" charset="0"/>
            </a:endParaRPr>
          </a:p>
        </p:txBody>
      </p:sp>
      <p:pic>
        <p:nvPicPr>
          <p:cNvPr id="3" name="Picture 2"/>
          <p:cNvPicPr>
            <a:picLocks noChangeAspect="1"/>
          </p:cNvPicPr>
          <p:nvPr/>
        </p:nvPicPr>
        <p:blipFill>
          <a:blip r:embed="rId2"/>
          <a:stretch>
            <a:fillRect/>
          </a:stretch>
        </p:blipFill>
        <p:spPr>
          <a:xfrm>
            <a:off x="1800071" y="1417638"/>
            <a:ext cx="6143625" cy="4368127"/>
          </a:xfrm>
          <a:prstGeom prst="rect">
            <a:avLst/>
          </a:prstGeom>
        </p:spPr>
      </p:pic>
      <p:sp>
        <p:nvSpPr>
          <p:cNvPr id="8" name="TextBox 7"/>
          <p:cNvSpPr txBox="1"/>
          <p:nvPr/>
        </p:nvSpPr>
        <p:spPr>
          <a:xfrm>
            <a:off x="6705600" y="5638800"/>
            <a:ext cx="2281083"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rgbClr val="51626F">
                    <a:lumMod val="50000"/>
                  </a:srgbClr>
                </a:solidFill>
                <a:effectLst/>
                <a:uLnTx/>
                <a:uFillTx/>
                <a:latin typeface="Arial"/>
                <a:ea typeface="+mn-ea"/>
                <a:cs typeface="Arial" charset="0"/>
              </a:rPr>
              <a:t>Private Equity Wire, June 2022</a:t>
            </a:r>
            <a:endParaRPr kumimoji="0" lang="en-US" sz="1100" b="0" i="0" u="none" strike="noStrike" kern="1200" cap="none" spc="0" normalizeH="0" baseline="0" noProof="0" dirty="0">
              <a:ln>
                <a:noFill/>
              </a:ln>
              <a:solidFill>
                <a:srgbClr val="51626F">
                  <a:lumMod val="50000"/>
                </a:srgbClr>
              </a:solidFill>
              <a:effectLst/>
              <a:uLnTx/>
              <a:uFillTx/>
              <a:latin typeface="Arial"/>
              <a:ea typeface="+mn-ea"/>
              <a:cs typeface="Arial" charset="0"/>
            </a:endParaRPr>
          </a:p>
        </p:txBody>
      </p:sp>
    </p:spTree>
    <p:extLst>
      <p:ext uri="{BB962C8B-B14F-4D97-AF65-F5344CB8AC3E}">
        <p14:creationId xmlns:p14="http://schemas.microsoft.com/office/powerpoint/2010/main" val="308368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t>klgates.com</a:t>
            </a:r>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F3A3E-8827-4F7E-AA60-254324E0AD47}" type="slidenum">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7" name="Title 6"/>
          <p:cNvSpPr txBox="1">
            <a:spLocks/>
          </p:cNvSpPr>
          <p:nvPr/>
        </p:nvSpPr>
        <p:spPr bwMode="auto">
          <a:xfrm>
            <a:off x="757084" y="762000"/>
            <a:ext cx="82296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kern="1200">
                <a:solidFill>
                  <a:srgbClr val="E66E32"/>
                </a:solidFill>
                <a:latin typeface="Arial" pitchFamily="34" charset="0"/>
                <a:ea typeface="+mj-ea"/>
                <a:cs typeface="Arial" pitchFamily="34" charset="0"/>
              </a:defRPr>
            </a:lvl1pPr>
            <a:lvl2pPr algn="l" rtl="0" eaLnBrk="1" fontAlgn="base" hangingPunct="1">
              <a:spcBef>
                <a:spcPct val="0"/>
              </a:spcBef>
              <a:spcAft>
                <a:spcPct val="0"/>
              </a:spcAft>
              <a:defRPr sz="3000" b="1">
                <a:solidFill>
                  <a:srgbClr val="622567"/>
                </a:solidFill>
                <a:latin typeface="Arial" charset="0"/>
                <a:cs typeface="Arial" charset="0"/>
              </a:defRPr>
            </a:lvl2pPr>
            <a:lvl3pPr algn="l" rtl="0" eaLnBrk="1" fontAlgn="base" hangingPunct="1">
              <a:spcBef>
                <a:spcPct val="0"/>
              </a:spcBef>
              <a:spcAft>
                <a:spcPct val="0"/>
              </a:spcAft>
              <a:defRPr sz="3000" b="1">
                <a:solidFill>
                  <a:srgbClr val="622567"/>
                </a:solidFill>
                <a:latin typeface="Arial" charset="0"/>
                <a:cs typeface="Arial" charset="0"/>
              </a:defRPr>
            </a:lvl3pPr>
            <a:lvl4pPr algn="l" rtl="0" eaLnBrk="1" fontAlgn="base" hangingPunct="1">
              <a:spcBef>
                <a:spcPct val="0"/>
              </a:spcBef>
              <a:spcAft>
                <a:spcPct val="0"/>
              </a:spcAft>
              <a:defRPr sz="3000" b="1">
                <a:solidFill>
                  <a:srgbClr val="622567"/>
                </a:solidFill>
                <a:latin typeface="Arial" charset="0"/>
                <a:cs typeface="Arial" charset="0"/>
              </a:defRPr>
            </a:lvl4pPr>
            <a:lvl5pPr algn="l" rtl="0" eaLnBrk="1" fontAlgn="base" hangingPunct="1">
              <a:spcBef>
                <a:spcPct val="0"/>
              </a:spcBef>
              <a:spcAft>
                <a:spcPct val="0"/>
              </a:spcAft>
              <a:defRPr sz="3000" b="1">
                <a:solidFill>
                  <a:srgbClr val="622567"/>
                </a:solidFill>
                <a:latin typeface="Arial" charset="0"/>
                <a:cs typeface="Arial" charset="0"/>
              </a:defRPr>
            </a:lvl5pPr>
            <a:lvl6pPr marL="457200" algn="l" rtl="0" eaLnBrk="1" fontAlgn="base" hangingPunct="1">
              <a:spcBef>
                <a:spcPct val="0"/>
              </a:spcBef>
              <a:spcAft>
                <a:spcPct val="0"/>
              </a:spcAft>
              <a:defRPr sz="4400">
                <a:solidFill>
                  <a:srgbClr val="0094B3"/>
                </a:solidFill>
                <a:latin typeface="Arial" charset="0"/>
                <a:cs typeface="Arial" charset="0"/>
              </a:defRPr>
            </a:lvl6pPr>
            <a:lvl7pPr marL="914400" algn="l" rtl="0" eaLnBrk="1" fontAlgn="base" hangingPunct="1">
              <a:spcBef>
                <a:spcPct val="0"/>
              </a:spcBef>
              <a:spcAft>
                <a:spcPct val="0"/>
              </a:spcAft>
              <a:defRPr sz="4400">
                <a:solidFill>
                  <a:srgbClr val="0094B3"/>
                </a:solidFill>
                <a:latin typeface="Arial" charset="0"/>
                <a:cs typeface="Arial" charset="0"/>
              </a:defRPr>
            </a:lvl7pPr>
            <a:lvl8pPr marL="1371600" algn="l" rtl="0" eaLnBrk="1" fontAlgn="base" hangingPunct="1">
              <a:spcBef>
                <a:spcPct val="0"/>
              </a:spcBef>
              <a:spcAft>
                <a:spcPct val="0"/>
              </a:spcAft>
              <a:defRPr sz="4400">
                <a:solidFill>
                  <a:srgbClr val="0094B3"/>
                </a:solidFill>
                <a:latin typeface="Arial" charset="0"/>
                <a:cs typeface="Arial" charset="0"/>
              </a:defRPr>
            </a:lvl8pPr>
            <a:lvl9pPr marL="1828800" algn="l" rtl="0" eaLnBrk="1" fontAlgn="base" hangingPunct="1">
              <a:spcBef>
                <a:spcPct val="0"/>
              </a:spcBef>
              <a:spcAft>
                <a:spcPct val="0"/>
              </a:spcAft>
              <a:defRPr sz="4400">
                <a:solidFill>
                  <a:srgbClr val="0094B3"/>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E66E32"/>
                </a:solidFill>
                <a:effectLst/>
                <a:uLnTx/>
                <a:uFillTx/>
                <a:latin typeface="Arial" pitchFamily="34" charset="0"/>
                <a:ea typeface="+mj-ea"/>
                <a:cs typeface="Arial" pitchFamily="34" charset="0"/>
              </a:rPr>
              <a:t>GROWTH – VIEW OF ALLOCATORS</a:t>
            </a:r>
            <a:endParaRPr kumimoji="0" lang="en-US" sz="2800" b="1" i="0" u="none" strike="noStrike" kern="1200" cap="none" spc="0" normalizeH="0" baseline="0" noProof="0" dirty="0">
              <a:ln>
                <a:noFill/>
              </a:ln>
              <a:solidFill>
                <a:srgbClr val="E66E32"/>
              </a:solidFill>
              <a:effectLst/>
              <a:uLnTx/>
              <a:uFillTx/>
              <a:latin typeface="Arial" pitchFamily="34" charset="0"/>
              <a:ea typeface="+mj-ea"/>
              <a:cs typeface="Arial" pitchFamily="34" charset="0"/>
            </a:endParaRPr>
          </a:p>
        </p:txBody>
      </p:sp>
      <p:pic>
        <p:nvPicPr>
          <p:cNvPr id="2" name="Picture 1"/>
          <p:cNvPicPr>
            <a:picLocks noChangeAspect="1"/>
          </p:cNvPicPr>
          <p:nvPr/>
        </p:nvPicPr>
        <p:blipFill>
          <a:blip r:embed="rId2"/>
          <a:stretch>
            <a:fillRect/>
          </a:stretch>
        </p:blipFill>
        <p:spPr>
          <a:xfrm>
            <a:off x="432238" y="1524000"/>
            <a:ext cx="8279524" cy="3889709"/>
          </a:xfrm>
          <a:prstGeom prst="rect">
            <a:avLst/>
          </a:prstGeom>
        </p:spPr>
      </p:pic>
    </p:spTree>
    <p:extLst>
      <p:ext uri="{BB962C8B-B14F-4D97-AF65-F5344CB8AC3E}">
        <p14:creationId xmlns:p14="http://schemas.microsoft.com/office/powerpoint/2010/main" val="20290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t>klgates.com</a:t>
            </a:r>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F3A3E-8827-4F7E-AA60-254324E0AD47}" type="slidenum">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7" name="Title 6"/>
          <p:cNvSpPr>
            <a:spLocks noGrp="1"/>
          </p:cNvSpPr>
          <p:nvPr>
            <p:ph type="title"/>
          </p:nvPr>
        </p:nvSpPr>
        <p:spPr>
          <a:xfrm>
            <a:off x="838200" y="365125"/>
            <a:ext cx="10515600" cy="1325563"/>
          </a:xfrm>
        </p:spPr>
        <p:txBody>
          <a:bodyPr>
            <a:normAutofit/>
          </a:bodyPr>
          <a:lstStyle/>
          <a:p>
            <a:r>
              <a:rPr lang="en-US" sz="2800" b="1" dirty="0" smtClean="0">
                <a:solidFill>
                  <a:srgbClr val="E66E32"/>
                </a:solidFill>
                <a:latin typeface="Arial" panose="020B0604020202020204" pitchFamily="34" charset="0"/>
                <a:cs typeface="Arial" panose="020B0604020202020204" pitchFamily="34" charset="0"/>
              </a:rPr>
              <a:t>STATE OF THE MARKET - STRATEGIES</a:t>
            </a:r>
            <a:endParaRPr lang="en-US" sz="2800" b="1" dirty="0">
              <a:solidFill>
                <a:srgbClr val="E66E32"/>
              </a:solidFill>
              <a:latin typeface="Arial" panose="020B0604020202020204" pitchFamily="34" charset="0"/>
              <a:cs typeface="Arial" panose="020B0604020202020204" pitchFamily="34" charset="0"/>
            </a:endParaRPr>
          </a:p>
        </p:txBody>
      </p:sp>
      <p:sp>
        <p:nvSpPr>
          <p:cNvPr id="8" name="Content Placeholder 7"/>
          <p:cNvSpPr txBox="1">
            <a:spLocks/>
          </p:cNvSpPr>
          <p:nvPr/>
        </p:nvSpPr>
        <p:spPr bwMode="auto">
          <a:xfrm>
            <a:off x="838200" y="1825625"/>
            <a:ext cx="75438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0" indent="0" algn="l" rtl="0" eaLnBrk="1" fontAlgn="base" hangingPunct="1">
              <a:spcBef>
                <a:spcPct val="20000"/>
              </a:spcBef>
              <a:spcAft>
                <a:spcPct val="0"/>
              </a:spcAft>
              <a:buFont typeface="Wingdings" pitchFamily="2" charset="2"/>
              <a:buNone/>
              <a:defRPr sz="3200" kern="1200">
                <a:solidFill>
                  <a:srgbClr val="51626F"/>
                </a:solidFill>
                <a:latin typeface="Arial" pitchFamily="34" charset="0"/>
                <a:ea typeface="+mn-ea"/>
                <a:cs typeface="Arial" pitchFamily="34" charset="0"/>
              </a:defRPr>
            </a:lvl1pPr>
            <a:lvl2pPr marL="457200" indent="0" algn="l" rtl="0" eaLnBrk="1" fontAlgn="base" hangingPunct="1">
              <a:spcBef>
                <a:spcPct val="20000"/>
              </a:spcBef>
              <a:spcAft>
                <a:spcPct val="0"/>
              </a:spcAft>
              <a:buClr>
                <a:srgbClr val="622567"/>
              </a:buClr>
              <a:buFont typeface="Wingdings" pitchFamily="2" charset="2"/>
              <a:buNone/>
              <a:defRPr sz="2800" kern="1200">
                <a:solidFill>
                  <a:srgbClr val="51626F"/>
                </a:solidFill>
                <a:latin typeface="Arial" pitchFamily="34" charset="0"/>
                <a:ea typeface="+mn-ea"/>
                <a:cs typeface="Arial" pitchFamily="34" charset="0"/>
              </a:defRPr>
            </a:lvl2pPr>
            <a:lvl3pPr marL="914400" indent="0" algn="l" rtl="0" eaLnBrk="1" fontAlgn="base" hangingPunct="1">
              <a:spcBef>
                <a:spcPct val="20000"/>
              </a:spcBef>
              <a:spcAft>
                <a:spcPct val="0"/>
              </a:spcAft>
              <a:buClr>
                <a:srgbClr val="E66E32"/>
              </a:buClr>
              <a:buFont typeface="Wingdings" pitchFamily="2" charset="2"/>
              <a:buNone/>
              <a:defRPr sz="2400" kern="1200">
                <a:solidFill>
                  <a:srgbClr val="51626F"/>
                </a:solidFill>
                <a:latin typeface="Arial" pitchFamily="34" charset="0"/>
                <a:ea typeface="+mn-ea"/>
                <a:cs typeface="Arial" pitchFamily="34" charset="0"/>
              </a:defRPr>
            </a:lvl3pPr>
            <a:lvl4pPr marL="1371600" indent="0" algn="l" rtl="0" eaLnBrk="1" fontAlgn="base" hangingPunct="1">
              <a:spcBef>
                <a:spcPct val="20000"/>
              </a:spcBef>
              <a:spcAft>
                <a:spcPct val="0"/>
              </a:spcAft>
              <a:buClr>
                <a:srgbClr val="51626F"/>
              </a:buClr>
              <a:buFont typeface="Wingdings" pitchFamily="2" charset="2"/>
              <a:buNone/>
              <a:defRPr sz="2000" kern="1200">
                <a:solidFill>
                  <a:srgbClr val="51626F"/>
                </a:solidFill>
                <a:latin typeface="Arial" pitchFamily="34" charset="0"/>
                <a:ea typeface="+mn-ea"/>
                <a:cs typeface="Arial" pitchFamily="34" charset="0"/>
              </a:defRPr>
            </a:lvl4pPr>
            <a:lvl5pPr marL="1828800" indent="0" algn="l" rtl="0" eaLnBrk="1" fontAlgn="base" hangingPunct="1">
              <a:spcBef>
                <a:spcPct val="20000"/>
              </a:spcBef>
              <a:spcAft>
                <a:spcPct val="0"/>
              </a:spcAft>
              <a:buClr>
                <a:schemeClr val="bg2"/>
              </a:buClr>
              <a:buFont typeface="Wingdings" pitchFamily="2" charset="2"/>
              <a:buNone/>
              <a:defRPr sz="2000" kern="1200">
                <a:solidFill>
                  <a:schemeClr val="bg2"/>
                </a:solidFill>
                <a:latin typeface="+mn-lt"/>
                <a:ea typeface="+mn-ea"/>
                <a:cs typeface="Arial" charset="0"/>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Strategies in (ever) greater favor</a:t>
            </a:r>
          </a:p>
          <a:p>
            <a:pPr marL="742950" marR="0" lvl="1" indent="-28575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4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Direct lending (including special situations and real estate)</a:t>
            </a:r>
          </a:p>
          <a:p>
            <a:pPr marL="742950" marR="0" lvl="1" indent="-28575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4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Venture debt</a:t>
            </a:r>
          </a:p>
          <a:p>
            <a:pPr marL="742950" marR="0" lvl="1" indent="-28575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4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Differentiated strategies/ assets</a:t>
            </a:r>
          </a:p>
          <a:p>
            <a:pPr marL="742950" marR="0" lvl="1" indent="-28575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4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Private credit with an </a:t>
            </a:r>
            <a:r>
              <a:rPr kumimoji="0" lang="en-US" sz="2400" b="0" i="0" u="none" strike="noStrike" kern="1200" cap="none" spc="0" normalizeH="0" baseline="0" noProof="0" dirty="0" err="1" smtClean="0">
                <a:ln>
                  <a:noFill/>
                </a:ln>
                <a:solidFill>
                  <a:srgbClr val="51626F"/>
                </a:solidFill>
                <a:effectLst/>
                <a:uLnTx/>
                <a:uFillTx/>
                <a:latin typeface="Arial" pitchFamily="34" charset="0"/>
                <a:ea typeface="+mn-ea"/>
                <a:cs typeface="Arial" pitchFamily="34" charset="0"/>
              </a:rPr>
              <a:t>ESG</a:t>
            </a:r>
            <a:r>
              <a:rPr kumimoji="0" lang="en-US" sz="24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 overlay</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Strategies with less near-term momentum</a:t>
            </a:r>
          </a:p>
          <a:p>
            <a:pPr marL="742950" marR="0" lvl="1" indent="-28575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4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Leveraged loans</a:t>
            </a:r>
          </a:p>
          <a:p>
            <a:pPr marL="742950" marR="0" lvl="1" indent="-28575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4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High yield</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32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03657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t>klgates.com</a:t>
            </a:r>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F3A3E-8827-4F7E-AA60-254324E0AD47}" type="slidenum">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7" name="Title 6"/>
          <p:cNvSpPr>
            <a:spLocks noGrp="1"/>
          </p:cNvSpPr>
          <p:nvPr>
            <p:ph type="title"/>
          </p:nvPr>
        </p:nvSpPr>
        <p:spPr>
          <a:xfrm>
            <a:off x="685800" y="914400"/>
            <a:ext cx="7467600" cy="776288"/>
          </a:xfrm>
        </p:spPr>
        <p:txBody>
          <a:bodyPr>
            <a:normAutofit/>
          </a:bodyPr>
          <a:lstStyle/>
          <a:p>
            <a:r>
              <a:rPr lang="en-US" sz="2800" b="1" dirty="0">
                <a:solidFill>
                  <a:srgbClr val="E66E32"/>
                </a:solidFill>
                <a:latin typeface="Arial" panose="020B0604020202020204" pitchFamily="34" charset="0"/>
                <a:cs typeface="Arial" panose="020B0604020202020204" pitchFamily="34" charset="0"/>
              </a:rPr>
              <a:t>STATE OF THE MARKET – FUND SIZE</a:t>
            </a:r>
          </a:p>
        </p:txBody>
      </p:sp>
      <p:sp>
        <p:nvSpPr>
          <p:cNvPr id="8" name="Content Placeholder 7"/>
          <p:cNvSpPr txBox="1">
            <a:spLocks/>
          </p:cNvSpPr>
          <p:nvPr/>
        </p:nvSpPr>
        <p:spPr bwMode="auto">
          <a:xfrm>
            <a:off x="838200" y="1825625"/>
            <a:ext cx="75438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1" fontAlgn="base" hangingPunct="1">
              <a:spcBef>
                <a:spcPct val="20000"/>
              </a:spcBef>
              <a:spcAft>
                <a:spcPct val="0"/>
              </a:spcAft>
              <a:buFont typeface="Wingdings" pitchFamily="2" charset="2"/>
              <a:buNone/>
              <a:defRPr sz="3200" kern="1200">
                <a:solidFill>
                  <a:srgbClr val="51626F"/>
                </a:solidFill>
                <a:latin typeface="Arial" pitchFamily="34" charset="0"/>
                <a:ea typeface="+mn-ea"/>
                <a:cs typeface="Arial" pitchFamily="34" charset="0"/>
              </a:defRPr>
            </a:lvl1pPr>
            <a:lvl2pPr marL="457200" indent="0" algn="l" rtl="0" eaLnBrk="1" fontAlgn="base" hangingPunct="1">
              <a:spcBef>
                <a:spcPct val="20000"/>
              </a:spcBef>
              <a:spcAft>
                <a:spcPct val="0"/>
              </a:spcAft>
              <a:buClr>
                <a:srgbClr val="622567"/>
              </a:buClr>
              <a:buFont typeface="Wingdings" pitchFamily="2" charset="2"/>
              <a:buNone/>
              <a:defRPr sz="2800" kern="1200">
                <a:solidFill>
                  <a:srgbClr val="51626F"/>
                </a:solidFill>
                <a:latin typeface="Arial" pitchFamily="34" charset="0"/>
                <a:ea typeface="+mn-ea"/>
                <a:cs typeface="Arial" pitchFamily="34" charset="0"/>
              </a:defRPr>
            </a:lvl2pPr>
            <a:lvl3pPr marL="914400" indent="0" algn="l" rtl="0" eaLnBrk="1" fontAlgn="base" hangingPunct="1">
              <a:spcBef>
                <a:spcPct val="20000"/>
              </a:spcBef>
              <a:spcAft>
                <a:spcPct val="0"/>
              </a:spcAft>
              <a:buClr>
                <a:srgbClr val="E66E32"/>
              </a:buClr>
              <a:buFont typeface="Wingdings" pitchFamily="2" charset="2"/>
              <a:buNone/>
              <a:defRPr sz="2400" kern="1200">
                <a:solidFill>
                  <a:srgbClr val="51626F"/>
                </a:solidFill>
                <a:latin typeface="Arial" pitchFamily="34" charset="0"/>
                <a:ea typeface="+mn-ea"/>
                <a:cs typeface="Arial" pitchFamily="34" charset="0"/>
              </a:defRPr>
            </a:lvl3pPr>
            <a:lvl4pPr marL="1371600" indent="0" algn="l" rtl="0" eaLnBrk="1" fontAlgn="base" hangingPunct="1">
              <a:spcBef>
                <a:spcPct val="20000"/>
              </a:spcBef>
              <a:spcAft>
                <a:spcPct val="0"/>
              </a:spcAft>
              <a:buClr>
                <a:srgbClr val="51626F"/>
              </a:buClr>
              <a:buFont typeface="Wingdings" pitchFamily="2" charset="2"/>
              <a:buNone/>
              <a:defRPr sz="2000" kern="1200">
                <a:solidFill>
                  <a:srgbClr val="51626F"/>
                </a:solidFill>
                <a:latin typeface="Arial" pitchFamily="34" charset="0"/>
                <a:ea typeface="+mn-ea"/>
                <a:cs typeface="Arial" pitchFamily="34" charset="0"/>
              </a:defRPr>
            </a:lvl4pPr>
            <a:lvl5pPr marL="1828800" indent="0" algn="l" rtl="0" eaLnBrk="1" fontAlgn="base" hangingPunct="1">
              <a:spcBef>
                <a:spcPct val="20000"/>
              </a:spcBef>
              <a:spcAft>
                <a:spcPct val="0"/>
              </a:spcAft>
              <a:buClr>
                <a:schemeClr val="bg2"/>
              </a:buClr>
              <a:buFont typeface="Wingdings" pitchFamily="2" charset="2"/>
              <a:buNone/>
              <a:defRPr sz="2000" kern="1200">
                <a:solidFill>
                  <a:schemeClr val="bg2"/>
                </a:solidFill>
                <a:latin typeface="+mn-lt"/>
                <a:ea typeface="+mn-ea"/>
                <a:cs typeface="Arial" charset="0"/>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Fewer “mega” (i.e., &gt;$5B) funds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Greatest market share growth in the $1-5B range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Smaller funds getting market traction often have differentiated strategies or an </a:t>
            </a:r>
            <a:r>
              <a:rPr kumimoji="0" lang="en-US" sz="3200" b="0" i="0" u="none" strike="noStrike" kern="1200" cap="none" spc="0" normalizeH="0" baseline="0" noProof="0" dirty="0" err="1">
                <a:ln>
                  <a:noFill/>
                </a:ln>
                <a:solidFill>
                  <a:srgbClr val="51626F"/>
                </a:solidFill>
                <a:effectLst/>
                <a:uLnTx/>
                <a:uFillTx/>
                <a:latin typeface="Arial" pitchFamily="34" charset="0"/>
                <a:ea typeface="+mn-ea"/>
                <a:cs typeface="Arial" pitchFamily="34" charset="0"/>
              </a:rPr>
              <a:t>ESG</a:t>
            </a: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 </a:t>
            </a:r>
            <a:r>
              <a:rPr kumimoji="0" lang="en-US" sz="32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component</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482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t>klgates.com</a:t>
            </a:r>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F3A3E-8827-4F7E-AA60-254324E0AD47}" type="slidenum">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7" name="Title 6"/>
          <p:cNvSpPr>
            <a:spLocks noGrp="1"/>
          </p:cNvSpPr>
          <p:nvPr>
            <p:ph type="title"/>
          </p:nvPr>
        </p:nvSpPr>
        <p:spPr>
          <a:xfrm>
            <a:off x="685800" y="914400"/>
            <a:ext cx="7467600" cy="776288"/>
          </a:xfrm>
        </p:spPr>
        <p:txBody>
          <a:bodyPr>
            <a:normAutofit/>
          </a:bodyPr>
          <a:lstStyle/>
          <a:p>
            <a:r>
              <a:rPr lang="en-US" sz="2800" dirty="0" smtClean="0"/>
              <a:t>DIRECT LENDING – TAX ISSUES</a:t>
            </a:r>
            <a:endParaRPr lang="en-US" sz="2800" b="1" dirty="0">
              <a:solidFill>
                <a:srgbClr val="E66E32"/>
              </a:solidFill>
              <a:latin typeface="Arial" panose="020B0604020202020204" pitchFamily="34" charset="0"/>
              <a:cs typeface="Arial" panose="020B0604020202020204" pitchFamily="34" charset="0"/>
            </a:endParaRPr>
          </a:p>
        </p:txBody>
      </p:sp>
      <p:sp>
        <p:nvSpPr>
          <p:cNvPr id="8" name="Content Placeholder 7"/>
          <p:cNvSpPr txBox="1">
            <a:spLocks/>
          </p:cNvSpPr>
          <p:nvPr/>
        </p:nvSpPr>
        <p:spPr bwMode="auto">
          <a:xfrm>
            <a:off x="838200" y="1825625"/>
            <a:ext cx="75438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l" rtl="0" eaLnBrk="1" fontAlgn="base" hangingPunct="1">
              <a:spcBef>
                <a:spcPct val="20000"/>
              </a:spcBef>
              <a:spcAft>
                <a:spcPct val="0"/>
              </a:spcAft>
              <a:buFont typeface="Wingdings" pitchFamily="2" charset="2"/>
              <a:buNone/>
              <a:defRPr sz="3200" kern="1200">
                <a:solidFill>
                  <a:srgbClr val="51626F"/>
                </a:solidFill>
                <a:latin typeface="Arial" pitchFamily="34" charset="0"/>
                <a:ea typeface="+mn-ea"/>
                <a:cs typeface="Arial" pitchFamily="34" charset="0"/>
              </a:defRPr>
            </a:lvl1pPr>
            <a:lvl2pPr marL="457200" indent="0" algn="l" rtl="0" eaLnBrk="1" fontAlgn="base" hangingPunct="1">
              <a:spcBef>
                <a:spcPct val="20000"/>
              </a:spcBef>
              <a:spcAft>
                <a:spcPct val="0"/>
              </a:spcAft>
              <a:buClr>
                <a:srgbClr val="622567"/>
              </a:buClr>
              <a:buFont typeface="Wingdings" pitchFamily="2" charset="2"/>
              <a:buNone/>
              <a:defRPr sz="2800" kern="1200">
                <a:solidFill>
                  <a:srgbClr val="51626F"/>
                </a:solidFill>
                <a:latin typeface="Arial" pitchFamily="34" charset="0"/>
                <a:ea typeface="+mn-ea"/>
                <a:cs typeface="Arial" pitchFamily="34" charset="0"/>
              </a:defRPr>
            </a:lvl2pPr>
            <a:lvl3pPr marL="914400" indent="0" algn="l" rtl="0" eaLnBrk="1" fontAlgn="base" hangingPunct="1">
              <a:spcBef>
                <a:spcPct val="20000"/>
              </a:spcBef>
              <a:spcAft>
                <a:spcPct val="0"/>
              </a:spcAft>
              <a:buClr>
                <a:srgbClr val="E66E32"/>
              </a:buClr>
              <a:buFont typeface="Wingdings" pitchFamily="2" charset="2"/>
              <a:buNone/>
              <a:defRPr sz="2400" kern="1200">
                <a:solidFill>
                  <a:srgbClr val="51626F"/>
                </a:solidFill>
                <a:latin typeface="Arial" pitchFamily="34" charset="0"/>
                <a:ea typeface="+mn-ea"/>
                <a:cs typeface="Arial" pitchFamily="34" charset="0"/>
              </a:defRPr>
            </a:lvl3pPr>
            <a:lvl4pPr marL="1371600" indent="0" algn="l" rtl="0" eaLnBrk="1" fontAlgn="base" hangingPunct="1">
              <a:spcBef>
                <a:spcPct val="20000"/>
              </a:spcBef>
              <a:spcAft>
                <a:spcPct val="0"/>
              </a:spcAft>
              <a:buClr>
                <a:srgbClr val="51626F"/>
              </a:buClr>
              <a:buFont typeface="Wingdings" pitchFamily="2" charset="2"/>
              <a:buNone/>
              <a:defRPr sz="2000" kern="1200">
                <a:solidFill>
                  <a:srgbClr val="51626F"/>
                </a:solidFill>
                <a:latin typeface="Arial" pitchFamily="34" charset="0"/>
                <a:ea typeface="+mn-ea"/>
                <a:cs typeface="Arial" pitchFamily="34" charset="0"/>
              </a:defRPr>
            </a:lvl4pPr>
            <a:lvl5pPr marL="1828800" indent="0" algn="l" rtl="0" eaLnBrk="1" fontAlgn="base" hangingPunct="1">
              <a:spcBef>
                <a:spcPct val="20000"/>
              </a:spcBef>
              <a:spcAft>
                <a:spcPct val="0"/>
              </a:spcAft>
              <a:buClr>
                <a:schemeClr val="bg2"/>
              </a:buClr>
              <a:buFont typeface="Wingdings" pitchFamily="2" charset="2"/>
              <a:buNone/>
              <a:defRPr sz="2000" kern="1200">
                <a:solidFill>
                  <a:schemeClr val="bg2"/>
                </a:solidFill>
                <a:latin typeface="+mn-lt"/>
                <a:ea typeface="+mn-ea"/>
                <a:cs typeface="Arial" charset="0"/>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Tax issues for non-US investors (</a:t>
            </a:r>
            <a:r>
              <a:rPr kumimoji="0" lang="en-US" sz="3200" b="0" i="0" u="none" strike="noStrike" kern="1200" cap="none" spc="0" normalizeH="0" baseline="0" noProof="0" dirty="0" err="1">
                <a:ln>
                  <a:noFill/>
                </a:ln>
                <a:solidFill>
                  <a:srgbClr val="51626F"/>
                </a:solidFill>
                <a:effectLst/>
                <a:uLnTx/>
                <a:uFillTx/>
                <a:latin typeface="Arial" pitchFamily="34" charset="0"/>
                <a:ea typeface="+mn-ea"/>
                <a:cs typeface="Arial" pitchFamily="34" charset="0"/>
              </a:rPr>
              <a:t>ECI</a:t>
            </a: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 from origination activities.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Solutions</a:t>
            </a:r>
          </a:p>
          <a:p>
            <a:pPr marL="800100" marR="0" lvl="1" indent="-34290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8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Levered “blockers”</a:t>
            </a:r>
          </a:p>
          <a:p>
            <a:pPr marL="800100" marR="0" lvl="1" indent="-34290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8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a:t>
            </a:r>
            <a: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Season and sell”</a:t>
            </a:r>
          </a:p>
          <a:p>
            <a:pPr marL="1257300" marR="0" lvl="2" indent="-342900" algn="l" defTabSz="914400" rtl="0" eaLnBrk="1" fontAlgn="base" latinLnBrk="0" hangingPunct="1">
              <a:lnSpc>
                <a:spcPct val="100000"/>
              </a:lnSpc>
              <a:spcBef>
                <a:spcPct val="20000"/>
              </a:spcBef>
              <a:spcAft>
                <a:spcPct val="0"/>
              </a:spcAft>
              <a:buClr>
                <a:srgbClr val="E66E32"/>
              </a:buClr>
              <a:buSzTx/>
              <a:buFont typeface="Wingdings" pitchFamily="2" charset="2"/>
              <a:buChar char="§"/>
              <a:tabLst/>
              <a:defRPr/>
            </a:pPr>
            <a:r>
              <a:rPr kumimoji="0" lang="en-US" sz="24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Insurance dedicated funds as attractive “seasoning” vehicles</a:t>
            </a:r>
          </a:p>
          <a:p>
            <a:pPr marL="800100" marR="0" lvl="1" indent="-342900" algn="l" defTabSz="914400" rtl="0" eaLnBrk="1" fontAlgn="base" latinLnBrk="0" hangingPunct="1">
              <a:lnSpc>
                <a:spcPct val="100000"/>
              </a:lnSpc>
              <a:spcBef>
                <a:spcPct val="20000"/>
              </a:spcBef>
              <a:spcAft>
                <a:spcPct val="0"/>
              </a:spcAft>
              <a:buClr>
                <a:srgbClr val="622567"/>
              </a:buClr>
              <a:buSzTx/>
              <a:buFont typeface="Wingdings" pitchFamily="2" charset="2"/>
              <a:buChar char="§"/>
              <a:tabLst/>
              <a:defRPr/>
            </a:pPr>
            <a:r>
              <a:rPr kumimoji="0" lang="en-US" sz="28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“Captive” financing vehicles</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1297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t>klgates.com</a:t>
            </a:r>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F3A3E-8827-4F7E-AA60-254324E0AD47}" type="slidenum">
              <a:rPr kumimoji="0" lang="en-US" sz="1000" b="0" i="0" u="none" strike="noStrike" kern="1200" cap="none" spc="0" normalizeH="0" baseline="0" noProof="0" smtClean="0">
                <a:ln>
                  <a:noFill/>
                </a:ln>
                <a:solidFill>
                  <a:srgbClr val="23526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23526E"/>
              </a:solidFill>
              <a:effectLst/>
              <a:uLnTx/>
              <a:uFillTx/>
              <a:latin typeface="Arial" pitchFamily="34" charset="0"/>
              <a:ea typeface="+mn-ea"/>
              <a:cs typeface="Arial" pitchFamily="34" charset="0"/>
            </a:endParaRPr>
          </a:p>
        </p:txBody>
      </p:sp>
      <p:sp>
        <p:nvSpPr>
          <p:cNvPr id="7" name="Title 6"/>
          <p:cNvSpPr>
            <a:spLocks noGrp="1"/>
          </p:cNvSpPr>
          <p:nvPr>
            <p:ph type="title"/>
          </p:nvPr>
        </p:nvSpPr>
        <p:spPr>
          <a:xfrm>
            <a:off x="685800" y="914400"/>
            <a:ext cx="7467600" cy="776288"/>
          </a:xfrm>
        </p:spPr>
        <p:txBody>
          <a:bodyPr>
            <a:normAutofit/>
          </a:bodyPr>
          <a:lstStyle/>
          <a:p>
            <a:r>
              <a:rPr lang="en-US" sz="2800" dirty="0" smtClean="0"/>
              <a:t>DIRECT LENDING – OTHER ISSUES</a:t>
            </a:r>
            <a:endParaRPr lang="en-US" sz="2800" b="1" dirty="0">
              <a:solidFill>
                <a:srgbClr val="E66E32"/>
              </a:solidFill>
              <a:latin typeface="Arial" panose="020B0604020202020204" pitchFamily="34" charset="0"/>
              <a:cs typeface="Arial" panose="020B0604020202020204" pitchFamily="34" charset="0"/>
            </a:endParaRPr>
          </a:p>
        </p:txBody>
      </p:sp>
      <p:sp>
        <p:nvSpPr>
          <p:cNvPr id="8" name="Content Placeholder 7"/>
          <p:cNvSpPr txBox="1">
            <a:spLocks/>
          </p:cNvSpPr>
          <p:nvPr/>
        </p:nvSpPr>
        <p:spPr bwMode="auto">
          <a:xfrm>
            <a:off x="838200" y="1825625"/>
            <a:ext cx="75438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1" fontAlgn="base" hangingPunct="1">
              <a:spcBef>
                <a:spcPct val="20000"/>
              </a:spcBef>
              <a:spcAft>
                <a:spcPct val="0"/>
              </a:spcAft>
              <a:buFont typeface="Wingdings" pitchFamily="2" charset="2"/>
              <a:buNone/>
              <a:defRPr sz="3200" kern="1200">
                <a:solidFill>
                  <a:srgbClr val="51626F"/>
                </a:solidFill>
                <a:latin typeface="Arial" pitchFamily="34" charset="0"/>
                <a:ea typeface="+mn-ea"/>
                <a:cs typeface="Arial" pitchFamily="34" charset="0"/>
              </a:defRPr>
            </a:lvl1pPr>
            <a:lvl2pPr marL="457200" indent="0" algn="l" rtl="0" eaLnBrk="1" fontAlgn="base" hangingPunct="1">
              <a:spcBef>
                <a:spcPct val="20000"/>
              </a:spcBef>
              <a:spcAft>
                <a:spcPct val="0"/>
              </a:spcAft>
              <a:buClr>
                <a:srgbClr val="622567"/>
              </a:buClr>
              <a:buFont typeface="Wingdings" pitchFamily="2" charset="2"/>
              <a:buNone/>
              <a:defRPr sz="2800" kern="1200">
                <a:solidFill>
                  <a:srgbClr val="51626F"/>
                </a:solidFill>
                <a:latin typeface="Arial" pitchFamily="34" charset="0"/>
                <a:ea typeface="+mn-ea"/>
                <a:cs typeface="Arial" pitchFamily="34" charset="0"/>
              </a:defRPr>
            </a:lvl2pPr>
            <a:lvl3pPr marL="914400" indent="0" algn="l" rtl="0" eaLnBrk="1" fontAlgn="base" hangingPunct="1">
              <a:spcBef>
                <a:spcPct val="20000"/>
              </a:spcBef>
              <a:spcAft>
                <a:spcPct val="0"/>
              </a:spcAft>
              <a:buClr>
                <a:srgbClr val="E66E32"/>
              </a:buClr>
              <a:buFont typeface="Wingdings" pitchFamily="2" charset="2"/>
              <a:buNone/>
              <a:defRPr sz="2400" kern="1200">
                <a:solidFill>
                  <a:srgbClr val="51626F"/>
                </a:solidFill>
                <a:latin typeface="Arial" pitchFamily="34" charset="0"/>
                <a:ea typeface="+mn-ea"/>
                <a:cs typeface="Arial" pitchFamily="34" charset="0"/>
              </a:defRPr>
            </a:lvl3pPr>
            <a:lvl4pPr marL="1371600" indent="0" algn="l" rtl="0" eaLnBrk="1" fontAlgn="base" hangingPunct="1">
              <a:spcBef>
                <a:spcPct val="20000"/>
              </a:spcBef>
              <a:spcAft>
                <a:spcPct val="0"/>
              </a:spcAft>
              <a:buClr>
                <a:srgbClr val="51626F"/>
              </a:buClr>
              <a:buFont typeface="Wingdings" pitchFamily="2" charset="2"/>
              <a:buNone/>
              <a:defRPr sz="2000" kern="1200">
                <a:solidFill>
                  <a:srgbClr val="51626F"/>
                </a:solidFill>
                <a:latin typeface="Arial" pitchFamily="34" charset="0"/>
                <a:ea typeface="+mn-ea"/>
                <a:cs typeface="Arial" pitchFamily="34" charset="0"/>
              </a:defRPr>
            </a:lvl4pPr>
            <a:lvl5pPr marL="1828800" indent="0" algn="l" rtl="0" eaLnBrk="1" fontAlgn="base" hangingPunct="1">
              <a:spcBef>
                <a:spcPct val="20000"/>
              </a:spcBef>
              <a:spcAft>
                <a:spcPct val="0"/>
              </a:spcAft>
              <a:buClr>
                <a:schemeClr val="bg2"/>
              </a:buClr>
              <a:buFont typeface="Wingdings" pitchFamily="2" charset="2"/>
              <a:buNone/>
              <a:defRPr sz="2000" kern="1200">
                <a:solidFill>
                  <a:schemeClr val="bg2"/>
                </a:solidFill>
                <a:latin typeface="+mn-lt"/>
                <a:ea typeface="+mn-ea"/>
                <a:cs typeface="Arial" charset="0"/>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State lender licensing, particularly for consumer debt</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rPr>
              <a:t>Higher cost of credit for funds/ potential diminution of arbitrage </a:t>
            </a:r>
            <a:r>
              <a:rPr kumimoji="0" lang="en-US" sz="3200" b="0" i="0" u="none" strike="noStrike" kern="1200" cap="none" spc="0" normalizeH="0" baseline="0" noProof="0" dirty="0" smtClean="0">
                <a:ln>
                  <a:noFill/>
                </a:ln>
                <a:solidFill>
                  <a:srgbClr val="51626F"/>
                </a:solidFill>
                <a:effectLst/>
                <a:uLnTx/>
                <a:uFillTx/>
                <a:latin typeface="Arial" pitchFamily="34" charset="0"/>
                <a:ea typeface="+mn-ea"/>
                <a:cs typeface="Arial" pitchFamily="34" charset="0"/>
              </a:rPr>
              <a:t>opportunities</a:t>
            </a:r>
            <a:endParaRPr kumimoji="0" lang="en-US" sz="3200" b="0" i="0" u="none" strike="noStrike" kern="1200" cap="none" spc="0" normalizeH="0" baseline="0" noProof="0" dirty="0">
              <a:ln>
                <a:noFill/>
              </a:ln>
              <a:solidFill>
                <a:srgbClr val="51626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43519266"/>
      </p:ext>
    </p:extLst>
  </p:cSld>
  <p:clrMapOvr>
    <a:masterClrMapping/>
  </p:clrMapOvr>
</p:sld>
</file>

<file path=ppt/theme/theme1.xml><?xml version="1.0" encoding="utf-8"?>
<a:theme xmlns:a="http://schemas.openxmlformats.org/drawingml/2006/main" name="2018-IM Conference">
  <a:themeElements>
    <a:clrScheme name="K&amp;L">
      <a:dk1>
        <a:srgbClr val="51626F"/>
      </a:dk1>
      <a:lt1>
        <a:srgbClr val="FFFFFF"/>
      </a:lt1>
      <a:dk2>
        <a:srgbClr val="0094B3"/>
      </a:dk2>
      <a:lt2>
        <a:srgbClr val="23526E"/>
      </a:lt2>
      <a:accent1>
        <a:srgbClr val="E66E32"/>
      </a:accent1>
      <a:accent2>
        <a:srgbClr val="C33248"/>
      </a:accent2>
      <a:accent3>
        <a:srgbClr val="622567"/>
      </a:accent3>
      <a:accent4>
        <a:srgbClr val="5B8845"/>
      </a:accent4>
      <a:accent5>
        <a:srgbClr val="EEAF30"/>
      </a:accent5>
      <a:accent6>
        <a:srgbClr val="B6BF00"/>
      </a:accent6>
      <a:hlink>
        <a:srgbClr val="0094B3"/>
      </a:hlink>
      <a:folHlink>
        <a:srgbClr val="23526E"/>
      </a:folHlink>
    </a:clrScheme>
    <a:fontScheme name="KLG Fonts">
      <a:majorFont>
        <a:latin typeface="Arial"/>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LG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C4BA4F-FB40-4DA3-8190-86E68C72277B}">
  <ds:schemaRefs>
    <ds:schemaRef ds:uri="http://schemas.microsoft.com/office/2006/documentManagement/types"/>
    <ds:schemaRef ds:uri="http://www.w3.org/XML/1998/namespace"/>
    <ds:schemaRef ds:uri="http://purl.org/dc/term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C12B0BE-9071-4C95-BBB7-C75B2821A672}">
  <ds:schemaRefs>
    <ds:schemaRef ds:uri="http://schemas.microsoft.com/sharepoint/v3/contenttype/forms"/>
  </ds:schemaRefs>
</ds:datastoreItem>
</file>

<file path=customXml/itemProps3.xml><?xml version="1.0" encoding="utf-8"?>
<ds:datastoreItem xmlns:ds="http://schemas.openxmlformats.org/officeDocument/2006/customXml" ds:itemID="{C33C8898-5347-4725-8195-4CC175AA5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2018_IM_Conference_PPT_template</Template>
  <TotalTime>61</TotalTime>
  <Words>1886</Words>
  <Application>Microsoft Office PowerPoint</Application>
  <PresentationFormat>On-screen Show (4:3)</PresentationFormat>
  <Paragraphs>289</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2018-IM Conference</vt:lpstr>
      <vt:lpstr>Private Funds Industry Update: Current Trends in Asset Strategies</vt:lpstr>
      <vt:lpstr>Current Trends in Private Credit Funds as a Maturing Asset Class</vt:lpstr>
      <vt:lpstr>CONTINUED GROWTH OF PRIVATE CREDIT</vt:lpstr>
      <vt:lpstr>PowerPoint Presentation</vt:lpstr>
      <vt:lpstr>PowerPoint Presentation</vt:lpstr>
      <vt:lpstr>STATE OF THE MARKET - STRATEGIES</vt:lpstr>
      <vt:lpstr>STATE OF THE MARKET – FUND SIZE</vt:lpstr>
      <vt:lpstr>DIRECT LENDING – TAX ISSUES</vt:lpstr>
      <vt:lpstr>DIRECT LENDING – OTHER ISSUES</vt:lpstr>
      <vt:lpstr>PRIVATE CREDIT – ESG STRATEGIES</vt:lpstr>
      <vt:lpstr>LESSONS FROM PUBLIC CREDIT </vt:lpstr>
      <vt:lpstr>Continuation Funds and Their Evolving Popularity</vt:lpstr>
      <vt:lpstr>Background</vt:lpstr>
      <vt:lpstr>Background</vt:lpstr>
      <vt:lpstr>Background </vt:lpstr>
      <vt:lpstr>Transaction Overview: General</vt:lpstr>
      <vt:lpstr>SEC Scrutiny</vt:lpstr>
      <vt:lpstr>Sponsor Risks</vt:lpstr>
      <vt:lpstr>Investor Considerations/Disclosure</vt:lpstr>
      <vt:lpstr>Terms of the Continuation Fund</vt:lpstr>
      <vt:lpstr>Transactional Issues</vt:lpstr>
      <vt:lpstr>Developments in GP Stakes and Seeding Arrangements </vt:lpstr>
      <vt:lpstr>overview</vt:lpstr>
      <vt:lpstr>The range of seed and stakes arrangement structures in the current market</vt:lpstr>
      <vt:lpstr>GP Stakes versus seeding</vt:lpstr>
      <vt:lpstr>Developments in seeding arrangements – economicS AND GOVERNANCE</vt:lpstr>
      <vt:lpstr>Key negotiated terms </vt:lpstr>
      <vt:lpstr>Developments in seeding arrangements – additional issues</vt:lpstr>
      <vt:lpstr>PowerPoint Presentation</vt:lpstr>
    </vt:vector>
  </TitlesOfParts>
  <Company>K&amp;L Gates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Maxa, Sean P.</dc:creator>
  <cp:lastModifiedBy>Lenihan, Mairead</cp:lastModifiedBy>
  <cp:revision>12</cp:revision>
  <dcterms:created xsi:type="dcterms:W3CDTF">2019-04-29T14:07:45Z</dcterms:created>
  <dcterms:modified xsi:type="dcterms:W3CDTF">2022-10-19T21:12:33Z</dcterms:modified>
</cp:coreProperties>
</file>