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4"/>
  </p:sldMasterIdLst>
  <p:notesMasterIdLst>
    <p:notesMasterId r:id="rId25"/>
  </p:notesMasterIdLst>
  <p:handoutMasterIdLst>
    <p:handoutMasterId r:id="rId26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E32"/>
    <a:srgbClr val="23526E"/>
    <a:srgbClr val="0094B3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5" autoAdjust="0"/>
    <p:restoredTop sz="9466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orient="horz" pos="4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2" d="100"/>
          <a:sy n="132" d="100"/>
        </p:scale>
        <p:origin x="1932" y="12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09800" y="231775"/>
            <a:ext cx="60960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03200" y="6402388"/>
            <a:ext cx="3759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fld id="{5C909FF3-33E5-4729-ACEB-A04B407C6FCE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400800"/>
            <a:ext cx="37607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61D0E91A-24E4-41B6-9E66-3D80AC636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0"/>
            <a:ext cx="1366838" cy="609600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280988"/>
            <a:ext cx="11842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16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EA4D81-C58D-42A9-AB2B-C9419FA83EC7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DF5EF3-D2CA-4F49-AD3F-80BF514BD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0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020"/>
          <a:stretch/>
        </p:blipFill>
        <p:spPr>
          <a:xfrm>
            <a:off x="-21444" y="533400"/>
            <a:ext cx="9165444" cy="45131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578600"/>
            <a:ext cx="4495800" cy="203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" dirty="0">
                <a:solidFill>
                  <a:srgbClr val="51626F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720">
                <a:solidFill>
                  <a:srgbClr val="51626F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sz="720" smtClean="0">
                <a:solidFill>
                  <a:srgbClr val="51626F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en-US" sz="720" dirty="0">
                <a:solidFill>
                  <a:srgbClr val="51626F"/>
                </a:solidFill>
                <a:latin typeface="Arial" pitchFamily="34" charset="0"/>
                <a:cs typeface="Arial" pitchFamily="34" charset="0"/>
              </a:rPr>
              <a:t>by K&amp;L Gates LLP. All rights reserved.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38200" y="0"/>
            <a:ext cx="2389188" cy="1447800"/>
          </a:xfrm>
          <a:prstGeom prst="rect">
            <a:avLst/>
          </a:prstGeom>
          <a:solidFill>
            <a:srgbClr val="E66E32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Freeform 22"/>
          <p:cNvSpPr>
            <a:spLocks/>
          </p:cNvSpPr>
          <p:nvPr userDrawn="1"/>
        </p:nvSpPr>
        <p:spPr bwMode="auto">
          <a:xfrm>
            <a:off x="1076325" y="931863"/>
            <a:ext cx="207963" cy="263525"/>
          </a:xfrm>
          <a:custGeom>
            <a:avLst/>
            <a:gdLst>
              <a:gd name="T0" fmla="*/ 9477543 w 799"/>
              <a:gd name="T1" fmla="*/ 29685086 h 1009"/>
              <a:gd name="T2" fmla="*/ 9477543 w 799"/>
              <a:gd name="T3" fmla="*/ 0 h 1009"/>
              <a:gd name="T4" fmla="*/ 0 w 799"/>
              <a:gd name="T5" fmla="*/ 0 h 1009"/>
              <a:gd name="T6" fmla="*/ 0 w 799"/>
              <a:gd name="T7" fmla="*/ 68540789 h 1009"/>
              <a:gd name="T8" fmla="*/ 9477543 w 799"/>
              <a:gd name="T9" fmla="*/ 68540789 h 1009"/>
              <a:gd name="T10" fmla="*/ 9477543 w 799"/>
              <a:gd name="T11" fmla="*/ 39942450 h 1009"/>
              <a:gd name="T12" fmla="*/ 13133163 w 799"/>
              <a:gd name="T13" fmla="*/ 36614043 h 1009"/>
              <a:gd name="T14" fmla="*/ 41430186 w 799"/>
              <a:gd name="T15" fmla="*/ 68540789 h 1009"/>
              <a:gd name="T16" fmla="*/ 54089380 w 799"/>
              <a:gd name="T17" fmla="*/ 68540789 h 1009"/>
              <a:gd name="T18" fmla="*/ 19699744 w 799"/>
              <a:gd name="T19" fmla="*/ 30839999 h 1009"/>
              <a:gd name="T20" fmla="*/ 53412394 w 799"/>
              <a:gd name="T21" fmla="*/ 0 h 1009"/>
              <a:gd name="T22" fmla="*/ 41294841 w 799"/>
              <a:gd name="T23" fmla="*/ 0 h 1009"/>
              <a:gd name="T24" fmla="*/ 9477543 w 799"/>
              <a:gd name="T25" fmla="*/ 29685086 h 10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9" h="1009">
                <a:moveTo>
                  <a:pt x="140" y="437"/>
                </a:moveTo>
                <a:lnTo>
                  <a:pt x="140" y="0"/>
                </a:lnTo>
                <a:lnTo>
                  <a:pt x="0" y="0"/>
                </a:lnTo>
                <a:lnTo>
                  <a:pt x="0" y="1009"/>
                </a:lnTo>
                <a:lnTo>
                  <a:pt x="140" y="1009"/>
                </a:lnTo>
                <a:lnTo>
                  <a:pt x="140" y="588"/>
                </a:lnTo>
                <a:lnTo>
                  <a:pt x="194" y="539"/>
                </a:lnTo>
                <a:lnTo>
                  <a:pt x="612" y="1009"/>
                </a:lnTo>
                <a:lnTo>
                  <a:pt x="799" y="1009"/>
                </a:lnTo>
                <a:lnTo>
                  <a:pt x="291" y="454"/>
                </a:lnTo>
                <a:lnTo>
                  <a:pt x="789" y="0"/>
                </a:lnTo>
                <a:lnTo>
                  <a:pt x="610" y="0"/>
                </a:lnTo>
                <a:lnTo>
                  <a:pt x="140" y="4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23"/>
          <p:cNvSpPr>
            <a:spLocks noEditPoints="1"/>
          </p:cNvSpPr>
          <p:nvPr userDrawn="1"/>
        </p:nvSpPr>
        <p:spPr bwMode="auto">
          <a:xfrm>
            <a:off x="1296988" y="927100"/>
            <a:ext cx="250825" cy="273050"/>
          </a:xfrm>
          <a:custGeom>
            <a:avLst/>
            <a:gdLst>
              <a:gd name="T0" fmla="*/ 43446210 w 408"/>
              <a:gd name="T1" fmla="*/ 32792385 h 445"/>
              <a:gd name="T2" fmla="*/ 63091094 w 408"/>
              <a:gd name="T3" fmla="*/ 15830764 h 445"/>
              <a:gd name="T4" fmla="*/ 83870224 w 408"/>
              <a:gd name="T5" fmla="*/ 33545880 h 445"/>
              <a:gd name="T6" fmla="*/ 62713627 w 408"/>
              <a:gd name="T7" fmla="*/ 58046135 h 445"/>
              <a:gd name="T8" fmla="*/ 59691432 w 408"/>
              <a:gd name="T9" fmla="*/ 59930487 h 445"/>
              <a:gd name="T10" fmla="*/ 54024508 w 408"/>
              <a:gd name="T11" fmla="*/ 53145961 h 445"/>
              <a:gd name="T12" fmla="*/ 43446210 w 408"/>
              <a:gd name="T13" fmla="*/ 32792385 h 445"/>
              <a:gd name="T14" fmla="*/ 122405059 w 408"/>
              <a:gd name="T15" fmla="*/ 128530464 h 445"/>
              <a:gd name="T16" fmla="*/ 143939123 w 408"/>
              <a:gd name="T17" fmla="*/ 105537813 h 445"/>
              <a:gd name="T18" fmla="*/ 129960547 w 408"/>
              <a:gd name="T19" fmla="*/ 92345510 h 445"/>
              <a:gd name="T20" fmla="*/ 91425713 w 408"/>
              <a:gd name="T21" fmla="*/ 131168925 h 445"/>
              <a:gd name="T22" fmla="*/ 91425713 w 408"/>
              <a:gd name="T23" fmla="*/ 131168925 h 445"/>
              <a:gd name="T24" fmla="*/ 53646426 w 408"/>
              <a:gd name="T25" fmla="*/ 149637536 h 445"/>
              <a:gd name="T26" fmla="*/ 20778515 w 408"/>
              <a:gd name="T27" fmla="*/ 120237721 h 445"/>
              <a:gd name="T28" fmla="*/ 52890878 w 408"/>
              <a:gd name="T29" fmla="*/ 86315093 h 445"/>
              <a:gd name="T30" fmla="*/ 55157524 w 408"/>
              <a:gd name="T31" fmla="*/ 84807489 h 445"/>
              <a:gd name="T32" fmla="*/ 83114061 w 408"/>
              <a:gd name="T33" fmla="*/ 115714908 h 445"/>
              <a:gd name="T34" fmla="*/ 97470718 w 408"/>
              <a:gd name="T35" fmla="*/ 101391749 h 445"/>
              <a:gd name="T36" fmla="*/ 72158295 w 408"/>
              <a:gd name="T37" fmla="*/ 73499538 h 445"/>
              <a:gd name="T38" fmla="*/ 104648739 w 408"/>
              <a:gd name="T39" fmla="*/ 33545880 h 445"/>
              <a:gd name="T40" fmla="*/ 63469176 w 408"/>
              <a:gd name="T41" fmla="*/ 0 h 445"/>
              <a:gd name="T42" fmla="*/ 22667695 w 408"/>
              <a:gd name="T43" fmla="*/ 35430845 h 445"/>
              <a:gd name="T44" fmla="*/ 42312579 w 408"/>
              <a:gd name="T45" fmla="*/ 70484329 h 445"/>
              <a:gd name="T46" fmla="*/ 31356814 w 408"/>
              <a:gd name="T47" fmla="*/ 77645602 h 445"/>
              <a:gd name="T48" fmla="*/ 0 w 408"/>
              <a:gd name="T49" fmla="*/ 120237721 h 445"/>
              <a:gd name="T50" fmla="*/ 54401975 w 408"/>
              <a:gd name="T51" fmla="*/ 167730013 h 445"/>
              <a:gd name="T52" fmla="*/ 107670935 w 408"/>
              <a:gd name="T53" fmla="*/ 142476263 h 445"/>
              <a:gd name="T54" fmla="*/ 126938352 w 408"/>
              <a:gd name="T55" fmla="*/ 164337443 h 445"/>
              <a:gd name="T56" fmla="*/ 154139340 w 408"/>
              <a:gd name="T57" fmla="*/ 164337443 h 445"/>
              <a:gd name="T58" fmla="*/ 122405059 w 408"/>
              <a:gd name="T59" fmla="*/ 128530464 h 4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08" h="445">
                <a:moveTo>
                  <a:pt x="115" y="87"/>
                </a:moveTo>
                <a:cubicBezTo>
                  <a:pt x="115" y="60"/>
                  <a:pt x="139" y="42"/>
                  <a:pt x="167" y="42"/>
                </a:cubicBezTo>
                <a:cubicBezTo>
                  <a:pt x="198" y="42"/>
                  <a:pt x="222" y="59"/>
                  <a:pt x="222" y="89"/>
                </a:cubicBezTo>
                <a:cubicBezTo>
                  <a:pt x="222" y="120"/>
                  <a:pt x="190" y="137"/>
                  <a:pt x="166" y="154"/>
                </a:cubicBezTo>
                <a:cubicBezTo>
                  <a:pt x="158" y="159"/>
                  <a:pt x="158" y="159"/>
                  <a:pt x="158" y="159"/>
                </a:cubicBezTo>
                <a:cubicBezTo>
                  <a:pt x="143" y="141"/>
                  <a:pt x="143" y="141"/>
                  <a:pt x="143" y="141"/>
                </a:cubicBezTo>
                <a:cubicBezTo>
                  <a:pt x="129" y="125"/>
                  <a:pt x="115" y="109"/>
                  <a:pt x="115" y="87"/>
                </a:cubicBezTo>
                <a:moveTo>
                  <a:pt x="324" y="341"/>
                </a:moveTo>
                <a:cubicBezTo>
                  <a:pt x="381" y="280"/>
                  <a:pt x="381" y="280"/>
                  <a:pt x="381" y="280"/>
                </a:cubicBezTo>
                <a:cubicBezTo>
                  <a:pt x="344" y="245"/>
                  <a:pt x="344" y="245"/>
                  <a:pt x="344" y="245"/>
                </a:cubicBezTo>
                <a:cubicBezTo>
                  <a:pt x="242" y="348"/>
                  <a:pt x="242" y="348"/>
                  <a:pt x="242" y="348"/>
                </a:cubicBezTo>
                <a:cubicBezTo>
                  <a:pt x="242" y="348"/>
                  <a:pt x="242" y="348"/>
                  <a:pt x="242" y="348"/>
                </a:cubicBezTo>
                <a:cubicBezTo>
                  <a:pt x="214" y="372"/>
                  <a:pt x="182" y="397"/>
                  <a:pt x="142" y="397"/>
                </a:cubicBezTo>
                <a:cubicBezTo>
                  <a:pt x="97" y="397"/>
                  <a:pt x="55" y="359"/>
                  <a:pt x="55" y="319"/>
                </a:cubicBezTo>
                <a:cubicBezTo>
                  <a:pt x="55" y="278"/>
                  <a:pt x="108" y="249"/>
                  <a:pt x="140" y="229"/>
                </a:cubicBezTo>
                <a:cubicBezTo>
                  <a:pt x="146" y="225"/>
                  <a:pt x="146" y="225"/>
                  <a:pt x="146" y="225"/>
                </a:cubicBezTo>
                <a:cubicBezTo>
                  <a:pt x="220" y="307"/>
                  <a:pt x="220" y="307"/>
                  <a:pt x="220" y="307"/>
                </a:cubicBezTo>
                <a:cubicBezTo>
                  <a:pt x="258" y="269"/>
                  <a:pt x="258" y="269"/>
                  <a:pt x="258" y="269"/>
                </a:cubicBezTo>
                <a:cubicBezTo>
                  <a:pt x="191" y="195"/>
                  <a:pt x="191" y="195"/>
                  <a:pt x="191" y="195"/>
                </a:cubicBezTo>
                <a:cubicBezTo>
                  <a:pt x="231" y="169"/>
                  <a:pt x="277" y="137"/>
                  <a:pt x="277" y="89"/>
                </a:cubicBezTo>
                <a:cubicBezTo>
                  <a:pt x="277" y="33"/>
                  <a:pt x="226" y="0"/>
                  <a:pt x="168" y="0"/>
                </a:cubicBezTo>
                <a:cubicBezTo>
                  <a:pt x="107" y="0"/>
                  <a:pt x="60" y="35"/>
                  <a:pt x="60" y="94"/>
                </a:cubicBezTo>
                <a:cubicBezTo>
                  <a:pt x="60" y="130"/>
                  <a:pt x="85" y="161"/>
                  <a:pt x="112" y="187"/>
                </a:cubicBezTo>
                <a:cubicBezTo>
                  <a:pt x="83" y="206"/>
                  <a:pt x="83" y="206"/>
                  <a:pt x="83" y="206"/>
                </a:cubicBezTo>
                <a:cubicBezTo>
                  <a:pt x="38" y="236"/>
                  <a:pt x="0" y="265"/>
                  <a:pt x="0" y="319"/>
                </a:cubicBezTo>
                <a:cubicBezTo>
                  <a:pt x="0" y="393"/>
                  <a:pt x="66" y="445"/>
                  <a:pt x="144" y="445"/>
                </a:cubicBezTo>
                <a:cubicBezTo>
                  <a:pt x="199" y="445"/>
                  <a:pt x="249" y="416"/>
                  <a:pt x="285" y="378"/>
                </a:cubicBezTo>
                <a:cubicBezTo>
                  <a:pt x="336" y="436"/>
                  <a:pt x="336" y="436"/>
                  <a:pt x="336" y="436"/>
                </a:cubicBezTo>
                <a:cubicBezTo>
                  <a:pt x="408" y="436"/>
                  <a:pt x="408" y="436"/>
                  <a:pt x="408" y="436"/>
                </a:cubicBezTo>
                <a:lnTo>
                  <a:pt x="324" y="3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4"/>
          <p:cNvSpPr>
            <a:spLocks/>
          </p:cNvSpPr>
          <p:nvPr userDrawn="1"/>
        </p:nvSpPr>
        <p:spPr bwMode="auto">
          <a:xfrm>
            <a:off x="1593850" y="931863"/>
            <a:ext cx="123825" cy="263525"/>
          </a:xfrm>
          <a:custGeom>
            <a:avLst/>
            <a:gdLst>
              <a:gd name="T0" fmla="*/ 9288960 w 475"/>
              <a:gd name="T1" fmla="*/ 0 h 1009"/>
              <a:gd name="T2" fmla="*/ 0 w 475"/>
              <a:gd name="T3" fmla="*/ 0 h 1009"/>
              <a:gd name="T4" fmla="*/ 0 w 475"/>
              <a:gd name="T5" fmla="*/ 68540789 h 1009"/>
              <a:gd name="T6" fmla="*/ 32205970 w 475"/>
              <a:gd name="T7" fmla="*/ 68540789 h 1009"/>
              <a:gd name="T8" fmla="*/ 32205970 w 475"/>
              <a:gd name="T9" fmla="*/ 60660895 h 1009"/>
              <a:gd name="T10" fmla="*/ 9288960 w 475"/>
              <a:gd name="T11" fmla="*/ 60660895 h 1009"/>
              <a:gd name="T12" fmla="*/ 9288960 w 475"/>
              <a:gd name="T13" fmla="*/ 0 h 10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5" h="1009">
                <a:moveTo>
                  <a:pt x="137" y="0"/>
                </a:moveTo>
                <a:lnTo>
                  <a:pt x="0" y="0"/>
                </a:lnTo>
                <a:lnTo>
                  <a:pt x="0" y="1009"/>
                </a:lnTo>
                <a:lnTo>
                  <a:pt x="475" y="1009"/>
                </a:lnTo>
                <a:lnTo>
                  <a:pt x="475" y="893"/>
                </a:lnTo>
                <a:lnTo>
                  <a:pt x="137" y="893"/>
                </a:lnTo>
                <a:lnTo>
                  <a:pt x="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25"/>
          <p:cNvSpPr>
            <a:spLocks/>
          </p:cNvSpPr>
          <p:nvPr userDrawn="1"/>
        </p:nvSpPr>
        <p:spPr bwMode="auto">
          <a:xfrm>
            <a:off x="1830388" y="925513"/>
            <a:ext cx="282575" cy="273050"/>
          </a:xfrm>
          <a:custGeom>
            <a:avLst/>
            <a:gdLst>
              <a:gd name="T0" fmla="*/ 103234682 w 459"/>
              <a:gd name="T1" fmla="*/ 83299885 h 445"/>
              <a:gd name="T2" fmla="*/ 103234682 w 459"/>
              <a:gd name="T3" fmla="*/ 101391749 h 445"/>
              <a:gd name="T4" fmla="*/ 148990901 w 459"/>
              <a:gd name="T5" fmla="*/ 101391749 h 445"/>
              <a:gd name="T6" fmla="*/ 90755826 w 459"/>
              <a:gd name="T7" fmla="*/ 149260788 h 445"/>
              <a:gd name="T8" fmla="*/ 21932499 w 459"/>
              <a:gd name="T9" fmla="*/ 83676633 h 445"/>
              <a:gd name="T10" fmla="*/ 92646431 w 459"/>
              <a:gd name="T11" fmla="*/ 18469225 h 445"/>
              <a:gd name="T12" fmla="*/ 148612903 w 459"/>
              <a:gd name="T13" fmla="*/ 44476470 h 445"/>
              <a:gd name="T14" fmla="*/ 164116974 w 459"/>
              <a:gd name="T15" fmla="*/ 31284780 h 445"/>
              <a:gd name="T16" fmla="*/ 91890435 w 459"/>
              <a:gd name="T17" fmla="*/ 0 h 445"/>
              <a:gd name="T18" fmla="*/ 0 w 459"/>
              <a:gd name="T19" fmla="*/ 84430128 h 445"/>
              <a:gd name="T20" fmla="*/ 89621216 w 459"/>
              <a:gd name="T21" fmla="*/ 167730013 h 445"/>
              <a:gd name="T22" fmla="*/ 173570616 w 459"/>
              <a:gd name="T23" fmla="*/ 89707049 h 445"/>
              <a:gd name="T24" fmla="*/ 173570616 w 459"/>
              <a:gd name="T25" fmla="*/ 83299885 h 445"/>
              <a:gd name="T26" fmla="*/ 103234682 w 459"/>
              <a:gd name="T27" fmla="*/ 83299885 h 4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59" h="445">
                <a:moveTo>
                  <a:pt x="273" y="221"/>
                </a:moveTo>
                <a:cubicBezTo>
                  <a:pt x="273" y="269"/>
                  <a:pt x="273" y="269"/>
                  <a:pt x="273" y="269"/>
                </a:cubicBezTo>
                <a:cubicBezTo>
                  <a:pt x="394" y="269"/>
                  <a:pt x="394" y="269"/>
                  <a:pt x="394" y="269"/>
                </a:cubicBezTo>
                <a:cubicBezTo>
                  <a:pt x="391" y="339"/>
                  <a:pt x="313" y="396"/>
                  <a:pt x="240" y="396"/>
                </a:cubicBezTo>
                <a:cubicBezTo>
                  <a:pt x="139" y="396"/>
                  <a:pt x="58" y="311"/>
                  <a:pt x="58" y="222"/>
                </a:cubicBezTo>
                <a:cubicBezTo>
                  <a:pt x="58" y="126"/>
                  <a:pt x="140" y="49"/>
                  <a:pt x="245" y="49"/>
                </a:cubicBezTo>
                <a:cubicBezTo>
                  <a:pt x="303" y="49"/>
                  <a:pt x="359" y="77"/>
                  <a:pt x="393" y="118"/>
                </a:cubicBezTo>
                <a:cubicBezTo>
                  <a:pt x="434" y="83"/>
                  <a:pt x="434" y="83"/>
                  <a:pt x="434" y="83"/>
                </a:cubicBezTo>
                <a:cubicBezTo>
                  <a:pt x="388" y="30"/>
                  <a:pt x="316" y="0"/>
                  <a:pt x="243" y="0"/>
                </a:cubicBezTo>
                <a:cubicBezTo>
                  <a:pt x="108" y="0"/>
                  <a:pt x="0" y="101"/>
                  <a:pt x="0" y="224"/>
                </a:cubicBezTo>
                <a:cubicBezTo>
                  <a:pt x="0" y="342"/>
                  <a:pt x="105" y="445"/>
                  <a:pt x="237" y="445"/>
                </a:cubicBezTo>
                <a:cubicBezTo>
                  <a:pt x="368" y="445"/>
                  <a:pt x="459" y="355"/>
                  <a:pt x="459" y="238"/>
                </a:cubicBezTo>
                <a:cubicBezTo>
                  <a:pt x="459" y="221"/>
                  <a:pt x="459" y="221"/>
                  <a:pt x="459" y="221"/>
                </a:cubicBezTo>
                <a:lnTo>
                  <a:pt x="273" y="2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120900" y="920750"/>
            <a:ext cx="279400" cy="273050"/>
          </a:xfrm>
          <a:custGeom>
            <a:avLst/>
            <a:gdLst>
              <a:gd name="T0" fmla="*/ 72669542 w 1072"/>
              <a:gd name="T1" fmla="*/ 71017941 h 1051"/>
              <a:gd name="T2" fmla="*/ 35860156 w 1072"/>
              <a:gd name="T3" fmla="*/ 0 h 1051"/>
              <a:gd name="T4" fmla="*/ 0 w 1072"/>
              <a:gd name="T5" fmla="*/ 71017941 h 1051"/>
              <a:gd name="T6" fmla="*/ 11049592 w 1072"/>
              <a:gd name="T7" fmla="*/ 71017941 h 1051"/>
              <a:gd name="T8" fmla="*/ 36809386 w 1072"/>
              <a:gd name="T9" fmla="*/ 18649757 h 1051"/>
              <a:gd name="T10" fmla="*/ 50231533 w 1072"/>
              <a:gd name="T11" fmla="*/ 46151425 h 1051"/>
              <a:gd name="T12" fmla="*/ 31996252 w 1072"/>
              <a:gd name="T13" fmla="*/ 46151425 h 1051"/>
              <a:gd name="T14" fmla="*/ 28606963 w 1072"/>
              <a:gd name="T15" fmla="*/ 53922309 h 1051"/>
              <a:gd name="T16" fmla="*/ 54095437 w 1072"/>
              <a:gd name="T17" fmla="*/ 53922309 h 1051"/>
              <a:gd name="T18" fmla="*/ 62568919 w 1072"/>
              <a:gd name="T19" fmla="*/ 71017941 h 1051"/>
              <a:gd name="T20" fmla="*/ 72669542 w 1072"/>
              <a:gd name="T21" fmla="*/ 71017941 h 10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72" h="1051">
                <a:moveTo>
                  <a:pt x="1072" y="1051"/>
                </a:moveTo>
                <a:lnTo>
                  <a:pt x="529" y="0"/>
                </a:lnTo>
                <a:lnTo>
                  <a:pt x="0" y="1051"/>
                </a:lnTo>
                <a:lnTo>
                  <a:pt x="163" y="1051"/>
                </a:lnTo>
                <a:lnTo>
                  <a:pt x="543" y="276"/>
                </a:lnTo>
                <a:lnTo>
                  <a:pt x="741" y="683"/>
                </a:lnTo>
                <a:lnTo>
                  <a:pt x="472" y="683"/>
                </a:lnTo>
                <a:lnTo>
                  <a:pt x="422" y="798"/>
                </a:lnTo>
                <a:lnTo>
                  <a:pt x="798" y="798"/>
                </a:lnTo>
                <a:lnTo>
                  <a:pt x="923" y="1051"/>
                </a:lnTo>
                <a:lnTo>
                  <a:pt x="1072" y="10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12"/>
          <p:cNvSpPr>
            <a:spLocks/>
          </p:cNvSpPr>
          <p:nvPr userDrawn="1"/>
        </p:nvSpPr>
        <p:spPr bwMode="auto">
          <a:xfrm>
            <a:off x="2382838" y="930275"/>
            <a:ext cx="173037" cy="263525"/>
          </a:xfrm>
          <a:custGeom>
            <a:avLst/>
            <a:gdLst>
              <a:gd name="T0" fmla="*/ 27165510 w 666"/>
              <a:gd name="T1" fmla="*/ 7879894 h 1009"/>
              <a:gd name="T2" fmla="*/ 45005469 w 666"/>
              <a:gd name="T3" fmla="*/ 7879894 h 1009"/>
              <a:gd name="T4" fmla="*/ 45005469 w 666"/>
              <a:gd name="T5" fmla="*/ 0 h 1009"/>
              <a:gd name="T6" fmla="*/ 0 w 666"/>
              <a:gd name="T7" fmla="*/ 0 h 1009"/>
              <a:gd name="T8" fmla="*/ 0 w 666"/>
              <a:gd name="T9" fmla="*/ 7879894 h 1009"/>
              <a:gd name="T10" fmla="*/ 17907511 w 666"/>
              <a:gd name="T11" fmla="*/ 7879894 h 1009"/>
              <a:gd name="T12" fmla="*/ 17907511 w 666"/>
              <a:gd name="T13" fmla="*/ 68540789 h 1009"/>
              <a:gd name="T14" fmla="*/ 27165510 w 666"/>
              <a:gd name="T15" fmla="*/ 68540789 h 1009"/>
              <a:gd name="T16" fmla="*/ 27165510 w 666"/>
              <a:gd name="T17" fmla="*/ 7879894 h 10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6" h="1009">
                <a:moveTo>
                  <a:pt x="402" y="116"/>
                </a:moveTo>
                <a:lnTo>
                  <a:pt x="666" y="116"/>
                </a:lnTo>
                <a:lnTo>
                  <a:pt x="666" y="0"/>
                </a:lnTo>
                <a:lnTo>
                  <a:pt x="0" y="0"/>
                </a:lnTo>
                <a:lnTo>
                  <a:pt x="0" y="116"/>
                </a:lnTo>
                <a:lnTo>
                  <a:pt x="265" y="116"/>
                </a:lnTo>
                <a:lnTo>
                  <a:pt x="265" y="1009"/>
                </a:lnTo>
                <a:lnTo>
                  <a:pt x="402" y="1009"/>
                </a:lnTo>
                <a:lnTo>
                  <a:pt x="402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13"/>
          <p:cNvSpPr>
            <a:spLocks/>
          </p:cNvSpPr>
          <p:nvPr userDrawn="1"/>
        </p:nvSpPr>
        <p:spPr bwMode="auto">
          <a:xfrm>
            <a:off x="2605088" y="930275"/>
            <a:ext cx="155575" cy="263525"/>
          </a:xfrm>
          <a:custGeom>
            <a:avLst/>
            <a:gdLst>
              <a:gd name="T0" fmla="*/ 0 w 595"/>
              <a:gd name="T1" fmla="*/ 68540789 h 1009"/>
              <a:gd name="T2" fmla="*/ 40463881 w 595"/>
              <a:gd name="T3" fmla="*/ 68540789 h 1009"/>
              <a:gd name="T4" fmla="*/ 40463881 w 595"/>
              <a:gd name="T5" fmla="*/ 60660895 h 1009"/>
              <a:gd name="T6" fmla="*/ 9520929 w 595"/>
              <a:gd name="T7" fmla="*/ 60660895 h 1009"/>
              <a:gd name="T8" fmla="*/ 9520929 w 595"/>
              <a:gd name="T9" fmla="*/ 38515916 h 1009"/>
              <a:gd name="T10" fmla="*/ 39715814 w 595"/>
              <a:gd name="T11" fmla="*/ 38515916 h 1009"/>
              <a:gd name="T12" fmla="*/ 39715814 w 595"/>
              <a:gd name="T13" fmla="*/ 30839999 h 1009"/>
              <a:gd name="T14" fmla="*/ 9520929 w 595"/>
              <a:gd name="T15" fmla="*/ 30839999 h 1009"/>
              <a:gd name="T16" fmla="*/ 9520929 w 595"/>
              <a:gd name="T17" fmla="*/ 7879894 h 1009"/>
              <a:gd name="T18" fmla="*/ 40463881 w 595"/>
              <a:gd name="T19" fmla="*/ 7879894 h 1009"/>
              <a:gd name="T20" fmla="*/ 40463881 w 595"/>
              <a:gd name="T21" fmla="*/ 0 h 1009"/>
              <a:gd name="T22" fmla="*/ 0 w 595"/>
              <a:gd name="T23" fmla="*/ 0 h 1009"/>
              <a:gd name="T24" fmla="*/ 0 w 595"/>
              <a:gd name="T25" fmla="*/ 68540789 h 10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95" h="1009">
                <a:moveTo>
                  <a:pt x="0" y="1009"/>
                </a:moveTo>
                <a:lnTo>
                  <a:pt x="595" y="1009"/>
                </a:lnTo>
                <a:lnTo>
                  <a:pt x="595" y="893"/>
                </a:lnTo>
                <a:lnTo>
                  <a:pt x="140" y="893"/>
                </a:lnTo>
                <a:lnTo>
                  <a:pt x="140" y="567"/>
                </a:lnTo>
                <a:lnTo>
                  <a:pt x="584" y="567"/>
                </a:lnTo>
                <a:lnTo>
                  <a:pt x="584" y="454"/>
                </a:lnTo>
                <a:lnTo>
                  <a:pt x="140" y="454"/>
                </a:lnTo>
                <a:lnTo>
                  <a:pt x="140" y="116"/>
                </a:lnTo>
                <a:lnTo>
                  <a:pt x="595" y="116"/>
                </a:lnTo>
                <a:lnTo>
                  <a:pt x="595" y="0"/>
                </a:lnTo>
                <a:lnTo>
                  <a:pt x="0" y="0"/>
                </a:lnTo>
                <a:lnTo>
                  <a:pt x="0" y="10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14"/>
          <p:cNvSpPr>
            <a:spLocks/>
          </p:cNvSpPr>
          <p:nvPr userDrawn="1"/>
        </p:nvSpPr>
        <p:spPr bwMode="auto">
          <a:xfrm>
            <a:off x="2806700" y="925513"/>
            <a:ext cx="180975" cy="273050"/>
          </a:xfrm>
          <a:custGeom>
            <a:avLst/>
            <a:gdLst>
              <a:gd name="T0" fmla="*/ 105558116 w 295"/>
              <a:gd name="T1" fmla="*/ 24499641 h 445"/>
              <a:gd name="T2" fmla="*/ 59941987 w 295"/>
              <a:gd name="T3" fmla="*/ 0 h 445"/>
              <a:gd name="T4" fmla="*/ 7916889 w 295"/>
              <a:gd name="T5" fmla="*/ 41461262 h 445"/>
              <a:gd name="T6" fmla="*/ 46370089 w 295"/>
              <a:gd name="T7" fmla="*/ 82169029 h 445"/>
              <a:gd name="T8" fmla="*/ 58434067 w 295"/>
              <a:gd name="T9" fmla="*/ 87068589 h 445"/>
              <a:gd name="T10" fmla="*/ 88970377 w 295"/>
              <a:gd name="T11" fmla="*/ 117599260 h 445"/>
              <a:gd name="T12" fmla="*/ 56548859 w 295"/>
              <a:gd name="T13" fmla="*/ 148884041 h 445"/>
              <a:gd name="T14" fmla="*/ 22242748 w 295"/>
              <a:gd name="T15" fmla="*/ 118353369 h 445"/>
              <a:gd name="T16" fmla="*/ 0 w 295"/>
              <a:gd name="T17" fmla="*/ 122499434 h 445"/>
              <a:gd name="T18" fmla="*/ 54664266 w 295"/>
              <a:gd name="T19" fmla="*/ 167730013 h 445"/>
              <a:gd name="T20" fmla="*/ 111213125 w 295"/>
              <a:gd name="T21" fmla="*/ 117599260 h 445"/>
              <a:gd name="T22" fmla="*/ 67104917 w 295"/>
              <a:gd name="T23" fmla="*/ 68976725 h 445"/>
              <a:gd name="T24" fmla="*/ 54664266 w 295"/>
              <a:gd name="T25" fmla="*/ 64830660 h 445"/>
              <a:gd name="T26" fmla="*/ 29782350 w 295"/>
              <a:gd name="T27" fmla="*/ 41461262 h 445"/>
              <a:gd name="T28" fmla="*/ 59564701 w 295"/>
              <a:gd name="T29" fmla="*/ 18845972 h 445"/>
              <a:gd name="T30" fmla="*/ 87839744 w 295"/>
              <a:gd name="T31" fmla="*/ 33922628 h 445"/>
              <a:gd name="T32" fmla="*/ 105558116 w 295"/>
              <a:gd name="T33" fmla="*/ 24499641 h 4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5" h="445">
                <a:moveTo>
                  <a:pt x="280" y="65"/>
                </a:moveTo>
                <a:cubicBezTo>
                  <a:pt x="254" y="23"/>
                  <a:pt x="211" y="0"/>
                  <a:pt x="159" y="0"/>
                </a:cubicBezTo>
                <a:cubicBezTo>
                  <a:pt x="88" y="0"/>
                  <a:pt x="21" y="41"/>
                  <a:pt x="21" y="110"/>
                </a:cubicBezTo>
                <a:cubicBezTo>
                  <a:pt x="21" y="170"/>
                  <a:pt x="69" y="198"/>
                  <a:pt x="123" y="218"/>
                </a:cubicBezTo>
                <a:cubicBezTo>
                  <a:pt x="155" y="231"/>
                  <a:pt x="155" y="231"/>
                  <a:pt x="155" y="231"/>
                </a:cubicBezTo>
                <a:cubicBezTo>
                  <a:pt x="196" y="246"/>
                  <a:pt x="236" y="266"/>
                  <a:pt x="236" y="312"/>
                </a:cubicBezTo>
                <a:cubicBezTo>
                  <a:pt x="236" y="356"/>
                  <a:pt x="200" y="395"/>
                  <a:pt x="150" y="395"/>
                </a:cubicBezTo>
                <a:cubicBezTo>
                  <a:pt x="99" y="395"/>
                  <a:pt x="58" y="361"/>
                  <a:pt x="59" y="314"/>
                </a:cubicBezTo>
                <a:cubicBezTo>
                  <a:pt x="0" y="325"/>
                  <a:pt x="0" y="325"/>
                  <a:pt x="0" y="325"/>
                </a:cubicBezTo>
                <a:cubicBezTo>
                  <a:pt x="10" y="394"/>
                  <a:pt x="69" y="445"/>
                  <a:pt x="145" y="445"/>
                </a:cubicBezTo>
                <a:cubicBezTo>
                  <a:pt x="229" y="445"/>
                  <a:pt x="295" y="389"/>
                  <a:pt x="295" y="312"/>
                </a:cubicBezTo>
                <a:cubicBezTo>
                  <a:pt x="295" y="241"/>
                  <a:pt x="245" y="207"/>
                  <a:pt x="178" y="183"/>
                </a:cubicBezTo>
                <a:cubicBezTo>
                  <a:pt x="145" y="172"/>
                  <a:pt x="145" y="172"/>
                  <a:pt x="145" y="172"/>
                </a:cubicBezTo>
                <a:cubicBezTo>
                  <a:pt x="115" y="161"/>
                  <a:pt x="79" y="144"/>
                  <a:pt x="79" y="110"/>
                </a:cubicBezTo>
                <a:cubicBezTo>
                  <a:pt x="79" y="73"/>
                  <a:pt x="120" y="50"/>
                  <a:pt x="158" y="50"/>
                </a:cubicBezTo>
                <a:cubicBezTo>
                  <a:pt x="193" y="50"/>
                  <a:pt x="216" y="64"/>
                  <a:pt x="233" y="90"/>
                </a:cubicBezTo>
                <a:lnTo>
                  <a:pt x="280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581400" y="5282739"/>
            <a:ext cx="5029200" cy="307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2573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343400"/>
            <a:ext cx="5029200" cy="93345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cap="none" dirty="0">
                <a:solidFill>
                  <a:srgbClr val="E66E3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4038600"/>
            <a:ext cx="5029200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9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" r="-77"/>
          <a:stretch/>
        </p:blipFill>
        <p:spPr>
          <a:xfrm>
            <a:off x="-76200" y="0"/>
            <a:ext cx="9237663" cy="686072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76200" y="2590800"/>
            <a:ext cx="9237663" cy="1981200"/>
          </a:xfrm>
          <a:prstGeom prst="rect">
            <a:avLst/>
          </a:prstGeom>
          <a:solidFill>
            <a:srgbClr val="E66E32"/>
          </a:solidFill>
          <a:ln>
            <a:noFill/>
          </a:ln>
          <a:effectLst>
            <a:outerShdw blurRad="469900" dir="6300000" sx="97000" sy="97000" algn="ctr" rotWithShape="0">
              <a:sysClr val="windowText" lastClr="000000"/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1626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0562"/>
            <a:ext cx="8229600" cy="655638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3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6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9"/>
          <p:cNvGrpSpPr>
            <a:grpSpLocks/>
          </p:cNvGrpSpPr>
          <p:nvPr userDrawn="1"/>
        </p:nvGrpSpPr>
        <p:grpSpPr bwMode="auto">
          <a:xfrm>
            <a:off x="1681163" y="3005138"/>
            <a:ext cx="5781675" cy="847725"/>
            <a:chOff x="1681161" y="3005347"/>
            <a:chExt cx="5781677" cy="847306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1681161" y="3042322"/>
              <a:ext cx="628596" cy="793812"/>
            </a:xfrm>
            <a:custGeom>
              <a:avLst/>
              <a:gdLst>
                <a:gd name="T0" fmla="*/ 86651841 w 799"/>
                <a:gd name="T1" fmla="*/ 270479835 h 1009"/>
                <a:gd name="T2" fmla="*/ 86651841 w 799"/>
                <a:gd name="T3" fmla="*/ 0 h 1009"/>
                <a:gd name="T4" fmla="*/ 0 w 799"/>
                <a:gd name="T5" fmla="*/ 0 h 1009"/>
                <a:gd name="T6" fmla="*/ 0 w 799"/>
                <a:gd name="T7" fmla="*/ 624516840 h 1009"/>
                <a:gd name="T8" fmla="*/ 86651841 w 799"/>
                <a:gd name="T9" fmla="*/ 624516840 h 1009"/>
                <a:gd name="T10" fmla="*/ 86651841 w 799"/>
                <a:gd name="T11" fmla="*/ 363940380 h 1009"/>
                <a:gd name="T12" fmla="*/ 120074424 w 799"/>
                <a:gd name="T13" fmla="*/ 333611884 h 1009"/>
                <a:gd name="T14" fmla="*/ 378792422 w 799"/>
                <a:gd name="T15" fmla="*/ 624516840 h 1009"/>
                <a:gd name="T16" fmla="*/ 494534332 w 799"/>
                <a:gd name="T17" fmla="*/ 624516840 h 1009"/>
                <a:gd name="T18" fmla="*/ 180112029 w 799"/>
                <a:gd name="T19" fmla="*/ 281001581 h 1009"/>
                <a:gd name="T20" fmla="*/ 488345140 w 799"/>
                <a:gd name="T21" fmla="*/ 0 h 1009"/>
                <a:gd name="T22" fmla="*/ 377554111 w 799"/>
                <a:gd name="T23" fmla="*/ 0 h 1009"/>
                <a:gd name="T24" fmla="*/ 86651841 w 799"/>
                <a:gd name="T25" fmla="*/ 270479835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9" h="1009">
                  <a:moveTo>
                    <a:pt x="140" y="437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140" y="1009"/>
                  </a:lnTo>
                  <a:lnTo>
                    <a:pt x="140" y="588"/>
                  </a:lnTo>
                  <a:lnTo>
                    <a:pt x="194" y="539"/>
                  </a:lnTo>
                  <a:lnTo>
                    <a:pt x="612" y="1009"/>
                  </a:lnTo>
                  <a:lnTo>
                    <a:pt x="799" y="1009"/>
                  </a:lnTo>
                  <a:lnTo>
                    <a:pt x="291" y="454"/>
                  </a:lnTo>
                  <a:lnTo>
                    <a:pt x="789" y="0"/>
                  </a:lnTo>
                  <a:lnTo>
                    <a:pt x="610" y="0"/>
                  </a:lnTo>
                  <a:lnTo>
                    <a:pt x="140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2346736" y="3025801"/>
              <a:ext cx="758406" cy="826852"/>
            </a:xfrm>
            <a:custGeom>
              <a:avLst/>
              <a:gdLst>
                <a:gd name="T0" fmla="*/ 397356414 w 408"/>
                <a:gd name="T1" fmla="*/ 300368389 h 445"/>
                <a:gd name="T2" fmla="*/ 577031718 w 408"/>
                <a:gd name="T3" fmla="*/ 145005686 h 445"/>
                <a:gd name="T4" fmla="*/ 767071904 w 408"/>
                <a:gd name="T5" fmla="*/ 307273068 h 445"/>
                <a:gd name="T6" fmla="*/ 573576138 w 408"/>
                <a:gd name="T7" fmla="*/ 531688133 h 445"/>
                <a:gd name="T8" fmla="*/ 545933354 w 408"/>
                <a:gd name="T9" fmla="*/ 548949830 h 445"/>
                <a:gd name="T10" fmla="*/ 494105227 w 408"/>
                <a:gd name="T11" fmla="*/ 486804005 h 445"/>
                <a:gd name="T12" fmla="*/ 397356414 w 408"/>
                <a:gd name="T13" fmla="*/ 300368389 h 445"/>
                <a:gd name="T14" fmla="*/ 1119511351 w 408"/>
                <a:gd name="T15" fmla="*/ 1177307181 h 445"/>
                <a:gd name="T16" fmla="*/ 1316460838 w 408"/>
                <a:gd name="T17" fmla="*/ 966703332 h 445"/>
                <a:gd name="T18" fmla="*/ 1188615521 w 408"/>
                <a:gd name="T19" fmla="*/ 845865880 h 445"/>
                <a:gd name="T20" fmla="*/ 836177933 w 408"/>
                <a:gd name="T21" fmla="*/ 1201475415 h 445"/>
                <a:gd name="T22" fmla="*/ 836177933 w 408"/>
                <a:gd name="T23" fmla="*/ 1201475415 h 445"/>
                <a:gd name="T24" fmla="*/ 490649646 w 408"/>
                <a:gd name="T25" fmla="*/ 1370647476 h 445"/>
                <a:gd name="T26" fmla="*/ 190040186 w 408"/>
                <a:gd name="T27" fmla="*/ 1101351999 h 445"/>
                <a:gd name="T28" fmla="*/ 483738486 w 408"/>
                <a:gd name="T29" fmla="*/ 790626592 h 445"/>
                <a:gd name="T30" fmla="*/ 504470109 w 408"/>
                <a:gd name="T31" fmla="*/ 776815376 h 445"/>
                <a:gd name="T32" fmla="*/ 760160743 w 408"/>
                <a:gd name="T33" fmla="*/ 1059922069 h 445"/>
                <a:gd name="T34" fmla="*/ 891461641 w 408"/>
                <a:gd name="T35" fmla="*/ 928725741 h 445"/>
                <a:gd name="T36" fmla="*/ 659958209 w 408"/>
                <a:gd name="T37" fmla="*/ 673239621 h 445"/>
                <a:gd name="T38" fmla="*/ 957112090 w 408"/>
                <a:gd name="T39" fmla="*/ 307273068 h 445"/>
                <a:gd name="T40" fmla="*/ 580487298 w 408"/>
                <a:gd name="T41" fmla="*/ 0 h 445"/>
                <a:gd name="T42" fmla="*/ 207316228 w 408"/>
                <a:gd name="T43" fmla="*/ 324536623 h 445"/>
                <a:gd name="T44" fmla="*/ 386991532 w 408"/>
                <a:gd name="T45" fmla="*/ 645620906 h 445"/>
                <a:gd name="T46" fmla="*/ 286788998 w 408"/>
                <a:gd name="T47" fmla="*/ 711217212 h 445"/>
                <a:gd name="T48" fmla="*/ 0 w 408"/>
                <a:gd name="T49" fmla="*/ 1101351999 h 445"/>
                <a:gd name="T50" fmla="*/ 497560807 w 408"/>
                <a:gd name="T51" fmla="*/ 1536369056 h 445"/>
                <a:gd name="T52" fmla="*/ 984754873 w 408"/>
                <a:gd name="T53" fmla="*/ 1305051170 h 445"/>
                <a:gd name="T54" fmla="*/ 1160974597 w 408"/>
                <a:gd name="T55" fmla="*/ 1505296144 h 445"/>
                <a:gd name="T56" fmla="*/ 1409754071 w 408"/>
                <a:gd name="T57" fmla="*/ 1505296144 h 445"/>
                <a:gd name="T58" fmla="*/ 1119511351 w 408"/>
                <a:gd name="T59" fmla="*/ 1177307181 h 4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8" h="445">
                  <a:moveTo>
                    <a:pt x="115" y="87"/>
                  </a:moveTo>
                  <a:cubicBezTo>
                    <a:pt x="115" y="60"/>
                    <a:pt x="139" y="42"/>
                    <a:pt x="167" y="42"/>
                  </a:cubicBezTo>
                  <a:cubicBezTo>
                    <a:pt x="198" y="42"/>
                    <a:pt x="222" y="59"/>
                    <a:pt x="222" y="89"/>
                  </a:cubicBezTo>
                  <a:cubicBezTo>
                    <a:pt x="222" y="120"/>
                    <a:pt x="190" y="137"/>
                    <a:pt x="166" y="154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29" y="125"/>
                    <a:pt x="115" y="109"/>
                    <a:pt x="115" y="87"/>
                  </a:cubicBezTo>
                  <a:moveTo>
                    <a:pt x="324" y="341"/>
                  </a:moveTo>
                  <a:cubicBezTo>
                    <a:pt x="381" y="280"/>
                    <a:pt x="381" y="280"/>
                    <a:pt x="381" y="280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14" y="372"/>
                    <a:pt x="182" y="397"/>
                    <a:pt x="142" y="397"/>
                  </a:cubicBezTo>
                  <a:cubicBezTo>
                    <a:pt x="97" y="397"/>
                    <a:pt x="55" y="359"/>
                    <a:pt x="55" y="319"/>
                  </a:cubicBezTo>
                  <a:cubicBezTo>
                    <a:pt x="55" y="278"/>
                    <a:pt x="108" y="249"/>
                    <a:pt x="140" y="229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220" y="307"/>
                    <a:pt x="220" y="307"/>
                    <a:pt x="220" y="307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231" y="169"/>
                    <a:pt x="277" y="137"/>
                    <a:pt x="277" y="89"/>
                  </a:cubicBezTo>
                  <a:cubicBezTo>
                    <a:pt x="277" y="33"/>
                    <a:pt x="226" y="0"/>
                    <a:pt x="168" y="0"/>
                  </a:cubicBezTo>
                  <a:cubicBezTo>
                    <a:pt x="107" y="0"/>
                    <a:pt x="60" y="35"/>
                    <a:pt x="60" y="94"/>
                  </a:cubicBezTo>
                  <a:cubicBezTo>
                    <a:pt x="60" y="130"/>
                    <a:pt x="85" y="161"/>
                    <a:pt x="112" y="187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38" y="236"/>
                    <a:pt x="0" y="265"/>
                    <a:pt x="0" y="319"/>
                  </a:cubicBezTo>
                  <a:cubicBezTo>
                    <a:pt x="0" y="393"/>
                    <a:pt x="66" y="445"/>
                    <a:pt x="144" y="445"/>
                  </a:cubicBezTo>
                  <a:cubicBezTo>
                    <a:pt x="199" y="445"/>
                    <a:pt x="249" y="416"/>
                    <a:pt x="285" y="378"/>
                  </a:cubicBezTo>
                  <a:cubicBezTo>
                    <a:pt x="336" y="436"/>
                    <a:pt x="336" y="436"/>
                    <a:pt x="336" y="436"/>
                  </a:cubicBezTo>
                  <a:cubicBezTo>
                    <a:pt x="408" y="436"/>
                    <a:pt x="408" y="436"/>
                    <a:pt x="408" y="436"/>
                  </a:cubicBezTo>
                  <a:lnTo>
                    <a:pt x="32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3245968" y="3042322"/>
              <a:ext cx="373698" cy="793812"/>
            </a:xfrm>
            <a:custGeom>
              <a:avLst/>
              <a:gdLst>
                <a:gd name="T0" fmla="*/ 84795616 w 475"/>
                <a:gd name="T1" fmla="*/ 0 h 1009"/>
                <a:gd name="T2" fmla="*/ 0 w 475"/>
                <a:gd name="T3" fmla="*/ 0 h 1009"/>
                <a:gd name="T4" fmla="*/ 0 w 475"/>
                <a:gd name="T5" fmla="*/ 624516840 h 1009"/>
                <a:gd name="T6" fmla="*/ 294000411 w 475"/>
                <a:gd name="T7" fmla="*/ 624516840 h 1009"/>
                <a:gd name="T8" fmla="*/ 294000411 w 475"/>
                <a:gd name="T9" fmla="*/ 552718944 h 1009"/>
                <a:gd name="T10" fmla="*/ 84795616 w 475"/>
                <a:gd name="T11" fmla="*/ 552718944 h 1009"/>
                <a:gd name="T12" fmla="*/ 84795616 w 475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" h="1009">
                  <a:moveTo>
                    <a:pt x="137" y="0"/>
                  </a:moveTo>
                  <a:lnTo>
                    <a:pt x="0" y="0"/>
                  </a:lnTo>
                  <a:lnTo>
                    <a:pt x="0" y="1009"/>
                  </a:lnTo>
                  <a:lnTo>
                    <a:pt x="475" y="1009"/>
                  </a:lnTo>
                  <a:lnTo>
                    <a:pt x="475" y="893"/>
                  </a:lnTo>
                  <a:lnTo>
                    <a:pt x="137" y="89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3961891" y="3021869"/>
              <a:ext cx="852814" cy="826852"/>
            </a:xfrm>
            <a:custGeom>
              <a:avLst/>
              <a:gdLst>
                <a:gd name="T0" fmla="*/ 942422641 w 459"/>
                <a:gd name="T1" fmla="*/ 763006019 h 445"/>
                <a:gd name="T2" fmla="*/ 942422641 w 459"/>
                <a:gd name="T3" fmla="*/ 928725741 h 445"/>
                <a:gd name="T4" fmla="*/ 1360126851 w 459"/>
                <a:gd name="T5" fmla="*/ 928725741 h 445"/>
                <a:gd name="T6" fmla="*/ 828504156 w 459"/>
                <a:gd name="T7" fmla="*/ 1367195137 h 445"/>
                <a:gd name="T8" fmla="*/ 200221776 w 459"/>
                <a:gd name="T9" fmla="*/ 766458358 h 445"/>
                <a:gd name="T10" fmla="*/ 845764814 w 459"/>
                <a:gd name="T11" fmla="*/ 169173919 h 445"/>
                <a:gd name="T12" fmla="*/ 1356674719 w 459"/>
                <a:gd name="T13" fmla="*/ 407396484 h 445"/>
                <a:gd name="T14" fmla="*/ 1498210258 w 459"/>
                <a:gd name="T15" fmla="*/ 286559032 h 445"/>
                <a:gd name="T16" fmla="*/ 838860551 w 459"/>
                <a:gd name="T17" fmla="*/ 0 h 445"/>
                <a:gd name="T18" fmla="*/ 0 w 459"/>
                <a:gd name="T19" fmla="*/ 773363037 h 445"/>
                <a:gd name="T20" fmla="*/ 818147761 w 459"/>
                <a:gd name="T21" fmla="*/ 1536369056 h 445"/>
                <a:gd name="T22" fmla="*/ 1584513548 w 459"/>
                <a:gd name="T23" fmla="*/ 821697646 h 445"/>
                <a:gd name="T24" fmla="*/ 1584513548 w 459"/>
                <a:gd name="T25" fmla="*/ 763006019 h 445"/>
                <a:gd name="T26" fmla="*/ 942422641 w 459"/>
                <a:gd name="T27" fmla="*/ 763006019 h 4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9" h="445">
                  <a:moveTo>
                    <a:pt x="273" y="221"/>
                  </a:moveTo>
                  <a:cubicBezTo>
                    <a:pt x="273" y="269"/>
                    <a:pt x="273" y="269"/>
                    <a:pt x="273" y="269"/>
                  </a:cubicBezTo>
                  <a:cubicBezTo>
                    <a:pt x="394" y="269"/>
                    <a:pt x="394" y="269"/>
                    <a:pt x="394" y="269"/>
                  </a:cubicBezTo>
                  <a:cubicBezTo>
                    <a:pt x="391" y="339"/>
                    <a:pt x="313" y="396"/>
                    <a:pt x="240" y="396"/>
                  </a:cubicBezTo>
                  <a:cubicBezTo>
                    <a:pt x="139" y="396"/>
                    <a:pt x="58" y="311"/>
                    <a:pt x="58" y="222"/>
                  </a:cubicBezTo>
                  <a:cubicBezTo>
                    <a:pt x="58" y="126"/>
                    <a:pt x="140" y="49"/>
                    <a:pt x="245" y="49"/>
                  </a:cubicBezTo>
                  <a:cubicBezTo>
                    <a:pt x="303" y="49"/>
                    <a:pt x="359" y="77"/>
                    <a:pt x="393" y="118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388" y="30"/>
                    <a:pt x="316" y="0"/>
                    <a:pt x="243" y="0"/>
                  </a:cubicBezTo>
                  <a:cubicBezTo>
                    <a:pt x="108" y="0"/>
                    <a:pt x="0" y="101"/>
                    <a:pt x="0" y="224"/>
                  </a:cubicBezTo>
                  <a:cubicBezTo>
                    <a:pt x="0" y="342"/>
                    <a:pt x="105" y="445"/>
                    <a:pt x="237" y="445"/>
                  </a:cubicBezTo>
                  <a:cubicBezTo>
                    <a:pt x="368" y="445"/>
                    <a:pt x="459" y="355"/>
                    <a:pt x="459" y="238"/>
                  </a:cubicBezTo>
                  <a:cubicBezTo>
                    <a:pt x="459" y="221"/>
                    <a:pt x="459" y="221"/>
                    <a:pt x="459" y="221"/>
                  </a:cubicBezTo>
                  <a:lnTo>
                    <a:pt x="273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839094" y="3005347"/>
              <a:ext cx="843373" cy="826852"/>
            </a:xfrm>
            <a:custGeom>
              <a:avLst/>
              <a:gdLst>
                <a:gd name="T0" fmla="*/ 663505613 w 1072"/>
                <a:gd name="T1" fmla="*/ 650508306 h 1051"/>
                <a:gd name="T2" fmla="*/ 327419899 w 1072"/>
                <a:gd name="T3" fmla="*/ 0 h 1051"/>
                <a:gd name="T4" fmla="*/ 0 w 1072"/>
                <a:gd name="T5" fmla="*/ 650508306 h 1051"/>
                <a:gd name="T6" fmla="*/ 100887708 w 1072"/>
                <a:gd name="T7" fmla="*/ 650508306 h 1051"/>
                <a:gd name="T8" fmla="*/ 336085714 w 1072"/>
                <a:gd name="T9" fmla="*/ 170827938 h 1051"/>
                <a:gd name="T10" fmla="*/ 458635993 w 1072"/>
                <a:gd name="T11" fmla="*/ 422737722 h 1051"/>
                <a:gd name="T12" fmla="*/ 292140631 w 1072"/>
                <a:gd name="T13" fmla="*/ 422737722 h 1051"/>
                <a:gd name="T14" fmla="*/ 261193090 w 1072"/>
                <a:gd name="T15" fmla="*/ 493916227 h 1051"/>
                <a:gd name="T16" fmla="*/ 493915261 w 1072"/>
                <a:gd name="T17" fmla="*/ 493916227 h 1051"/>
                <a:gd name="T18" fmla="*/ 571282933 w 1072"/>
                <a:gd name="T19" fmla="*/ 650508306 h 1051"/>
                <a:gd name="T20" fmla="*/ 663505613 w 1072"/>
                <a:gd name="T21" fmla="*/ 650508306 h 10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2" h="1051">
                  <a:moveTo>
                    <a:pt x="1072" y="1051"/>
                  </a:moveTo>
                  <a:lnTo>
                    <a:pt x="529" y="0"/>
                  </a:lnTo>
                  <a:lnTo>
                    <a:pt x="0" y="1051"/>
                  </a:lnTo>
                  <a:lnTo>
                    <a:pt x="163" y="1051"/>
                  </a:lnTo>
                  <a:lnTo>
                    <a:pt x="543" y="276"/>
                  </a:lnTo>
                  <a:lnTo>
                    <a:pt x="741" y="683"/>
                  </a:lnTo>
                  <a:lnTo>
                    <a:pt x="472" y="683"/>
                  </a:lnTo>
                  <a:lnTo>
                    <a:pt x="422" y="798"/>
                  </a:lnTo>
                  <a:lnTo>
                    <a:pt x="798" y="798"/>
                  </a:lnTo>
                  <a:lnTo>
                    <a:pt x="923" y="1051"/>
                  </a:lnTo>
                  <a:lnTo>
                    <a:pt x="1072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5632119" y="3038390"/>
              <a:ext cx="523962" cy="793812"/>
            </a:xfrm>
            <a:custGeom>
              <a:avLst/>
              <a:gdLst>
                <a:gd name="T0" fmla="*/ 248815078 w 666"/>
                <a:gd name="T1" fmla="*/ 71797896 h 1009"/>
                <a:gd name="T2" fmla="*/ 412216483 w 666"/>
                <a:gd name="T3" fmla="*/ 71797896 h 1009"/>
                <a:gd name="T4" fmla="*/ 412216483 w 666"/>
                <a:gd name="T5" fmla="*/ 0 h 1009"/>
                <a:gd name="T6" fmla="*/ 0 w 666"/>
                <a:gd name="T7" fmla="*/ 0 h 1009"/>
                <a:gd name="T8" fmla="*/ 0 w 666"/>
                <a:gd name="T9" fmla="*/ 71797896 h 1009"/>
                <a:gd name="T10" fmla="*/ 164019774 w 666"/>
                <a:gd name="T11" fmla="*/ 71797896 h 1009"/>
                <a:gd name="T12" fmla="*/ 164019774 w 666"/>
                <a:gd name="T13" fmla="*/ 624516840 h 1009"/>
                <a:gd name="T14" fmla="*/ 248815078 w 666"/>
                <a:gd name="T15" fmla="*/ 624516840 h 1009"/>
                <a:gd name="T16" fmla="*/ 248815078 w 666"/>
                <a:gd name="T17" fmla="*/ 71797896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6" h="1009">
                  <a:moveTo>
                    <a:pt x="402" y="116"/>
                  </a:moveTo>
                  <a:lnTo>
                    <a:pt x="666" y="116"/>
                  </a:lnTo>
                  <a:lnTo>
                    <a:pt x="666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5" y="116"/>
                  </a:lnTo>
                  <a:lnTo>
                    <a:pt x="265" y="1009"/>
                  </a:lnTo>
                  <a:lnTo>
                    <a:pt x="402" y="1009"/>
                  </a:lnTo>
                  <a:lnTo>
                    <a:pt x="40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6304772" y="3038390"/>
              <a:ext cx="468106" cy="793812"/>
            </a:xfrm>
            <a:custGeom>
              <a:avLst/>
              <a:gdLst>
                <a:gd name="T0" fmla="*/ 0 w 595"/>
                <a:gd name="T1" fmla="*/ 624516840 h 1009"/>
                <a:gd name="T2" fmla="*/ 368274331 w 595"/>
                <a:gd name="T3" fmla="*/ 624516840 h 1009"/>
                <a:gd name="T4" fmla="*/ 368274331 w 595"/>
                <a:gd name="T5" fmla="*/ 552718944 h 1009"/>
                <a:gd name="T6" fmla="*/ 86653108 w 595"/>
                <a:gd name="T7" fmla="*/ 552718944 h 1009"/>
                <a:gd name="T8" fmla="*/ 86653108 w 595"/>
                <a:gd name="T9" fmla="*/ 350942790 h 1009"/>
                <a:gd name="T10" fmla="*/ 361465946 w 595"/>
                <a:gd name="T11" fmla="*/ 350942790 h 1009"/>
                <a:gd name="T12" fmla="*/ 361465946 w 595"/>
                <a:gd name="T13" fmla="*/ 281001581 h 1009"/>
                <a:gd name="T14" fmla="*/ 86653108 w 595"/>
                <a:gd name="T15" fmla="*/ 281001581 h 1009"/>
                <a:gd name="T16" fmla="*/ 86653108 w 595"/>
                <a:gd name="T17" fmla="*/ 71797896 h 1009"/>
                <a:gd name="T18" fmla="*/ 368274331 w 595"/>
                <a:gd name="T19" fmla="*/ 71797896 h 1009"/>
                <a:gd name="T20" fmla="*/ 368274331 w 595"/>
                <a:gd name="T21" fmla="*/ 0 h 1009"/>
                <a:gd name="T22" fmla="*/ 0 w 595"/>
                <a:gd name="T23" fmla="*/ 0 h 1009"/>
                <a:gd name="T24" fmla="*/ 0 w 595"/>
                <a:gd name="T25" fmla="*/ 624516840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5" h="1009">
                  <a:moveTo>
                    <a:pt x="0" y="1009"/>
                  </a:moveTo>
                  <a:lnTo>
                    <a:pt x="595" y="1009"/>
                  </a:lnTo>
                  <a:lnTo>
                    <a:pt x="595" y="893"/>
                  </a:lnTo>
                  <a:lnTo>
                    <a:pt x="140" y="893"/>
                  </a:lnTo>
                  <a:lnTo>
                    <a:pt x="140" y="567"/>
                  </a:lnTo>
                  <a:lnTo>
                    <a:pt x="584" y="567"/>
                  </a:lnTo>
                  <a:lnTo>
                    <a:pt x="584" y="454"/>
                  </a:lnTo>
                  <a:lnTo>
                    <a:pt x="140" y="454"/>
                  </a:lnTo>
                  <a:lnTo>
                    <a:pt x="140" y="116"/>
                  </a:lnTo>
                  <a:lnTo>
                    <a:pt x="595" y="116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914487" y="3021869"/>
              <a:ext cx="548351" cy="826852"/>
            </a:xfrm>
            <a:custGeom>
              <a:avLst/>
              <a:gdLst>
                <a:gd name="T0" fmla="*/ 967456599 w 295"/>
                <a:gd name="T1" fmla="*/ 224413207 h 445"/>
                <a:gd name="T2" fmla="*/ 549377067 w 295"/>
                <a:gd name="T3" fmla="*/ 0 h 445"/>
                <a:gd name="T4" fmla="*/ 72558920 w 295"/>
                <a:gd name="T5" fmla="*/ 379775911 h 445"/>
                <a:gd name="T6" fmla="*/ 424988754 w 295"/>
                <a:gd name="T7" fmla="*/ 752649001 h 445"/>
                <a:gd name="T8" fmla="*/ 535556763 w 295"/>
                <a:gd name="T9" fmla="*/ 797531271 h 445"/>
                <a:gd name="T10" fmla="*/ 815427678 w 295"/>
                <a:gd name="T11" fmla="*/ 1077183766 h 445"/>
                <a:gd name="T12" fmla="*/ 518280918 w 295"/>
                <a:gd name="T13" fmla="*/ 1363742797 h 445"/>
                <a:gd name="T14" fmla="*/ 203856455 w 295"/>
                <a:gd name="T15" fmla="*/ 1084090302 h 445"/>
                <a:gd name="T16" fmla="*/ 0 w 295"/>
                <a:gd name="T17" fmla="*/ 1122067894 h 445"/>
                <a:gd name="T18" fmla="*/ 501003215 w 295"/>
                <a:gd name="T19" fmla="*/ 1536369056 h 445"/>
                <a:gd name="T20" fmla="*/ 1019284133 w 295"/>
                <a:gd name="T21" fmla="*/ 1077183766 h 445"/>
                <a:gd name="T22" fmla="*/ 615024905 w 295"/>
                <a:gd name="T23" fmla="*/ 631809691 h 445"/>
                <a:gd name="T24" fmla="*/ 501003215 w 295"/>
                <a:gd name="T25" fmla="*/ 593832100 h 445"/>
                <a:gd name="T26" fmla="*/ 272961693 w 295"/>
                <a:gd name="T27" fmla="*/ 379775911 h 445"/>
                <a:gd name="T28" fmla="*/ 545921526 w 295"/>
                <a:gd name="T29" fmla="*/ 172626259 h 445"/>
                <a:gd name="T30" fmla="*/ 805061056 w 295"/>
                <a:gd name="T31" fmla="*/ 310725407 h 445"/>
                <a:gd name="T32" fmla="*/ 967456599 w 295"/>
                <a:gd name="T33" fmla="*/ 224413207 h 4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5" h="445">
                  <a:moveTo>
                    <a:pt x="280" y="65"/>
                  </a:moveTo>
                  <a:cubicBezTo>
                    <a:pt x="254" y="23"/>
                    <a:pt x="211" y="0"/>
                    <a:pt x="159" y="0"/>
                  </a:cubicBezTo>
                  <a:cubicBezTo>
                    <a:pt x="88" y="0"/>
                    <a:pt x="21" y="41"/>
                    <a:pt x="21" y="110"/>
                  </a:cubicBezTo>
                  <a:cubicBezTo>
                    <a:pt x="21" y="170"/>
                    <a:pt x="69" y="198"/>
                    <a:pt x="123" y="218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96" y="246"/>
                    <a:pt x="236" y="266"/>
                    <a:pt x="236" y="312"/>
                  </a:cubicBezTo>
                  <a:cubicBezTo>
                    <a:pt x="236" y="356"/>
                    <a:pt x="200" y="395"/>
                    <a:pt x="150" y="395"/>
                  </a:cubicBezTo>
                  <a:cubicBezTo>
                    <a:pt x="99" y="395"/>
                    <a:pt x="58" y="361"/>
                    <a:pt x="59" y="314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0" y="394"/>
                    <a:pt x="69" y="445"/>
                    <a:pt x="145" y="445"/>
                  </a:cubicBezTo>
                  <a:cubicBezTo>
                    <a:pt x="229" y="445"/>
                    <a:pt x="295" y="389"/>
                    <a:pt x="295" y="312"/>
                  </a:cubicBezTo>
                  <a:cubicBezTo>
                    <a:pt x="295" y="241"/>
                    <a:pt x="245" y="207"/>
                    <a:pt x="178" y="183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15" y="161"/>
                    <a:pt x="79" y="144"/>
                    <a:pt x="79" y="110"/>
                  </a:cubicBezTo>
                  <a:cubicBezTo>
                    <a:pt x="79" y="73"/>
                    <a:pt x="120" y="50"/>
                    <a:pt x="158" y="50"/>
                  </a:cubicBezTo>
                  <a:cubicBezTo>
                    <a:pt x="193" y="50"/>
                    <a:pt x="216" y="64"/>
                    <a:pt x="233" y="90"/>
                  </a:cubicBezTo>
                  <a:lnTo>
                    <a:pt x="28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9198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556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1" i="0" u="none" strike="noStrike" kern="1200" cap="all" spc="0" normalizeH="0" baseline="0" dirty="0">
                <a:ln>
                  <a:noFill/>
                </a:ln>
                <a:solidFill>
                  <a:srgbClr val="E66E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>
              <a:defRPr sz="2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3"/>
              </a:buCl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1890713" indent="-228600">
              <a:buClr>
                <a:srgbClr val="51626F"/>
              </a:buClr>
              <a:buFont typeface="Wingdings" pitchFamily="2" charset="2"/>
              <a:buChar char="§"/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1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E66E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klgates.com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3A58-43EA-4D60-895F-75A3F7D87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228600" y="6629400"/>
            <a:ext cx="2133600" cy="19208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/>
              <a:pPr>
                <a:defRPr/>
              </a:pPr>
              <a:t>October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4040188" cy="4222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599"/>
            <a:ext cx="4041775" cy="4222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klgates.com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0624-FC40-4BC1-A7AF-9C85AE2A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228600" y="6629400"/>
            <a:ext cx="2133600" cy="19208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/>
              <a:pPr>
                <a:defRPr/>
              </a:pPr>
              <a:t>October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962"/>
            <a:ext cx="8229600" cy="1189038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klgates.com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EC28-4BE1-42BA-AADE-43677FE82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228600" y="6629400"/>
            <a:ext cx="2133600" cy="19208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/>
              <a:pPr>
                <a:defRPr/>
              </a:pPr>
              <a:t>October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klgates.com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73AF-828C-4499-8925-6FE0D0E2E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228600" y="6629400"/>
            <a:ext cx="2133600" cy="19208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/>
              <a:pPr>
                <a:defRPr/>
              </a:pPr>
              <a:t>October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2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51626F"/>
              </a:buClr>
              <a:buFont typeface="Wingdings" pitchFamily="2" charset="2"/>
              <a:buChar char="§"/>
              <a:defRPr sz="18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klgates.com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185C-F41E-4698-ACCE-34DD263F7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228600" y="6629400"/>
            <a:ext cx="2133600" cy="19208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/>
              <a:pPr>
                <a:defRPr/>
              </a:pPr>
              <a:t>October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1626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klgates.com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3A3E-8827-4F7E-AA60-254324E0A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228600" y="6629400"/>
            <a:ext cx="2133600" cy="19208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/>
              <a:pPr>
                <a:defRPr/>
              </a:pPr>
              <a:t>October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43973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200" b="0" cap="all">
                <a:solidFill>
                  <a:srgbClr val="E66E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klgates.com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FCBE-036A-4D7E-AEB2-C26D9C158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228600" y="6629400"/>
            <a:ext cx="2133600" cy="19208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2847A-875D-441C-A03F-A085C453277C}" type="datetime4">
              <a:rPr lang="en-US"/>
              <a:pPr>
                <a:defRPr/>
              </a:pPr>
              <a:t>October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518275"/>
            <a:ext cx="9144000" cy="3048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96963"/>
            <a:ext cx="8229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klgates.com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629400"/>
            <a:ext cx="2133600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060B72-599F-467F-BCC1-B055FA908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52400" y="6629400"/>
            <a:ext cx="2133600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99BA1E6A-5E65-4755-8EE2-32E825AEEDEE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grpSp>
        <p:nvGrpSpPr>
          <p:cNvPr id="1032" name="Group 5"/>
          <p:cNvGrpSpPr>
            <a:grpSpLocks noChangeAspect="1"/>
          </p:cNvGrpSpPr>
          <p:nvPr/>
        </p:nvGrpSpPr>
        <p:grpSpPr bwMode="auto">
          <a:xfrm>
            <a:off x="7083425" y="0"/>
            <a:ext cx="1541463" cy="444500"/>
            <a:chOff x="1536" y="7"/>
            <a:chExt cx="2190" cy="633"/>
          </a:xfrm>
        </p:grpSpPr>
        <p:sp>
          <p:nvSpPr>
            <p:cNvPr id="103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536" y="7"/>
              <a:ext cx="219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auto">
            <a:xfrm>
              <a:off x="1536" y="7"/>
              <a:ext cx="2188" cy="633"/>
            </a:xfrm>
            <a:prstGeom prst="rect">
              <a:avLst/>
            </a:prstGeom>
            <a:solidFill>
              <a:srgbClr val="23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auto">
            <a:xfrm>
              <a:off x="1732" y="203"/>
              <a:ext cx="196" cy="248"/>
            </a:xfrm>
            <a:custGeom>
              <a:avLst/>
              <a:gdLst>
                <a:gd name="T0" fmla="*/ 33 w 196"/>
                <a:gd name="T1" fmla="*/ 107 h 248"/>
                <a:gd name="T2" fmla="*/ 33 w 196"/>
                <a:gd name="T3" fmla="*/ 0 h 248"/>
                <a:gd name="T4" fmla="*/ 0 w 196"/>
                <a:gd name="T5" fmla="*/ 0 h 248"/>
                <a:gd name="T6" fmla="*/ 0 w 196"/>
                <a:gd name="T7" fmla="*/ 248 h 248"/>
                <a:gd name="T8" fmla="*/ 33 w 196"/>
                <a:gd name="T9" fmla="*/ 248 h 248"/>
                <a:gd name="T10" fmla="*/ 33 w 196"/>
                <a:gd name="T11" fmla="*/ 144 h 248"/>
                <a:gd name="T12" fmla="*/ 47 w 196"/>
                <a:gd name="T13" fmla="*/ 133 h 248"/>
                <a:gd name="T14" fmla="*/ 149 w 196"/>
                <a:gd name="T15" fmla="*/ 248 h 248"/>
                <a:gd name="T16" fmla="*/ 196 w 196"/>
                <a:gd name="T17" fmla="*/ 248 h 248"/>
                <a:gd name="T18" fmla="*/ 71 w 196"/>
                <a:gd name="T19" fmla="*/ 111 h 248"/>
                <a:gd name="T20" fmla="*/ 194 w 196"/>
                <a:gd name="T21" fmla="*/ 0 h 248"/>
                <a:gd name="T22" fmla="*/ 149 w 196"/>
                <a:gd name="T23" fmla="*/ 0 h 248"/>
                <a:gd name="T24" fmla="*/ 33 w 196"/>
                <a:gd name="T25" fmla="*/ 10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248">
                  <a:moveTo>
                    <a:pt x="33" y="107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33" y="248"/>
                  </a:lnTo>
                  <a:lnTo>
                    <a:pt x="33" y="144"/>
                  </a:lnTo>
                  <a:lnTo>
                    <a:pt x="47" y="133"/>
                  </a:lnTo>
                  <a:lnTo>
                    <a:pt x="149" y="248"/>
                  </a:lnTo>
                  <a:lnTo>
                    <a:pt x="196" y="248"/>
                  </a:lnTo>
                  <a:lnTo>
                    <a:pt x="71" y="111"/>
                  </a:lnTo>
                  <a:lnTo>
                    <a:pt x="194" y="0"/>
                  </a:lnTo>
                  <a:lnTo>
                    <a:pt x="149" y="0"/>
                  </a:lnTo>
                  <a:lnTo>
                    <a:pt x="3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8"/>
            <p:cNvSpPr>
              <a:spLocks noEditPoints="1"/>
            </p:cNvSpPr>
            <p:nvPr userDrawn="1"/>
          </p:nvSpPr>
          <p:spPr bwMode="auto">
            <a:xfrm>
              <a:off x="1940" y="198"/>
              <a:ext cx="234" cy="258"/>
            </a:xfrm>
            <a:custGeom>
              <a:avLst/>
              <a:gdLst>
                <a:gd name="T0" fmla="*/ 156 w 99"/>
                <a:gd name="T1" fmla="*/ 118 h 109"/>
                <a:gd name="T2" fmla="*/ 225 w 99"/>
                <a:gd name="T3" fmla="*/ 57 h 109"/>
                <a:gd name="T4" fmla="*/ 303 w 99"/>
                <a:gd name="T5" fmla="*/ 123 h 109"/>
                <a:gd name="T6" fmla="*/ 225 w 99"/>
                <a:gd name="T7" fmla="*/ 213 h 109"/>
                <a:gd name="T8" fmla="*/ 213 w 99"/>
                <a:gd name="T9" fmla="*/ 218 h 109"/>
                <a:gd name="T10" fmla="*/ 189 w 99"/>
                <a:gd name="T11" fmla="*/ 189 h 109"/>
                <a:gd name="T12" fmla="*/ 156 w 99"/>
                <a:gd name="T13" fmla="*/ 118 h 109"/>
                <a:gd name="T14" fmla="*/ 442 w 99"/>
                <a:gd name="T15" fmla="*/ 464 h 109"/>
                <a:gd name="T16" fmla="*/ 520 w 99"/>
                <a:gd name="T17" fmla="*/ 386 h 109"/>
                <a:gd name="T18" fmla="*/ 470 w 99"/>
                <a:gd name="T19" fmla="*/ 336 h 109"/>
                <a:gd name="T20" fmla="*/ 329 w 99"/>
                <a:gd name="T21" fmla="*/ 476 h 109"/>
                <a:gd name="T22" fmla="*/ 329 w 99"/>
                <a:gd name="T23" fmla="*/ 476 h 109"/>
                <a:gd name="T24" fmla="*/ 189 w 99"/>
                <a:gd name="T25" fmla="*/ 544 h 109"/>
                <a:gd name="T26" fmla="*/ 73 w 99"/>
                <a:gd name="T27" fmla="*/ 438 h 109"/>
                <a:gd name="T28" fmla="*/ 189 w 99"/>
                <a:gd name="T29" fmla="*/ 315 h 109"/>
                <a:gd name="T30" fmla="*/ 196 w 99"/>
                <a:gd name="T31" fmla="*/ 308 h 109"/>
                <a:gd name="T32" fmla="*/ 295 w 99"/>
                <a:gd name="T33" fmla="*/ 421 h 109"/>
                <a:gd name="T34" fmla="*/ 352 w 99"/>
                <a:gd name="T35" fmla="*/ 369 h 109"/>
                <a:gd name="T36" fmla="*/ 258 w 99"/>
                <a:gd name="T37" fmla="*/ 270 h 109"/>
                <a:gd name="T38" fmla="*/ 373 w 99"/>
                <a:gd name="T39" fmla="*/ 123 h 109"/>
                <a:gd name="T40" fmla="*/ 229 w 99"/>
                <a:gd name="T41" fmla="*/ 0 h 109"/>
                <a:gd name="T42" fmla="*/ 78 w 99"/>
                <a:gd name="T43" fmla="*/ 128 h 109"/>
                <a:gd name="T44" fmla="*/ 151 w 99"/>
                <a:gd name="T45" fmla="*/ 258 h 109"/>
                <a:gd name="T46" fmla="*/ 111 w 99"/>
                <a:gd name="T47" fmla="*/ 279 h 109"/>
                <a:gd name="T48" fmla="*/ 0 w 99"/>
                <a:gd name="T49" fmla="*/ 438 h 109"/>
                <a:gd name="T50" fmla="*/ 196 w 99"/>
                <a:gd name="T51" fmla="*/ 611 h 109"/>
                <a:gd name="T52" fmla="*/ 385 w 99"/>
                <a:gd name="T53" fmla="*/ 516 h 109"/>
                <a:gd name="T54" fmla="*/ 459 w 99"/>
                <a:gd name="T55" fmla="*/ 599 h 109"/>
                <a:gd name="T56" fmla="*/ 553 w 99"/>
                <a:gd name="T57" fmla="*/ 599 h 109"/>
                <a:gd name="T58" fmla="*/ 442 w 99"/>
                <a:gd name="T59" fmla="*/ 464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9" h="109">
                  <a:moveTo>
                    <a:pt x="28" y="21"/>
                  </a:moveTo>
                  <a:cubicBezTo>
                    <a:pt x="28" y="15"/>
                    <a:pt x="33" y="10"/>
                    <a:pt x="40" y="10"/>
                  </a:cubicBezTo>
                  <a:cubicBezTo>
                    <a:pt x="48" y="10"/>
                    <a:pt x="54" y="14"/>
                    <a:pt x="54" y="22"/>
                  </a:cubicBezTo>
                  <a:cubicBezTo>
                    <a:pt x="54" y="29"/>
                    <a:pt x="46" y="33"/>
                    <a:pt x="40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0"/>
                    <a:pt x="28" y="27"/>
                    <a:pt x="28" y="21"/>
                  </a:cubicBezTo>
                  <a:moveTo>
                    <a:pt x="79" y="83"/>
                  </a:moveTo>
                  <a:cubicBezTo>
                    <a:pt x="93" y="69"/>
                    <a:pt x="93" y="69"/>
                    <a:pt x="93" y="6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2" y="91"/>
                    <a:pt x="44" y="97"/>
                    <a:pt x="34" y="97"/>
                  </a:cubicBezTo>
                  <a:cubicBezTo>
                    <a:pt x="23" y="97"/>
                    <a:pt x="13" y="88"/>
                    <a:pt x="13" y="78"/>
                  </a:cubicBezTo>
                  <a:cubicBezTo>
                    <a:pt x="13" y="68"/>
                    <a:pt x="26" y="61"/>
                    <a:pt x="34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6" y="41"/>
                    <a:pt x="67" y="33"/>
                    <a:pt x="67" y="22"/>
                  </a:cubicBezTo>
                  <a:cubicBezTo>
                    <a:pt x="67" y="8"/>
                    <a:pt x="55" y="0"/>
                    <a:pt x="41" y="0"/>
                  </a:cubicBezTo>
                  <a:cubicBezTo>
                    <a:pt x="26" y="0"/>
                    <a:pt x="14" y="8"/>
                    <a:pt x="14" y="23"/>
                  </a:cubicBezTo>
                  <a:cubicBezTo>
                    <a:pt x="14" y="32"/>
                    <a:pt x="20" y="39"/>
                    <a:pt x="27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" y="58"/>
                    <a:pt x="0" y="65"/>
                    <a:pt x="0" y="78"/>
                  </a:cubicBezTo>
                  <a:cubicBezTo>
                    <a:pt x="0" y="96"/>
                    <a:pt x="16" y="109"/>
                    <a:pt x="35" y="109"/>
                  </a:cubicBezTo>
                  <a:cubicBezTo>
                    <a:pt x="48" y="109"/>
                    <a:pt x="60" y="102"/>
                    <a:pt x="69" y="92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9" y="107"/>
                    <a:pt x="99" y="107"/>
                    <a:pt x="99" y="107"/>
                  </a:cubicBezTo>
                  <a:lnTo>
                    <a:pt x="7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auto">
            <a:xfrm>
              <a:off x="2219" y="203"/>
              <a:ext cx="115" cy="248"/>
            </a:xfrm>
            <a:custGeom>
              <a:avLst/>
              <a:gdLst>
                <a:gd name="T0" fmla="*/ 33 w 115"/>
                <a:gd name="T1" fmla="*/ 0 h 248"/>
                <a:gd name="T2" fmla="*/ 0 w 115"/>
                <a:gd name="T3" fmla="*/ 0 h 248"/>
                <a:gd name="T4" fmla="*/ 0 w 115"/>
                <a:gd name="T5" fmla="*/ 248 h 248"/>
                <a:gd name="T6" fmla="*/ 115 w 115"/>
                <a:gd name="T7" fmla="*/ 248 h 248"/>
                <a:gd name="T8" fmla="*/ 115 w 115"/>
                <a:gd name="T9" fmla="*/ 220 h 248"/>
                <a:gd name="T10" fmla="*/ 33 w 115"/>
                <a:gd name="T11" fmla="*/ 220 h 248"/>
                <a:gd name="T12" fmla="*/ 33 w 115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248">
                  <a:moveTo>
                    <a:pt x="33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15" y="248"/>
                  </a:lnTo>
                  <a:lnTo>
                    <a:pt x="115" y="220"/>
                  </a:lnTo>
                  <a:lnTo>
                    <a:pt x="33" y="2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auto">
            <a:xfrm>
              <a:off x="2441" y="196"/>
              <a:ext cx="264" cy="258"/>
            </a:xfrm>
            <a:custGeom>
              <a:avLst/>
              <a:gdLst>
                <a:gd name="T0" fmla="*/ 372 w 112"/>
                <a:gd name="T1" fmla="*/ 303 h 109"/>
                <a:gd name="T2" fmla="*/ 372 w 112"/>
                <a:gd name="T3" fmla="*/ 369 h 109"/>
                <a:gd name="T4" fmla="*/ 533 w 112"/>
                <a:gd name="T5" fmla="*/ 369 h 109"/>
                <a:gd name="T6" fmla="*/ 328 w 112"/>
                <a:gd name="T7" fmla="*/ 544 h 109"/>
                <a:gd name="T8" fmla="*/ 78 w 112"/>
                <a:gd name="T9" fmla="*/ 308 h 109"/>
                <a:gd name="T10" fmla="*/ 332 w 112"/>
                <a:gd name="T11" fmla="*/ 66 h 109"/>
                <a:gd name="T12" fmla="*/ 533 w 112"/>
                <a:gd name="T13" fmla="*/ 163 h 109"/>
                <a:gd name="T14" fmla="*/ 589 w 112"/>
                <a:gd name="T15" fmla="*/ 118 h 109"/>
                <a:gd name="T16" fmla="*/ 328 w 112"/>
                <a:gd name="T17" fmla="*/ 0 h 109"/>
                <a:gd name="T18" fmla="*/ 0 w 112"/>
                <a:gd name="T19" fmla="*/ 308 h 109"/>
                <a:gd name="T20" fmla="*/ 323 w 112"/>
                <a:gd name="T21" fmla="*/ 611 h 109"/>
                <a:gd name="T22" fmla="*/ 622 w 112"/>
                <a:gd name="T23" fmla="*/ 331 h 109"/>
                <a:gd name="T24" fmla="*/ 622 w 112"/>
                <a:gd name="T25" fmla="*/ 303 h 109"/>
                <a:gd name="T26" fmla="*/ 372 w 112"/>
                <a:gd name="T27" fmla="*/ 303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09">
                  <a:moveTo>
                    <a:pt x="67" y="54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3"/>
                    <a:pt x="77" y="97"/>
                    <a:pt x="59" y="97"/>
                  </a:cubicBezTo>
                  <a:cubicBezTo>
                    <a:pt x="34" y="97"/>
                    <a:pt x="14" y="77"/>
                    <a:pt x="14" y="55"/>
                  </a:cubicBezTo>
                  <a:cubicBezTo>
                    <a:pt x="14" y="31"/>
                    <a:pt x="34" y="12"/>
                    <a:pt x="60" y="12"/>
                  </a:cubicBezTo>
                  <a:cubicBezTo>
                    <a:pt x="74" y="12"/>
                    <a:pt x="88" y="19"/>
                    <a:pt x="96" y="2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5" y="8"/>
                    <a:pt x="77" y="0"/>
                    <a:pt x="59" y="0"/>
                  </a:cubicBezTo>
                  <a:cubicBezTo>
                    <a:pt x="26" y="0"/>
                    <a:pt x="0" y="25"/>
                    <a:pt x="0" y="55"/>
                  </a:cubicBezTo>
                  <a:cubicBezTo>
                    <a:pt x="0" y="84"/>
                    <a:pt x="26" y="109"/>
                    <a:pt x="58" y="109"/>
                  </a:cubicBezTo>
                  <a:cubicBezTo>
                    <a:pt x="90" y="109"/>
                    <a:pt x="112" y="87"/>
                    <a:pt x="112" y="59"/>
                  </a:cubicBezTo>
                  <a:cubicBezTo>
                    <a:pt x="112" y="54"/>
                    <a:pt x="112" y="54"/>
                    <a:pt x="112" y="54"/>
                  </a:cubicBezTo>
                  <a:lnTo>
                    <a:pt x="6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auto">
            <a:xfrm>
              <a:off x="2715" y="191"/>
              <a:ext cx="262" cy="258"/>
            </a:xfrm>
            <a:custGeom>
              <a:avLst/>
              <a:gdLst>
                <a:gd name="T0" fmla="*/ 262 w 262"/>
                <a:gd name="T1" fmla="*/ 258 h 258"/>
                <a:gd name="T2" fmla="*/ 127 w 262"/>
                <a:gd name="T3" fmla="*/ 0 h 258"/>
                <a:gd name="T4" fmla="*/ 0 w 262"/>
                <a:gd name="T5" fmla="*/ 258 h 258"/>
                <a:gd name="T6" fmla="*/ 38 w 262"/>
                <a:gd name="T7" fmla="*/ 258 h 258"/>
                <a:gd name="T8" fmla="*/ 132 w 262"/>
                <a:gd name="T9" fmla="*/ 69 h 258"/>
                <a:gd name="T10" fmla="*/ 179 w 262"/>
                <a:gd name="T11" fmla="*/ 168 h 258"/>
                <a:gd name="T12" fmla="*/ 113 w 262"/>
                <a:gd name="T13" fmla="*/ 168 h 258"/>
                <a:gd name="T14" fmla="*/ 101 w 262"/>
                <a:gd name="T15" fmla="*/ 197 h 258"/>
                <a:gd name="T16" fmla="*/ 193 w 262"/>
                <a:gd name="T17" fmla="*/ 197 h 258"/>
                <a:gd name="T18" fmla="*/ 224 w 262"/>
                <a:gd name="T19" fmla="*/ 258 h 258"/>
                <a:gd name="T20" fmla="*/ 262 w 262"/>
                <a:gd name="T21" fmla="*/ 258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258">
                  <a:moveTo>
                    <a:pt x="262" y="258"/>
                  </a:moveTo>
                  <a:lnTo>
                    <a:pt x="127" y="0"/>
                  </a:lnTo>
                  <a:lnTo>
                    <a:pt x="0" y="258"/>
                  </a:lnTo>
                  <a:lnTo>
                    <a:pt x="38" y="258"/>
                  </a:lnTo>
                  <a:lnTo>
                    <a:pt x="132" y="69"/>
                  </a:lnTo>
                  <a:lnTo>
                    <a:pt x="179" y="168"/>
                  </a:lnTo>
                  <a:lnTo>
                    <a:pt x="113" y="168"/>
                  </a:lnTo>
                  <a:lnTo>
                    <a:pt x="101" y="197"/>
                  </a:lnTo>
                  <a:lnTo>
                    <a:pt x="193" y="197"/>
                  </a:lnTo>
                  <a:lnTo>
                    <a:pt x="224" y="258"/>
                  </a:lnTo>
                  <a:lnTo>
                    <a:pt x="262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12"/>
            <p:cNvSpPr>
              <a:spLocks/>
            </p:cNvSpPr>
            <p:nvPr userDrawn="1"/>
          </p:nvSpPr>
          <p:spPr bwMode="auto">
            <a:xfrm>
              <a:off x="2960" y="203"/>
              <a:ext cx="163" cy="246"/>
            </a:xfrm>
            <a:custGeom>
              <a:avLst/>
              <a:gdLst>
                <a:gd name="T0" fmla="*/ 100 w 163"/>
                <a:gd name="T1" fmla="*/ 29 h 246"/>
                <a:gd name="T2" fmla="*/ 163 w 163"/>
                <a:gd name="T3" fmla="*/ 29 h 246"/>
                <a:gd name="T4" fmla="*/ 163 w 163"/>
                <a:gd name="T5" fmla="*/ 0 h 246"/>
                <a:gd name="T6" fmla="*/ 0 w 163"/>
                <a:gd name="T7" fmla="*/ 0 h 246"/>
                <a:gd name="T8" fmla="*/ 0 w 163"/>
                <a:gd name="T9" fmla="*/ 29 h 246"/>
                <a:gd name="T10" fmla="*/ 64 w 163"/>
                <a:gd name="T11" fmla="*/ 29 h 246"/>
                <a:gd name="T12" fmla="*/ 64 w 163"/>
                <a:gd name="T13" fmla="*/ 246 h 246"/>
                <a:gd name="T14" fmla="*/ 100 w 163"/>
                <a:gd name="T15" fmla="*/ 246 h 246"/>
                <a:gd name="T16" fmla="*/ 100 w 163"/>
                <a:gd name="T17" fmla="*/ 29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6">
                  <a:moveTo>
                    <a:pt x="100" y="29"/>
                  </a:moveTo>
                  <a:lnTo>
                    <a:pt x="163" y="29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" y="29"/>
                  </a:lnTo>
                  <a:lnTo>
                    <a:pt x="64" y="246"/>
                  </a:lnTo>
                  <a:lnTo>
                    <a:pt x="100" y="246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auto">
            <a:xfrm>
              <a:off x="3171" y="203"/>
              <a:ext cx="144" cy="246"/>
            </a:xfrm>
            <a:custGeom>
              <a:avLst/>
              <a:gdLst>
                <a:gd name="T0" fmla="*/ 0 w 144"/>
                <a:gd name="T1" fmla="*/ 246 h 246"/>
                <a:gd name="T2" fmla="*/ 144 w 144"/>
                <a:gd name="T3" fmla="*/ 246 h 246"/>
                <a:gd name="T4" fmla="*/ 144 w 144"/>
                <a:gd name="T5" fmla="*/ 218 h 246"/>
                <a:gd name="T6" fmla="*/ 33 w 144"/>
                <a:gd name="T7" fmla="*/ 218 h 246"/>
                <a:gd name="T8" fmla="*/ 33 w 144"/>
                <a:gd name="T9" fmla="*/ 137 h 246"/>
                <a:gd name="T10" fmla="*/ 141 w 144"/>
                <a:gd name="T11" fmla="*/ 137 h 246"/>
                <a:gd name="T12" fmla="*/ 141 w 144"/>
                <a:gd name="T13" fmla="*/ 111 h 246"/>
                <a:gd name="T14" fmla="*/ 33 w 144"/>
                <a:gd name="T15" fmla="*/ 111 h 246"/>
                <a:gd name="T16" fmla="*/ 33 w 144"/>
                <a:gd name="T17" fmla="*/ 29 h 246"/>
                <a:gd name="T18" fmla="*/ 144 w 144"/>
                <a:gd name="T19" fmla="*/ 29 h 246"/>
                <a:gd name="T20" fmla="*/ 144 w 144"/>
                <a:gd name="T21" fmla="*/ 0 h 246"/>
                <a:gd name="T22" fmla="*/ 0 w 144"/>
                <a:gd name="T23" fmla="*/ 0 h 246"/>
                <a:gd name="T24" fmla="*/ 0 w 144"/>
                <a:gd name="T25" fmla="*/ 246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246">
                  <a:moveTo>
                    <a:pt x="0" y="246"/>
                  </a:moveTo>
                  <a:lnTo>
                    <a:pt x="144" y="246"/>
                  </a:lnTo>
                  <a:lnTo>
                    <a:pt x="144" y="218"/>
                  </a:lnTo>
                  <a:lnTo>
                    <a:pt x="33" y="218"/>
                  </a:lnTo>
                  <a:lnTo>
                    <a:pt x="33" y="137"/>
                  </a:lnTo>
                  <a:lnTo>
                    <a:pt x="141" y="137"/>
                  </a:lnTo>
                  <a:lnTo>
                    <a:pt x="141" y="111"/>
                  </a:lnTo>
                  <a:lnTo>
                    <a:pt x="33" y="111"/>
                  </a:lnTo>
                  <a:lnTo>
                    <a:pt x="33" y="29"/>
                  </a:lnTo>
                  <a:lnTo>
                    <a:pt x="144" y="2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14"/>
            <p:cNvSpPr>
              <a:spLocks/>
            </p:cNvSpPr>
            <p:nvPr userDrawn="1"/>
          </p:nvSpPr>
          <p:spPr bwMode="auto">
            <a:xfrm>
              <a:off x="3360" y="196"/>
              <a:ext cx="170" cy="258"/>
            </a:xfrm>
            <a:custGeom>
              <a:avLst/>
              <a:gdLst>
                <a:gd name="T0" fmla="*/ 380 w 72"/>
                <a:gd name="T1" fmla="*/ 90 h 109"/>
                <a:gd name="T2" fmla="*/ 217 w 72"/>
                <a:gd name="T3" fmla="*/ 0 h 109"/>
                <a:gd name="T4" fmla="*/ 28 w 72"/>
                <a:gd name="T5" fmla="*/ 151 h 109"/>
                <a:gd name="T6" fmla="*/ 168 w 72"/>
                <a:gd name="T7" fmla="*/ 303 h 109"/>
                <a:gd name="T8" fmla="*/ 213 w 72"/>
                <a:gd name="T9" fmla="*/ 320 h 109"/>
                <a:gd name="T10" fmla="*/ 323 w 72"/>
                <a:gd name="T11" fmla="*/ 431 h 109"/>
                <a:gd name="T12" fmla="*/ 201 w 72"/>
                <a:gd name="T13" fmla="*/ 544 h 109"/>
                <a:gd name="T14" fmla="*/ 78 w 72"/>
                <a:gd name="T15" fmla="*/ 431 h 109"/>
                <a:gd name="T16" fmla="*/ 0 w 72"/>
                <a:gd name="T17" fmla="*/ 447 h 109"/>
                <a:gd name="T18" fmla="*/ 196 w 72"/>
                <a:gd name="T19" fmla="*/ 611 h 109"/>
                <a:gd name="T20" fmla="*/ 401 w 72"/>
                <a:gd name="T21" fmla="*/ 431 h 109"/>
                <a:gd name="T22" fmla="*/ 241 w 72"/>
                <a:gd name="T23" fmla="*/ 253 h 109"/>
                <a:gd name="T24" fmla="*/ 196 w 72"/>
                <a:gd name="T25" fmla="*/ 234 h 109"/>
                <a:gd name="T26" fmla="*/ 106 w 72"/>
                <a:gd name="T27" fmla="*/ 151 h 109"/>
                <a:gd name="T28" fmla="*/ 213 w 72"/>
                <a:gd name="T29" fmla="*/ 73 h 109"/>
                <a:gd name="T30" fmla="*/ 319 w 72"/>
                <a:gd name="T31" fmla="*/ 123 h 109"/>
                <a:gd name="T32" fmla="*/ 380 w 72"/>
                <a:gd name="T33" fmla="*/ 9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109">
                  <a:moveTo>
                    <a:pt x="68" y="16"/>
                  </a:moveTo>
                  <a:cubicBezTo>
                    <a:pt x="62" y="6"/>
                    <a:pt x="51" y="0"/>
                    <a:pt x="39" y="0"/>
                  </a:cubicBezTo>
                  <a:cubicBezTo>
                    <a:pt x="21" y="0"/>
                    <a:pt x="5" y="11"/>
                    <a:pt x="5" y="27"/>
                  </a:cubicBezTo>
                  <a:cubicBezTo>
                    <a:pt x="5" y="42"/>
                    <a:pt x="17" y="49"/>
                    <a:pt x="30" y="5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8" y="61"/>
                    <a:pt x="58" y="66"/>
                    <a:pt x="58" y="77"/>
                  </a:cubicBezTo>
                  <a:cubicBezTo>
                    <a:pt x="58" y="88"/>
                    <a:pt x="49" y="97"/>
                    <a:pt x="36" y="97"/>
                  </a:cubicBezTo>
                  <a:cubicBezTo>
                    <a:pt x="24" y="97"/>
                    <a:pt x="14" y="89"/>
                    <a:pt x="14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97"/>
                    <a:pt x="17" y="109"/>
                    <a:pt x="35" y="109"/>
                  </a:cubicBezTo>
                  <a:cubicBezTo>
                    <a:pt x="56" y="109"/>
                    <a:pt x="72" y="96"/>
                    <a:pt x="72" y="77"/>
                  </a:cubicBezTo>
                  <a:cubicBezTo>
                    <a:pt x="72" y="59"/>
                    <a:pt x="60" y="51"/>
                    <a:pt x="43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0"/>
                    <a:pt x="19" y="36"/>
                    <a:pt x="19" y="27"/>
                  </a:cubicBezTo>
                  <a:cubicBezTo>
                    <a:pt x="19" y="18"/>
                    <a:pt x="29" y="13"/>
                    <a:pt x="38" y="13"/>
                  </a:cubicBezTo>
                  <a:cubicBezTo>
                    <a:pt x="47" y="13"/>
                    <a:pt x="53" y="16"/>
                    <a:pt x="57" y="22"/>
                  </a:cubicBezTo>
                  <a:lnTo>
                    <a:pt x="6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"/>
          <a:stretch/>
        </p:blipFill>
        <p:spPr>
          <a:xfrm>
            <a:off x="-21444" y="5932488"/>
            <a:ext cx="9165444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E66E3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22567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22567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22567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2256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94B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94B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94B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94B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51626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2567"/>
        </a:buClr>
        <a:buFont typeface="Wingdings" pitchFamily="2" charset="2"/>
        <a:buChar char="§"/>
        <a:defRPr sz="2400" kern="1200">
          <a:solidFill>
            <a:srgbClr val="51626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66E32"/>
        </a:buClr>
        <a:buFont typeface="Wingdings" pitchFamily="2" charset="2"/>
        <a:buChar char="§"/>
        <a:defRPr sz="2000" kern="1200">
          <a:solidFill>
            <a:srgbClr val="51626F"/>
          </a:solidFill>
          <a:latin typeface="Arial" pitchFamily="34" charset="0"/>
          <a:ea typeface="+mn-ea"/>
          <a:cs typeface="Arial" pitchFamily="34" charset="0"/>
        </a:defRPr>
      </a:lvl3pPr>
      <a:lvl4pPr marL="1485900" indent="-228600" algn="l" rtl="0" eaLnBrk="1" fontAlgn="base" hangingPunct="1">
        <a:spcBef>
          <a:spcPct val="20000"/>
        </a:spcBef>
        <a:spcAft>
          <a:spcPct val="0"/>
        </a:spcAft>
        <a:buClr>
          <a:srgbClr val="51626F"/>
        </a:buClr>
        <a:buFont typeface="Wingdings" pitchFamily="2" charset="2"/>
        <a:buChar char="§"/>
        <a:defRPr kern="1200">
          <a:solidFill>
            <a:srgbClr val="51626F"/>
          </a:solidFill>
          <a:latin typeface="Arial" pitchFamily="34" charset="0"/>
          <a:ea typeface="+mn-ea"/>
          <a:cs typeface="Arial" pitchFamily="34" charset="0"/>
        </a:defRPr>
      </a:lvl4pPr>
      <a:lvl5pPr marL="183197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chemeClr val="bg2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Speakers:</a:t>
            </a:r>
          </a:p>
          <a:p>
            <a:r>
              <a:rPr lang="en-US" dirty="0" smtClean="0"/>
              <a:t>Edward Dartley, </a:t>
            </a:r>
            <a:r>
              <a:rPr lang="en-US" i="1" dirty="0" smtClean="0"/>
              <a:t>Partner</a:t>
            </a:r>
            <a:r>
              <a:rPr lang="en-US" dirty="0" smtClean="0"/>
              <a:t>, K&amp;L Gates LLP</a:t>
            </a:r>
          </a:p>
          <a:p>
            <a:r>
              <a:rPr lang="en-US" dirty="0" smtClean="0"/>
              <a:t>Jacqueline Duval, </a:t>
            </a:r>
            <a:r>
              <a:rPr lang="en-US" i="1" dirty="0" smtClean="0"/>
              <a:t>Partner</a:t>
            </a:r>
            <a:r>
              <a:rPr lang="en-US" dirty="0" smtClean="0"/>
              <a:t>, K&amp;L </a:t>
            </a:r>
            <a:r>
              <a:rPr lang="en-US" smtClean="0"/>
              <a:t>Gates LLP</a:t>
            </a:r>
            <a:endParaRPr lang="fr-FR" dirty="0" smtClean="0"/>
          </a:p>
          <a:p>
            <a:r>
              <a:rPr lang="fr-FR" dirty="0" smtClean="0"/>
              <a:t>Adam Tejeda</a:t>
            </a:r>
            <a:r>
              <a:rPr lang="en-US" dirty="0"/>
              <a:t>, </a:t>
            </a:r>
            <a:r>
              <a:rPr lang="en-US" i="1" dirty="0"/>
              <a:t>Partner</a:t>
            </a:r>
            <a:r>
              <a:rPr lang="en-US" dirty="0"/>
              <a:t>, K&amp;L Gates </a:t>
            </a:r>
            <a:r>
              <a:rPr lang="en-US" dirty="0" smtClean="0"/>
              <a:t>LLP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It’s a Family Affair: Key Investing </a:t>
            </a:r>
            <a:r>
              <a:rPr lang="en-US" sz="2000" dirty="0"/>
              <a:t>Considerations for Family Offices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Session V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7270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Only family clients (prong 1 of the family office rule)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family office must have no clients (i.e., recipients of the family office’s advisory services) other than “family clients”</a:t>
            </a:r>
          </a:p>
          <a:p>
            <a:r>
              <a:rPr lang="en-US" sz="1800" dirty="0"/>
              <a:t>“Family Clients” generally include:</a:t>
            </a:r>
          </a:p>
          <a:p>
            <a:pPr lvl="1"/>
            <a:r>
              <a:rPr lang="en-US" sz="1600" dirty="0"/>
              <a:t>Any “family member” or “former family member,” which includes all lineal descendants of a common ancestor (who is no more than 10 generations removed from the youngest generation of family members, and who may be living or deceased), and their spouses or “spousal equivalents”</a:t>
            </a:r>
          </a:p>
          <a:p>
            <a:pPr lvl="1"/>
            <a:r>
              <a:rPr lang="en-US" sz="1600" dirty="0"/>
              <a:t>Any “key employee” or “former key employee” of the family office (but not affiliated companies),</a:t>
            </a:r>
          </a:p>
          <a:p>
            <a:pPr lvl="2"/>
            <a:r>
              <a:rPr lang="en-US" sz="1400" dirty="0"/>
              <a:t>An officer who performs a policy-making function, or a person who performs similar policy-making functions; or a director, trustee, general partner or person serving in a similar capacity</a:t>
            </a:r>
          </a:p>
          <a:p>
            <a:pPr lvl="2"/>
            <a:r>
              <a:rPr lang="en-US" sz="1400" dirty="0"/>
              <a:t>Certain investment related staff</a:t>
            </a:r>
          </a:p>
          <a:p>
            <a:pPr lvl="1"/>
            <a:r>
              <a:rPr lang="en-US" sz="1600" dirty="0"/>
              <a:t>Certain trusts, estates, companies or other entities of a family client </a:t>
            </a:r>
          </a:p>
          <a:p>
            <a:pPr lvl="1"/>
            <a:r>
              <a:rPr lang="en-US" sz="1600" dirty="0"/>
              <a:t>Certain charitable entities funded exclusively by family </a:t>
            </a:r>
            <a:r>
              <a:rPr lang="en-US" sz="1600" dirty="0" smtClean="0"/>
              <a:t>members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126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Ownership and control (prong 2 of the family office rule)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family office must be wholly owned by family clients (</a:t>
            </a:r>
            <a:r>
              <a:rPr lang="en-US" u="sng" dirty="0"/>
              <a:t>can include key employees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 family office must also be exclusively controlled (directly or indirectly) by one or more family members and/or family entities (</a:t>
            </a:r>
            <a:r>
              <a:rPr lang="en-US" u="sng" dirty="0"/>
              <a:t>does NOT include key employees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Public representation (prong 3 of the family office rule)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family office may not represent or hold itself out to the public as an investment adviser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8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Multi family offices, non-Family clients, co-investments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 family offices become more sophisticated and professional, there is a natural shift to manage or co-invest third party capital in addition to the family’s capital</a:t>
            </a:r>
          </a:p>
          <a:p>
            <a:r>
              <a:rPr lang="en-US" sz="2000" dirty="0"/>
              <a:t>Multi-family offices, serving more than one family, are not within the Family Office Rule and would require registration as an Investment Adviser, without another exception</a:t>
            </a:r>
          </a:p>
          <a:p>
            <a:r>
              <a:rPr lang="en-US" sz="2000" dirty="0"/>
              <a:t>Co-Investments, joint ventures, other transactions with non-family clients: Registration could be required if the family office is considered to be advising others for compensation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606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Consequences of investment adviser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Form </a:t>
            </a:r>
            <a:r>
              <a:rPr lang="en-US" sz="1800" dirty="0" err="1"/>
              <a:t>ADV</a:t>
            </a:r>
            <a:r>
              <a:rPr lang="en-US" sz="1800" dirty="0"/>
              <a:t> (public filings/disclosures)</a:t>
            </a:r>
          </a:p>
          <a:p>
            <a:r>
              <a:rPr lang="en-US" sz="1800" dirty="0"/>
              <a:t>Oversight by SEC </a:t>
            </a:r>
          </a:p>
          <a:p>
            <a:r>
              <a:rPr lang="en-US" sz="1800" dirty="0"/>
              <a:t>Formalized compliance policies and appointment of chief compliance officer</a:t>
            </a:r>
          </a:p>
          <a:p>
            <a:r>
              <a:rPr lang="en-US" sz="1800" dirty="0"/>
              <a:t>Restrictions on performance-based fees from certain clients (i.e., non-</a:t>
            </a:r>
            <a:r>
              <a:rPr lang="en-US" sz="1800" dirty="0" err="1"/>
              <a:t>QPs</a:t>
            </a:r>
            <a:r>
              <a:rPr lang="en-US" sz="1800" dirty="0"/>
              <a:t>/QCs)</a:t>
            </a:r>
          </a:p>
          <a:p>
            <a:r>
              <a:rPr lang="en-US" sz="1800" dirty="0"/>
              <a:t>Restrictions on changes in control</a:t>
            </a:r>
          </a:p>
          <a:p>
            <a:r>
              <a:rPr lang="en-US" sz="1800" dirty="0"/>
              <a:t>Custody rule requirements (e.g., independently-audited financials for private fund clients; surprise examinations from independent auditor for non-private fund clients)</a:t>
            </a:r>
          </a:p>
          <a:p>
            <a:r>
              <a:rPr lang="en-US" sz="1800" dirty="0"/>
              <a:t>Code of ethics, including the implementation of insider trading policies and policies to monitor the personal trading of supervised persons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29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Other regulatory oversight of family offices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CFTC</a:t>
            </a:r>
            <a:r>
              <a:rPr lang="en-US" sz="2000" dirty="0" smtClean="0"/>
              <a:t> </a:t>
            </a:r>
            <a:r>
              <a:rPr lang="en-US" sz="2000" dirty="0"/>
              <a:t>exemptions track the Family Office Rule definitions:</a:t>
            </a:r>
          </a:p>
          <a:p>
            <a:pPr lvl="1"/>
            <a:r>
              <a:rPr lang="en-US" sz="1800" dirty="0"/>
              <a:t>CPO Rule 4.13(a)(6) </a:t>
            </a:r>
          </a:p>
          <a:p>
            <a:pPr lvl="1"/>
            <a:r>
              <a:rPr lang="en-US" sz="1800" dirty="0"/>
              <a:t>CTA Rule 4.14(a)(11)</a:t>
            </a:r>
          </a:p>
          <a:p>
            <a:endParaRPr lang="en-US" sz="2000" dirty="0" smtClean="0"/>
          </a:p>
          <a:p>
            <a:r>
              <a:rPr lang="en-US" sz="2000" dirty="0" smtClean="0"/>
              <a:t>Section </a:t>
            </a:r>
            <a:r>
              <a:rPr lang="en-US" sz="2000" dirty="0"/>
              <a:t>13(f) Filings (Exchange Act):</a:t>
            </a:r>
          </a:p>
          <a:p>
            <a:pPr lvl="1"/>
            <a:r>
              <a:rPr lang="en-US" sz="1800" dirty="0"/>
              <a:t>“Institutional Investment Managers” required to file quarterly and annual public filings</a:t>
            </a:r>
          </a:p>
          <a:p>
            <a:pPr lvl="2"/>
            <a:r>
              <a:rPr lang="en-US" sz="1600" dirty="0"/>
              <a:t>Investment managers exercising discretion of over $100 million in “Section 13(f) securities” (includes most U.S. publicly-traded equities and certain other securities) </a:t>
            </a:r>
          </a:p>
          <a:p>
            <a:pPr lvl="2"/>
            <a:r>
              <a:rPr lang="en-US" sz="1600" dirty="0"/>
              <a:t>No exemption for family offices or non-registered investment advisers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181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BACKGROUND ON THE Tax structuring of the family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Personal investment activity is not considered a trade or business, therefore, investment management expenses generally not deductible as trade or business expenses</a:t>
            </a:r>
          </a:p>
          <a:p>
            <a:r>
              <a:rPr lang="en-US" sz="2000" dirty="0"/>
              <a:t>Before enactment of Tax Cuts and Jobs Act (</a:t>
            </a:r>
            <a:r>
              <a:rPr lang="en-US" sz="2000" dirty="0" err="1"/>
              <a:t>TCJA</a:t>
            </a:r>
            <a:r>
              <a:rPr lang="en-US" sz="2000" dirty="0"/>
              <a:t>), deductions for investment management expenses were allowable for individuals as “miscellaneous itemized deductions”, but with significant limitations:</a:t>
            </a:r>
          </a:p>
          <a:p>
            <a:pPr lvl="1"/>
            <a:r>
              <a:rPr lang="en-US" sz="1800" dirty="0"/>
              <a:t>2% Floor Rule</a:t>
            </a:r>
          </a:p>
          <a:p>
            <a:pPr lvl="1"/>
            <a:r>
              <a:rPr lang="en-US" sz="1800" dirty="0"/>
              <a:t>Alternative Minimum Tax</a:t>
            </a:r>
          </a:p>
          <a:p>
            <a:r>
              <a:rPr lang="en-US" sz="2000" dirty="0"/>
              <a:t>After enactment of </a:t>
            </a:r>
            <a:r>
              <a:rPr lang="en-US" sz="2000" dirty="0" err="1"/>
              <a:t>TCJA</a:t>
            </a:r>
            <a:r>
              <a:rPr lang="en-US" sz="2000" dirty="0"/>
              <a:t> in 2017, individuals are no longer able to deduct miscellaneous itemized deductions, including investment management expenses. This sunsets in 2026, unless extended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897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Lender Management LLC,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 </a:t>
            </a:r>
            <a:r>
              <a:rPr lang="en-US" dirty="0"/>
              <a:t>Memo 2017-246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Under the specific facts of the case, a family office with a family member investment professional was considered to be engaged in a trade or business. Its expenses were therefore ruled deductible</a:t>
            </a:r>
          </a:p>
          <a:p>
            <a:r>
              <a:rPr lang="en-US" sz="2400" dirty="0"/>
              <a:t>The family office, Lender Management, LLC, received profits interests as compensation for managing investment funds for family members  </a:t>
            </a:r>
          </a:p>
          <a:p>
            <a:pPr lvl="1"/>
            <a:r>
              <a:rPr lang="en-US" sz="2000" dirty="0"/>
              <a:t>This reduced the allocation to the limited partners, creating the economic equivalent of a deduction</a:t>
            </a:r>
          </a:p>
          <a:p>
            <a:r>
              <a:rPr lang="en-US" sz="2400" dirty="0"/>
              <a:t>The holding in the case is very fact specific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717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14400" y="278821"/>
            <a:ext cx="6279876" cy="5436179"/>
            <a:chOff x="705773" y="278506"/>
            <a:chExt cx="6488503" cy="5741294"/>
          </a:xfrm>
        </p:grpSpPr>
        <p:cxnSp>
          <p:nvCxnSpPr>
            <p:cNvPr id="4" name="Straight Connector 3"/>
            <p:cNvCxnSpPr>
              <a:stCxn id="10" idx="4"/>
              <a:endCxn id="27" idx="0"/>
            </p:cNvCxnSpPr>
            <p:nvPr/>
          </p:nvCxnSpPr>
          <p:spPr>
            <a:xfrm>
              <a:off x="4526036" y="827146"/>
              <a:ext cx="0" cy="607358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14" idx="5"/>
              <a:endCxn id="17" idx="2"/>
            </p:cNvCxnSpPr>
            <p:nvPr/>
          </p:nvCxnSpPr>
          <p:spPr>
            <a:xfrm flipV="1">
              <a:off x="3223081" y="4219760"/>
              <a:ext cx="477385" cy="503904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7"/>
            <p:cNvCxnSpPr>
              <a:stCxn id="27" idx="2"/>
              <a:endCxn id="17" idx="0"/>
            </p:cNvCxnSpPr>
            <p:nvPr/>
          </p:nvCxnSpPr>
          <p:spPr>
            <a:xfrm flipH="1">
              <a:off x="4523426" y="2438931"/>
              <a:ext cx="2610" cy="683548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4" idx="3"/>
              <a:endCxn id="11" idx="0"/>
            </p:cNvCxnSpPr>
            <p:nvPr/>
          </p:nvCxnSpPr>
          <p:spPr>
            <a:xfrm>
              <a:off x="2811601" y="5272304"/>
              <a:ext cx="2832" cy="437402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4"/>
              <a:endCxn id="14" idx="1"/>
            </p:cNvCxnSpPr>
            <p:nvPr/>
          </p:nvCxnSpPr>
          <p:spPr>
            <a:xfrm>
              <a:off x="1528733" y="4143925"/>
              <a:ext cx="871388" cy="57973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874037" y="2557642"/>
              <a:ext cx="697964" cy="455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Class A (voting)</a:t>
              </a:r>
              <a:endParaRPr lang="en-US" sz="11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03076" y="278506"/>
              <a:ext cx="164592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PRINCIPAL</a:t>
              </a:r>
              <a:endParaRPr lang="en-US" sz="11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83823" y="5471160"/>
              <a:ext cx="164592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Investments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05773" y="3595285"/>
              <a:ext cx="1645920" cy="5486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Family </a:t>
              </a: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Clients</a:t>
              </a:r>
              <a:endParaRPr lang="en-US" sz="1100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988641" y="4175024"/>
              <a:ext cx="1645920" cy="1097280"/>
              <a:chOff x="3294638" y="3767574"/>
              <a:chExt cx="2077638" cy="1524000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Isosceles Triangle 13"/>
              <p:cNvSpPr/>
              <p:nvPr/>
            </p:nvSpPr>
            <p:spPr>
              <a:xfrm>
                <a:off x="3294638" y="3767574"/>
                <a:ext cx="2077638" cy="1524000"/>
              </a:xfrm>
              <a:prstGeom prst="triangle">
                <a:avLst/>
              </a:prstGeom>
              <a:grpFill/>
              <a:ln w="28575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71161" y="4442210"/>
                <a:ext cx="1724592" cy="59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+mj-lt"/>
                  </a:rPr>
                  <a:t> Investment Holdings L.P.</a:t>
                </a:r>
                <a:endParaRPr lang="en-US" sz="11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700466" y="3122480"/>
              <a:ext cx="1645920" cy="1097280"/>
              <a:chOff x="3294638" y="3767574"/>
              <a:chExt cx="2077638" cy="1524000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Isosceles Triangle 16"/>
              <p:cNvSpPr/>
              <p:nvPr/>
            </p:nvSpPr>
            <p:spPr>
              <a:xfrm>
                <a:off x="3294638" y="3767574"/>
                <a:ext cx="2077638" cy="1524000"/>
              </a:xfrm>
              <a:prstGeom prst="triangle">
                <a:avLst/>
              </a:prstGeom>
              <a:grpFill/>
              <a:ln w="28575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21107" y="4528243"/>
                <a:ext cx="1621413" cy="59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+mj-lt"/>
                  </a:rPr>
                  <a:t>PRINCIPAL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+mj-lt"/>
                  </a:rPr>
                  <a:t>Carry LLC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2729152" y="2562618"/>
              <a:ext cx="844371" cy="1524969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981958" y="2641370"/>
              <a:ext cx="810696" cy="1524401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 rot="17898456">
              <a:off x="2576618" y="2903477"/>
              <a:ext cx="23804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Preferred Allocation</a:t>
              </a:r>
            </a:p>
            <a:p>
              <a:endParaRPr lang="en-US" sz="11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8102037">
              <a:off x="2195752" y="2831963"/>
              <a:ext cx="131420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Management and Services  Agreement</a:t>
              </a:r>
              <a:endParaRPr lang="en-US" sz="11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3526" y="4433794"/>
              <a:ext cx="1421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L</a:t>
              </a: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P Interest</a:t>
              </a:r>
              <a:endParaRPr lang="en-US" sz="1100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018625" y="2770683"/>
              <a:ext cx="1127122" cy="966157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610996" y="3194344"/>
              <a:ext cx="129576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Class B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(profits interest, no vote)</a:t>
              </a:r>
              <a:endParaRPr lang="en-US" sz="11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64542" y="2319477"/>
              <a:ext cx="1229734" cy="55806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Key Employees</a:t>
              </a:r>
              <a:endParaRPr lang="en-US" sz="11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8075" y="1434504"/>
              <a:ext cx="1495923" cy="100442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54611" y="1561506"/>
              <a:ext cx="13274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PRINCIPAL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 OFFICE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(corp for tax)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51080" y="4333250"/>
              <a:ext cx="6843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Carry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77078" y="4460988"/>
            <a:ext cx="2152521" cy="1188783"/>
            <a:chOff x="108198" y="4829404"/>
            <a:chExt cx="1355798" cy="748773"/>
          </a:xfrm>
        </p:grpSpPr>
        <p:grpSp>
          <p:nvGrpSpPr>
            <p:cNvPr id="31" name="Group 30"/>
            <p:cNvGrpSpPr/>
            <p:nvPr/>
          </p:nvGrpSpPr>
          <p:grpSpPr>
            <a:xfrm>
              <a:off x="155600" y="5136509"/>
              <a:ext cx="1235841" cy="132227"/>
              <a:chOff x="6502628" y="2014130"/>
              <a:chExt cx="1647787" cy="17630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859377" y="2014130"/>
                <a:ext cx="1291038" cy="103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latin typeface="+mj-lt"/>
                  </a:rPr>
                  <a:t>C</a:t>
                </a:r>
                <a:r>
                  <a:rPr lang="en-US" sz="800" dirty="0" smtClean="0">
                    <a:solidFill>
                      <a:srgbClr val="000000"/>
                    </a:solidFill>
                    <a:latin typeface="+mj-lt"/>
                  </a:rPr>
                  <a:t>orporation </a:t>
                </a:r>
                <a:r>
                  <a:rPr lang="en-US" sz="800" dirty="0">
                    <a:solidFill>
                      <a:srgbClr val="000000"/>
                    </a:solidFill>
                    <a:latin typeface="+mj-lt"/>
                  </a:rPr>
                  <a:t>for U.S. tax purposes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502628" y="2053272"/>
                <a:ext cx="274320" cy="13716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en-US" sz="900" dirty="0">
                  <a:solidFill>
                    <a:srgbClr val="000000"/>
                  </a:solidFill>
                  <a:latin typeface="Arial (Body)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08198" y="4829404"/>
              <a:ext cx="1355798" cy="7487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48840" y="4922980"/>
              <a:ext cx="885175" cy="155086"/>
              <a:chOff x="6493616" y="2258150"/>
              <a:chExt cx="1180233" cy="20678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859377" y="2258150"/>
                <a:ext cx="814472" cy="2067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latin typeface="+mj-lt"/>
                  </a:rPr>
                  <a:t>F</a:t>
                </a:r>
                <a:r>
                  <a:rPr lang="en-US" sz="800" dirty="0" smtClean="0">
                    <a:solidFill>
                      <a:srgbClr val="000000"/>
                    </a:solidFill>
                    <a:latin typeface="+mj-lt"/>
                  </a:rPr>
                  <a:t>low-through </a:t>
                </a:r>
                <a:endParaRPr lang="en-US" sz="800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US" sz="800" dirty="0">
                    <a:solidFill>
                      <a:srgbClr val="000000"/>
                    </a:solidFill>
                    <a:latin typeface="+mj-lt"/>
                  </a:rPr>
                  <a:t>for U.S. tax purposes</a:t>
                </a: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6493616" y="2276726"/>
                <a:ext cx="274320" cy="137160"/>
              </a:xfrm>
              <a:prstGeom prst="triangle">
                <a:avLst/>
              </a:prstGeom>
              <a:noFill/>
              <a:ln w="9525">
                <a:solidFill>
                  <a:srgbClr val="0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b" anchorCtr="0"/>
              <a:lstStyle/>
              <a:p>
                <a:pPr algn="ctr"/>
                <a:endParaRPr lang="en-US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48838" y="5331050"/>
              <a:ext cx="455053" cy="77544"/>
              <a:chOff x="243839" y="1265117"/>
              <a:chExt cx="606737" cy="10339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09600" y="1265117"/>
                <a:ext cx="240976" cy="103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latin typeface="+mj-lt"/>
                  </a:rPr>
                  <a:t>Equity</a:t>
                </a:r>
              </a:p>
            </p:txBody>
          </p:sp>
          <p:cxnSp>
            <p:nvCxnSpPr>
              <p:cNvPr id="39" name="Straight Arrow Connector 17"/>
              <p:cNvCxnSpPr/>
              <p:nvPr/>
            </p:nvCxnSpPr>
            <p:spPr>
              <a:xfrm>
                <a:off x="243839" y="1318978"/>
                <a:ext cx="27432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148837" y="5464677"/>
              <a:ext cx="809450" cy="77544"/>
              <a:chOff x="243839" y="1737784"/>
              <a:chExt cx="1079265" cy="10339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09600" y="1737784"/>
                <a:ext cx="713504" cy="103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latin typeface="+mj-lt"/>
                  </a:rPr>
                  <a:t>Agreement / Other</a:t>
                </a:r>
              </a:p>
            </p:txBody>
          </p:sp>
          <p:cxnSp>
            <p:nvCxnSpPr>
              <p:cNvPr id="37" name="Straight Arrow Connector 17"/>
              <p:cNvCxnSpPr/>
              <p:nvPr/>
            </p:nvCxnSpPr>
            <p:spPr>
              <a:xfrm>
                <a:off x="243839" y="1791645"/>
                <a:ext cx="27432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43"/>
          <p:cNvSpPr/>
          <p:nvPr/>
        </p:nvSpPr>
        <p:spPr>
          <a:xfrm>
            <a:off x="148749" y="83482"/>
            <a:ext cx="336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Please note this is an indicative structure only, and needs to be fully discussed and vetted by family office, tax, and regulatory counsel at K&amp;L Gates.</a:t>
            </a:r>
          </a:p>
        </p:txBody>
      </p:sp>
    </p:spTree>
    <p:extLst>
      <p:ext uri="{BB962C8B-B14F-4D97-AF65-F5344CB8AC3E}">
        <p14:creationId xmlns:p14="http://schemas.microsoft.com/office/powerpoint/2010/main" val="388187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Structuring the family office post-lender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Family Offices admitted to each investment vehicle as a limited partner</a:t>
            </a:r>
          </a:p>
          <a:p>
            <a:r>
              <a:rPr lang="en-US" sz="1600" dirty="0"/>
              <a:t>The Family Office will receive a preferred allocation of income from each of the underlying Investment Vehicles, which will be designed to approximate the expenses that the Family Office will incur plus agreed upon compensation</a:t>
            </a:r>
          </a:p>
          <a:p>
            <a:pPr lvl="1"/>
            <a:r>
              <a:rPr lang="en-US" sz="1400" dirty="0"/>
              <a:t>This is not a guarantee: Payable only when the underlying Investment Vehicles have sufficient income  </a:t>
            </a:r>
          </a:p>
          <a:p>
            <a:pPr lvl="1"/>
            <a:r>
              <a:rPr lang="en-US" sz="1400" dirty="0"/>
              <a:t>The intent of the allocation is to classify items that may be classified as non-deductible miscellaneous itemized deductions as an allocation to the Family Office, which should in effect be deductible.</a:t>
            </a:r>
          </a:p>
          <a:p>
            <a:r>
              <a:rPr lang="en-US" sz="1600" dirty="0"/>
              <a:t>Corporation versus LLC: Corporations generally can deduct ordinary and necessary business expenses</a:t>
            </a:r>
          </a:p>
          <a:p>
            <a:r>
              <a:rPr lang="en-US" sz="1600" dirty="0"/>
              <a:t>To the extent the Family Office is entitled to a carried interest, the carried interest could be allocated to a separate Carry Vehicle, the members of which would be any Key Employees receiving carry and the Family Office, itself. This will enable individuals to benefit from potential long-term capital gain treatment that may be associated with carried interest subject to the carried interest rules in Section </a:t>
            </a:r>
            <a:r>
              <a:rPr lang="en-US" sz="1600" dirty="0" smtClean="0"/>
              <a:t>1061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661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Modern Family Office</a:t>
            </a:r>
          </a:p>
          <a:p>
            <a:r>
              <a:rPr lang="en-US" dirty="0"/>
              <a:t>Investment Advisers Act</a:t>
            </a:r>
          </a:p>
          <a:p>
            <a:r>
              <a:rPr lang="en-US" dirty="0"/>
              <a:t>Tax Considerations</a:t>
            </a:r>
          </a:p>
          <a:p>
            <a:r>
              <a:rPr lang="en-US" dirty="0"/>
              <a:t>Common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39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3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family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wealth management platform for an individual or a family:  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the new paradigm for family offices, these are sophisticated investment vehicles which are often akin to a private investment fund with no outside investors  </a:t>
            </a:r>
          </a:p>
          <a:p>
            <a:pPr lvl="1"/>
            <a:r>
              <a:rPr lang="en-US" sz="2000" dirty="0"/>
              <a:t>Old Model Structure: The family or individual had a liquidity event, and the wealth is managed by a third party who allocates/diversifies the investments</a:t>
            </a:r>
          </a:p>
          <a:p>
            <a:pPr lvl="1"/>
            <a:r>
              <a:rPr lang="en-US" sz="2000" dirty="0"/>
              <a:t>New Model Structure: The principal created the wealth, often as an investment management professional, and does not want or need to have third parties manage/allocate that wealth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9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family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family office may be primarily an investment platform, but can also provide other financial and lifestyle services, including:</a:t>
            </a:r>
          </a:p>
          <a:p>
            <a:pPr lvl="1"/>
            <a:r>
              <a:rPr lang="en-US" sz="2000" dirty="0"/>
              <a:t>Philanthropy management</a:t>
            </a:r>
          </a:p>
          <a:p>
            <a:pPr lvl="1"/>
            <a:r>
              <a:rPr lang="en-US" sz="2000" dirty="0"/>
              <a:t>Reporting/bill paying</a:t>
            </a:r>
          </a:p>
          <a:p>
            <a:pPr lvl="1"/>
            <a:r>
              <a:rPr lang="en-US" sz="2000" dirty="0"/>
              <a:t>Coordination of real estate/domestic staff</a:t>
            </a:r>
          </a:p>
          <a:p>
            <a:pPr lvl="1"/>
            <a:r>
              <a:rPr lang="en-US" sz="2000" dirty="0"/>
              <a:t>Family governance and succession planning</a:t>
            </a:r>
          </a:p>
          <a:p>
            <a:r>
              <a:rPr lang="en-US" sz="2400" dirty="0"/>
              <a:t>These are sometimes bundled into one entity with the investment function. They are sometimes bifurcated</a:t>
            </a:r>
          </a:p>
          <a:p>
            <a:pPr lvl="1"/>
            <a:r>
              <a:rPr lang="en-US" sz="2000" dirty="0"/>
              <a:t>The services can also be in house, or outsourced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374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Professional Family offices are essentially private investment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Diversification of assets</a:t>
            </a:r>
          </a:p>
          <a:p>
            <a:r>
              <a:rPr lang="en-US" dirty="0"/>
              <a:t>Ability to invest in multiple asset classes</a:t>
            </a:r>
          </a:p>
          <a:p>
            <a:r>
              <a:rPr lang="en-US" dirty="0"/>
              <a:t>Incentive compensation (carry) to investment professionals brought in-house</a:t>
            </a:r>
          </a:p>
          <a:p>
            <a:r>
              <a:rPr lang="en-US" dirty="0"/>
              <a:t>Multiple investors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3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Investment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Entity choice: LLC/LP; corporation</a:t>
            </a:r>
          </a:p>
          <a:p>
            <a:r>
              <a:rPr lang="en-US" sz="2000" dirty="0"/>
              <a:t>Patient capital: may impact terms/documentation</a:t>
            </a:r>
          </a:p>
          <a:p>
            <a:r>
              <a:rPr lang="en-US" sz="2000" dirty="0"/>
              <a:t>Privacy considerations, including KYC</a:t>
            </a:r>
          </a:p>
          <a:p>
            <a:r>
              <a:rPr lang="en-US" sz="2000" dirty="0"/>
              <a:t>Interaction with philanthropic entities</a:t>
            </a:r>
          </a:p>
          <a:p>
            <a:r>
              <a:rPr lang="en-US" sz="2000" dirty="0" err="1"/>
              <a:t>ESG</a:t>
            </a:r>
            <a:r>
              <a:rPr lang="en-US" sz="2000" dirty="0"/>
              <a:t>/Impact considerations</a:t>
            </a:r>
          </a:p>
          <a:p>
            <a:r>
              <a:rPr lang="en-US" sz="2000" dirty="0"/>
              <a:t>Tax Considerations: </a:t>
            </a:r>
            <a:r>
              <a:rPr lang="en-US" sz="2000" dirty="0" err="1"/>
              <a:t>QSBS</a:t>
            </a:r>
            <a:r>
              <a:rPr lang="en-US" sz="2000" dirty="0"/>
              <a:t>, flow through of losses, non-deductibility of investment expenses.</a:t>
            </a:r>
          </a:p>
          <a:p>
            <a:r>
              <a:rPr lang="en-US" sz="2000" dirty="0"/>
              <a:t>Direct investments vs. third party managed funds/accounts</a:t>
            </a:r>
          </a:p>
          <a:p>
            <a:r>
              <a:rPr lang="en-US" sz="2000" dirty="0"/>
              <a:t>Co-investment opportunities</a:t>
            </a:r>
          </a:p>
          <a:p>
            <a:r>
              <a:rPr lang="en-US" sz="2000" dirty="0"/>
              <a:t>Profits/Incentive Interest Structure</a:t>
            </a:r>
          </a:p>
          <a:p>
            <a:r>
              <a:rPr lang="en-US" sz="2000" dirty="0"/>
              <a:t>Outside capital vs. family capital only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678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advisers act: base TEST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Investment Advisers Act of 1940 requires SEC </a:t>
            </a:r>
            <a:r>
              <a:rPr lang="en-US" u="sng" dirty="0"/>
              <a:t>registration</a:t>
            </a:r>
            <a:r>
              <a:rPr lang="en-US" dirty="0"/>
              <a:t> for an asset manager who:</a:t>
            </a:r>
          </a:p>
          <a:p>
            <a:r>
              <a:rPr lang="en-US" dirty="0"/>
              <a:t>Advises others</a:t>
            </a:r>
          </a:p>
          <a:p>
            <a:pPr lvl="1"/>
            <a:r>
              <a:rPr lang="en-US" dirty="0"/>
              <a:t>Regarding securities</a:t>
            </a:r>
          </a:p>
          <a:p>
            <a:pPr lvl="1"/>
            <a:r>
              <a:rPr lang="en-US" dirty="0"/>
              <a:t>For compensation</a:t>
            </a:r>
          </a:p>
          <a:p>
            <a:pPr lvl="2"/>
            <a:r>
              <a:rPr lang="en-US" dirty="0"/>
              <a:t>The broad definition of compensation includes management fees, carry, reimbursement of salaries</a:t>
            </a:r>
          </a:p>
          <a:p>
            <a:pPr lvl="1"/>
            <a:r>
              <a:rPr lang="en-US" dirty="0"/>
              <a:t>Unless an exception applies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7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Investment advisers act: Certain generally applicable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advisory compensation is paid to the family office. (i.e. base test not met)</a:t>
            </a:r>
          </a:p>
          <a:p>
            <a:r>
              <a:rPr lang="en-US" dirty="0"/>
              <a:t>Manages solely private funds with less than $150 million in assets</a:t>
            </a:r>
          </a:p>
          <a:p>
            <a:pPr lvl="1"/>
            <a:r>
              <a:rPr lang="en-US" dirty="0"/>
              <a:t>State law considerations may still apply</a:t>
            </a:r>
          </a:p>
          <a:p>
            <a:r>
              <a:rPr lang="en-US" dirty="0"/>
              <a:t>Other exceptions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0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12838"/>
          </a:xfrm>
        </p:spPr>
        <p:txBody>
          <a:bodyPr/>
          <a:lstStyle/>
          <a:p>
            <a:r>
              <a:rPr lang="en-US" dirty="0"/>
              <a:t>Investment advisers act: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the family office rule”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Family Office Rule is Rule 202(a)(11)(G)-1.  And provides an exemption from registration for family offices meeting all prongs of a three part test: </a:t>
            </a:r>
          </a:p>
          <a:p>
            <a:r>
              <a:rPr lang="en-US" sz="2400" u="sng" dirty="0"/>
              <a:t>Only Family Clients</a:t>
            </a:r>
            <a:r>
              <a:rPr lang="en-US" sz="2400" dirty="0"/>
              <a:t>: The family office can advise no one other than “family clients” as defined</a:t>
            </a:r>
          </a:p>
          <a:p>
            <a:r>
              <a:rPr lang="en-US" sz="2400" u="sng" dirty="0"/>
              <a:t>Ownership and Control</a:t>
            </a:r>
            <a:r>
              <a:rPr lang="en-US" sz="2400" dirty="0"/>
              <a:t>: The family office must be wholly owned and exclusively controlled (directly or indirectly) by family members</a:t>
            </a:r>
          </a:p>
          <a:p>
            <a:r>
              <a:rPr lang="en-US" sz="2400" u="sng" dirty="0"/>
              <a:t>Public representation</a:t>
            </a:r>
            <a:r>
              <a:rPr lang="en-US" sz="2400" dirty="0"/>
              <a:t>: The family office must not hold itself out to the public as an investment </a:t>
            </a:r>
            <a:r>
              <a:rPr lang="en-US" sz="2400" dirty="0" smtClean="0"/>
              <a:t>adviser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155574"/>
      </p:ext>
    </p:extLst>
  </p:cSld>
  <p:clrMapOvr>
    <a:masterClrMapping/>
  </p:clrMapOvr>
</p:sld>
</file>

<file path=ppt/theme/theme1.xml><?xml version="1.0" encoding="utf-8"?>
<a:theme xmlns:a="http://schemas.openxmlformats.org/drawingml/2006/main" name="2018-IM Conference">
  <a:themeElements>
    <a:clrScheme name="K&amp;L">
      <a:dk1>
        <a:srgbClr val="51626F"/>
      </a:dk1>
      <a:lt1>
        <a:srgbClr val="FFFFFF"/>
      </a:lt1>
      <a:dk2>
        <a:srgbClr val="0094B3"/>
      </a:dk2>
      <a:lt2>
        <a:srgbClr val="23526E"/>
      </a:lt2>
      <a:accent1>
        <a:srgbClr val="E66E32"/>
      </a:accent1>
      <a:accent2>
        <a:srgbClr val="C33248"/>
      </a:accent2>
      <a:accent3>
        <a:srgbClr val="622567"/>
      </a:accent3>
      <a:accent4>
        <a:srgbClr val="5B8845"/>
      </a:accent4>
      <a:accent5>
        <a:srgbClr val="EEAF30"/>
      </a:accent5>
      <a:accent6>
        <a:srgbClr val="B6BF00"/>
      </a:accent6>
      <a:hlink>
        <a:srgbClr val="0094B3"/>
      </a:hlink>
      <a:folHlink>
        <a:srgbClr val="23526E"/>
      </a:folHlink>
    </a:clrScheme>
    <a:fontScheme name="KLG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G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C8898-5347-4725-8195-4CC175AA5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C4BA4F-FB40-4DA3-8190-86E68C72277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12B0BE-9071-4C95-BBB7-C75B2821A6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2018_IM_Conference_PPT_template</Template>
  <TotalTime>72</TotalTime>
  <Words>1489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(Body)</vt:lpstr>
      <vt:lpstr>Calibri</vt:lpstr>
      <vt:lpstr>Wingdings</vt:lpstr>
      <vt:lpstr>2018-IM Conference</vt:lpstr>
      <vt:lpstr>It’s a Family Affair: Key Investing Considerations for Family Offices </vt:lpstr>
      <vt:lpstr>Today’s topics</vt:lpstr>
      <vt:lpstr>The Modern family office</vt:lpstr>
      <vt:lpstr>The Modern family office</vt:lpstr>
      <vt:lpstr>Professional Family offices are essentially private investment funds</vt:lpstr>
      <vt:lpstr>Special Investment considerations</vt:lpstr>
      <vt:lpstr>Investment advisers act: base TEST </vt:lpstr>
      <vt:lpstr>Investment advisers act: Certain generally applicable exceptions</vt:lpstr>
      <vt:lpstr>Investment advisers act:  “the family office rule”</vt:lpstr>
      <vt:lpstr>Only family clients (prong 1 of the family office rule)</vt:lpstr>
      <vt:lpstr>Ownership and control (prong 2 of the family office rule)</vt:lpstr>
      <vt:lpstr>Public representation (prong 3 of the family office rule)</vt:lpstr>
      <vt:lpstr>Multi family offices, non-Family clients, co-investments</vt:lpstr>
      <vt:lpstr>Consequences of investment adviser registration</vt:lpstr>
      <vt:lpstr>Other regulatory oversight of family offices</vt:lpstr>
      <vt:lpstr>BACKGROUND ON THE Tax structuring of the family office</vt:lpstr>
      <vt:lpstr>Lender Management LLC,  TC Memo 2017-246</vt:lpstr>
      <vt:lpstr>PowerPoint Presentation</vt:lpstr>
      <vt:lpstr>Structuring the family office post-lender management </vt:lpstr>
      <vt:lpstr>PowerPoint Presentation</vt:lpstr>
    </vt:vector>
  </TitlesOfParts>
  <Company>K&amp;L Gates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Maxa, Sean P.</dc:creator>
  <cp:lastModifiedBy>Lenihan, Mairead</cp:lastModifiedBy>
  <cp:revision>15</cp:revision>
  <dcterms:created xsi:type="dcterms:W3CDTF">2019-04-29T14:07:45Z</dcterms:created>
  <dcterms:modified xsi:type="dcterms:W3CDTF">2022-10-19T21:15:14Z</dcterms:modified>
</cp:coreProperties>
</file>