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57"/>
  </p:notesMasterIdLst>
  <p:handoutMasterIdLst>
    <p:handoutMasterId r:id="rId58"/>
  </p:handoutMasterIdLst>
  <p:sldIdLst>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4176">
          <p15:clr>
            <a:srgbClr val="A4A3A4"/>
          </p15:clr>
        </p15:guide>
        <p15:guide id="3"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E32"/>
    <a:srgbClr val="23526E"/>
    <a:srgbClr val="0094B3"/>
    <a:srgbClr val="516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85" autoAdjust="0"/>
    <p:restoredTop sz="94660"/>
  </p:normalViewPr>
  <p:slideViewPr>
    <p:cSldViewPr>
      <p:cViewPr varScale="1">
        <p:scale>
          <a:sx n="115" d="100"/>
          <a:sy n="115" d="100"/>
        </p:scale>
        <p:origin x="1116" y="108"/>
      </p:cViewPr>
      <p:guideLst>
        <p:guide orient="horz" pos="2160"/>
        <p:guide orient="horz" pos="4176"/>
        <p:guide pos="2880"/>
      </p:guideLst>
    </p:cSldViewPr>
  </p:slideViewPr>
  <p:notesTextViewPr>
    <p:cViewPr>
      <p:scale>
        <a:sx n="1" d="1"/>
        <a:sy n="1" d="1"/>
      </p:scale>
      <p:origin x="0" y="0"/>
    </p:cViewPr>
  </p:notesTextViewPr>
  <p:notesViewPr>
    <p:cSldViewPr>
      <p:cViewPr varScale="1">
        <p:scale>
          <a:sx n="132" d="100"/>
          <a:sy n="132" d="100"/>
        </p:scale>
        <p:origin x="1932" y="12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09800" y="231775"/>
            <a:ext cx="6096000" cy="285750"/>
          </a:xfrm>
          <a:prstGeom prst="rect">
            <a:avLst/>
          </a:prstGeom>
        </p:spPr>
        <p:txBody>
          <a:bodyPr vert="horz" lIns="91440" tIns="45720" rIns="91440" bIns="45720" rtlCol="0"/>
          <a:lstStyle>
            <a:lvl1pPr algn="l">
              <a:defRPr sz="1200">
                <a:latin typeface="+mn-lt"/>
              </a:defRPr>
            </a:lvl1pPr>
          </a:lstStyle>
          <a:p>
            <a:pPr>
              <a:defRPr/>
            </a:pPr>
            <a:endParaRPr lang="en-US"/>
          </a:p>
        </p:txBody>
      </p:sp>
      <p:sp>
        <p:nvSpPr>
          <p:cNvPr id="3" name="Date Placeholder 2"/>
          <p:cNvSpPr>
            <a:spLocks noGrp="1"/>
          </p:cNvSpPr>
          <p:nvPr>
            <p:ph type="dt" sz="quarter" idx="1"/>
          </p:nvPr>
        </p:nvSpPr>
        <p:spPr>
          <a:xfrm>
            <a:off x="203200" y="6402388"/>
            <a:ext cx="3759200" cy="342900"/>
          </a:xfrm>
          <a:prstGeom prst="rect">
            <a:avLst/>
          </a:prstGeom>
        </p:spPr>
        <p:txBody>
          <a:bodyPr vert="horz" lIns="91440" tIns="45720" rIns="91440" bIns="45720" rtlCol="0" anchor="b"/>
          <a:lstStyle>
            <a:lvl1pPr algn="l">
              <a:defRPr sz="1000">
                <a:latin typeface="+mn-lt"/>
              </a:defRPr>
            </a:lvl1pPr>
          </a:lstStyle>
          <a:p>
            <a:pPr>
              <a:defRPr/>
            </a:pPr>
            <a:fld id="{5C909FF3-33E5-4729-ACEB-A04B407C6FCE}" type="datetimeFigureOut">
              <a:rPr lang="en-US"/>
              <a:pPr>
                <a:defRPr/>
              </a:pPr>
              <a:t>10/19/2022</a:t>
            </a:fld>
            <a:endParaRPr lang="en-US" dirty="0"/>
          </a:p>
        </p:txBody>
      </p:sp>
      <p:sp>
        <p:nvSpPr>
          <p:cNvPr id="5" name="Slide Number Placeholder 4"/>
          <p:cNvSpPr>
            <a:spLocks noGrp="1"/>
          </p:cNvSpPr>
          <p:nvPr>
            <p:ph type="sldNum" sz="quarter" idx="3"/>
          </p:nvPr>
        </p:nvSpPr>
        <p:spPr>
          <a:xfrm>
            <a:off x="5180013" y="6400800"/>
            <a:ext cx="3760787" cy="342900"/>
          </a:xfrm>
          <a:prstGeom prst="rect">
            <a:avLst/>
          </a:prstGeom>
        </p:spPr>
        <p:txBody>
          <a:bodyPr vert="horz" lIns="91440" tIns="45720" rIns="91440" bIns="45720" rtlCol="0" anchor="b"/>
          <a:lstStyle>
            <a:lvl1pPr algn="r">
              <a:defRPr sz="1000">
                <a:latin typeface="+mn-lt"/>
              </a:defRPr>
            </a:lvl1pPr>
          </a:lstStyle>
          <a:p>
            <a:pPr>
              <a:defRPr/>
            </a:pPr>
            <a:fld id="{61D0E91A-24E4-41B6-9E66-3D80AC636B5B}" type="slidenum">
              <a:rPr lang="en-US"/>
              <a:pPr>
                <a:defRPr/>
              </a:pPr>
              <a:t>‹#›</a:t>
            </a:fld>
            <a:endParaRPr lang="en-US" dirty="0"/>
          </a:p>
        </p:txBody>
      </p:sp>
      <p:sp>
        <p:nvSpPr>
          <p:cNvPr id="7" name="Rectangle 6"/>
          <p:cNvSpPr/>
          <p:nvPr/>
        </p:nvSpPr>
        <p:spPr>
          <a:xfrm>
            <a:off x="381000" y="0"/>
            <a:ext cx="1366838" cy="609600"/>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14" name="Pictur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3075" y="280988"/>
            <a:ext cx="118427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616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CEA4D81-C58D-42A9-AB2B-C9419FA83EC7}" type="datetimeFigureOut">
              <a:rPr lang="en-US"/>
              <a:pPr>
                <a:defRPr/>
              </a:pPr>
              <a:t>10/19/2022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0DF5EF3-D2CA-4F49-AD3F-80BF514BD505}" type="slidenum">
              <a:rPr lang="en-US"/>
              <a:pPr>
                <a:defRPr/>
              </a:pPr>
              <a:t>‹#›</a:t>
            </a:fld>
            <a:endParaRPr lang="en-US"/>
          </a:p>
        </p:txBody>
      </p:sp>
    </p:spTree>
    <p:extLst>
      <p:ext uri="{BB962C8B-B14F-4D97-AF65-F5344CB8AC3E}">
        <p14:creationId xmlns:p14="http://schemas.microsoft.com/office/powerpoint/2010/main" val="244260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41020"/>
          <a:stretch/>
        </p:blipFill>
        <p:spPr>
          <a:xfrm>
            <a:off x="-21444" y="533400"/>
            <a:ext cx="9165444" cy="4513170"/>
          </a:xfrm>
          <a:prstGeom prst="rect">
            <a:avLst/>
          </a:prstGeom>
        </p:spPr>
      </p:pic>
      <p:sp>
        <p:nvSpPr>
          <p:cNvPr id="6" name="Rectangle 5"/>
          <p:cNvSpPr/>
          <p:nvPr/>
        </p:nvSpPr>
        <p:spPr>
          <a:xfrm>
            <a:off x="76200" y="6578600"/>
            <a:ext cx="4495800" cy="203200"/>
          </a:xfrm>
          <a:prstGeom prst="rect">
            <a:avLst/>
          </a:prstGeom>
        </p:spPr>
        <p:txBody>
          <a:bodyPr>
            <a:spAutoFit/>
          </a:bodyPr>
          <a:lstStyle/>
          <a:p>
            <a:pPr fontAlgn="auto">
              <a:spcBef>
                <a:spcPts val="0"/>
              </a:spcBef>
              <a:spcAft>
                <a:spcPts val="0"/>
              </a:spcAft>
              <a:defRPr/>
            </a:pPr>
            <a:r>
              <a:rPr lang="en-US" sz="720" dirty="0">
                <a:solidFill>
                  <a:srgbClr val="51626F"/>
                </a:solidFill>
                <a:latin typeface="Arial" pitchFamily="34" charset="0"/>
                <a:cs typeface="Arial" pitchFamily="34" charset="0"/>
              </a:rPr>
              <a:t>© </a:t>
            </a:r>
            <a:r>
              <a:rPr lang="en-US" sz="720">
                <a:solidFill>
                  <a:srgbClr val="51626F"/>
                </a:solidFill>
                <a:latin typeface="Arial" pitchFamily="34" charset="0"/>
                <a:cs typeface="Arial" pitchFamily="34" charset="0"/>
              </a:rPr>
              <a:t>Copyright </a:t>
            </a:r>
            <a:r>
              <a:rPr lang="en-US" sz="720" smtClean="0">
                <a:solidFill>
                  <a:srgbClr val="51626F"/>
                </a:solidFill>
                <a:latin typeface="Arial" pitchFamily="34" charset="0"/>
                <a:cs typeface="Arial" pitchFamily="34" charset="0"/>
              </a:rPr>
              <a:t>2022 </a:t>
            </a:r>
            <a:r>
              <a:rPr lang="en-US" sz="720" dirty="0">
                <a:solidFill>
                  <a:srgbClr val="51626F"/>
                </a:solidFill>
                <a:latin typeface="Arial" pitchFamily="34" charset="0"/>
                <a:cs typeface="Arial" pitchFamily="34" charset="0"/>
              </a:rPr>
              <a:t>by K&amp;L Gates LLP. All rights reserved.</a:t>
            </a:r>
          </a:p>
        </p:txBody>
      </p:sp>
      <p:sp>
        <p:nvSpPr>
          <p:cNvPr id="7" name="Rectangle 6"/>
          <p:cNvSpPr>
            <a:spLocks noChangeArrowheads="1"/>
          </p:cNvSpPr>
          <p:nvPr userDrawn="1"/>
        </p:nvSpPr>
        <p:spPr bwMode="auto">
          <a:xfrm>
            <a:off x="838200" y="0"/>
            <a:ext cx="2389188" cy="1447800"/>
          </a:xfrm>
          <a:prstGeom prst="rect">
            <a:avLst/>
          </a:prstGeom>
          <a:solidFill>
            <a:srgbClr val="E66E32"/>
          </a:solidFill>
          <a:ln>
            <a:noFill/>
          </a:ln>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8" name="Freeform 22"/>
          <p:cNvSpPr>
            <a:spLocks/>
          </p:cNvSpPr>
          <p:nvPr userDrawn="1"/>
        </p:nvSpPr>
        <p:spPr bwMode="auto">
          <a:xfrm>
            <a:off x="1076325" y="931863"/>
            <a:ext cx="207963" cy="263525"/>
          </a:xfrm>
          <a:custGeom>
            <a:avLst/>
            <a:gdLst>
              <a:gd name="T0" fmla="*/ 9477543 w 799"/>
              <a:gd name="T1" fmla="*/ 29685086 h 1009"/>
              <a:gd name="T2" fmla="*/ 9477543 w 799"/>
              <a:gd name="T3" fmla="*/ 0 h 1009"/>
              <a:gd name="T4" fmla="*/ 0 w 799"/>
              <a:gd name="T5" fmla="*/ 0 h 1009"/>
              <a:gd name="T6" fmla="*/ 0 w 799"/>
              <a:gd name="T7" fmla="*/ 68540789 h 1009"/>
              <a:gd name="T8" fmla="*/ 9477543 w 799"/>
              <a:gd name="T9" fmla="*/ 68540789 h 1009"/>
              <a:gd name="T10" fmla="*/ 9477543 w 799"/>
              <a:gd name="T11" fmla="*/ 39942450 h 1009"/>
              <a:gd name="T12" fmla="*/ 13133163 w 799"/>
              <a:gd name="T13" fmla="*/ 36614043 h 1009"/>
              <a:gd name="T14" fmla="*/ 41430186 w 799"/>
              <a:gd name="T15" fmla="*/ 68540789 h 1009"/>
              <a:gd name="T16" fmla="*/ 54089380 w 799"/>
              <a:gd name="T17" fmla="*/ 68540789 h 1009"/>
              <a:gd name="T18" fmla="*/ 19699744 w 799"/>
              <a:gd name="T19" fmla="*/ 30839999 h 1009"/>
              <a:gd name="T20" fmla="*/ 53412394 w 799"/>
              <a:gd name="T21" fmla="*/ 0 h 1009"/>
              <a:gd name="T22" fmla="*/ 41294841 w 799"/>
              <a:gd name="T23" fmla="*/ 0 h 1009"/>
              <a:gd name="T24" fmla="*/ 9477543 w 799"/>
              <a:gd name="T25" fmla="*/ 29685086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23"/>
          <p:cNvSpPr>
            <a:spLocks noEditPoints="1"/>
          </p:cNvSpPr>
          <p:nvPr userDrawn="1"/>
        </p:nvSpPr>
        <p:spPr bwMode="auto">
          <a:xfrm>
            <a:off x="1296988" y="927100"/>
            <a:ext cx="250825" cy="273050"/>
          </a:xfrm>
          <a:custGeom>
            <a:avLst/>
            <a:gdLst>
              <a:gd name="T0" fmla="*/ 43446210 w 408"/>
              <a:gd name="T1" fmla="*/ 32792385 h 445"/>
              <a:gd name="T2" fmla="*/ 63091094 w 408"/>
              <a:gd name="T3" fmla="*/ 15830764 h 445"/>
              <a:gd name="T4" fmla="*/ 83870224 w 408"/>
              <a:gd name="T5" fmla="*/ 33545880 h 445"/>
              <a:gd name="T6" fmla="*/ 62713627 w 408"/>
              <a:gd name="T7" fmla="*/ 58046135 h 445"/>
              <a:gd name="T8" fmla="*/ 59691432 w 408"/>
              <a:gd name="T9" fmla="*/ 59930487 h 445"/>
              <a:gd name="T10" fmla="*/ 54024508 w 408"/>
              <a:gd name="T11" fmla="*/ 53145961 h 445"/>
              <a:gd name="T12" fmla="*/ 43446210 w 408"/>
              <a:gd name="T13" fmla="*/ 32792385 h 445"/>
              <a:gd name="T14" fmla="*/ 122405059 w 408"/>
              <a:gd name="T15" fmla="*/ 128530464 h 445"/>
              <a:gd name="T16" fmla="*/ 143939123 w 408"/>
              <a:gd name="T17" fmla="*/ 105537813 h 445"/>
              <a:gd name="T18" fmla="*/ 129960547 w 408"/>
              <a:gd name="T19" fmla="*/ 92345510 h 445"/>
              <a:gd name="T20" fmla="*/ 91425713 w 408"/>
              <a:gd name="T21" fmla="*/ 131168925 h 445"/>
              <a:gd name="T22" fmla="*/ 91425713 w 408"/>
              <a:gd name="T23" fmla="*/ 131168925 h 445"/>
              <a:gd name="T24" fmla="*/ 53646426 w 408"/>
              <a:gd name="T25" fmla="*/ 149637536 h 445"/>
              <a:gd name="T26" fmla="*/ 20778515 w 408"/>
              <a:gd name="T27" fmla="*/ 120237721 h 445"/>
              <a:gd name="T28" fmla="*/ 52890878 w 408"/>
              <a:gd name="T29" fmla="*/ 86315093 h 445"/>
              <a:gd name="T30" fmla="*/ 55157524 w 408"/>
              <a:gd name="T31" fmla="*/ 84807489 h 445"/>
              <a:gd name="T32" fmla="*/ 83114061 w 408"/>
              <a:gd name="T33" fmla="*/ 115714908 h 445"/>
              <a:gd name="T34" fmla="*/ 97470718 w 408"/>
              <a:gd name="T35" fmla="*/ 101391749 h 445"/>
              <a:gd name="T36" fmla="*/ 72158295 w 408"/>
              <a:gd name="T37" fmla="*/ 73499538 h 445"/>
              <a:gd name="T38" fmla="*/ 104648739 w 408"/>
              <a:gd name="T39" fmla="*/ 33545880 h 445"/>
              <a:gd name="T40" fmla="*/ 63469176 w 408"/>
              <a:gd name="T41" fmla="*/ 0 h 445"/>
              <a:gd name="T42" fmla="*/ 22667695 w 408"/>
              <a:gd name="T43" fmla="*/ 35430845 h 445"/>
              <a:gd name="T44" fmla="*/ 42312579 w 408"/>
              <a:gd name="T45" fmla="*/ 70484329 h 445"/>
              <a:gd name="T46" fmla="*/ 31356814 w 408"/>
              <a:gd name="T47" fmla="*/ 77645602 h 445"/>
              <a:gd name="T48" fmla="*/ 0 w 408"/>
              <a:gd name="T49" fmla="*/ 120237721 h 445"/>
              <a:gd name="T50" fmla="*/ 54401975 w 408"/>
              <a:gd name="T51" fmla="*/ 167730013 h 445"/>
              <a:gd name="T52" fmla="*/ 107670935 w 408"/>
              <a:gd name="T53" fmla="*/ 142476263 h 445"/>
              <a:gd name="T54" fmla="*/ 126938352 w 408"/>
              <a:gd name="T55" fmla="*/ 164337443 h 445"/>
              <a:gd name="T56" fmla="*/ 154139340 w 408"/>
              <a:gd name="T57" fmla="*/ 164337443 h 445"/>
              <a:gd name="T58" fmla="*/ 122405059 w 408"/>
              <a:gd name="T59" fmla="*/ 128530464 h 4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24"/>
          <p:cNvSpPr>
            <a:spLocks/>
          </p:cNvSpPr>
          <p:nvPr userDrawn="1"/>
        </p:nvSpPr>
        <p:spPr bwMode="auto">
          <a:xfrm>
            <a:off x="1593850" y="931863"/>
            <a:ext cx="123825" cy="263525"/>
          </a:xfrm>
          <a:custGeom>
            <a:avLst/>
            <a:gdLst>
              <a:gd name="T0" fmla="*/ 9288960 w 475"/>
              <a:gd name="T1" fmla="*/ 0 h 1009"/>
              <a:gd name="T2" fmla="*/ 0 w 475"/>
              <a:gd name="T3" fmla="*/ 0 h 1009"/>
              <a:gd name="T4" fmla="*/ 0 w 475"/>
              <a:gd name="T5" fmla="*/ 68540789 h 1009"/>
              <a:gd name="T6" fmla="*/ 32205970 w 475"/>
              <a:gd name="T7" fmla="*/ 68540789 h 1009"/>
              <a:gd name="T8" fmla="*/ 32205970 w 475"/>
              <a:gd name="T9" fmla="*/ 60660895 h 1009"/>
              <a:gd name="T10" fmla="*/ 9288960 w 475"/>
              <a:gd name="T11" fmla="*/ 60660895 h 1009"/>
              <a:gd name="T12" fmla="*/ 9288960 w 475"/>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5"/>
          <p:cNvSpPr>
            <a:spLocks/>
          </p:cNvSpPr>
          <p:nvPr userDrawn="1"/>
        </p:nvSpPr>
        <p:spPr bwMode="auto">
          <a:xfrm>
            <a:off x="1830388" y="925513"/>
            <a:ext cx="282575" cy="273050"/>
          </a:xfrm>
          <a:custGeom>
            <a:avLst/>
            <a:gdLst>
              <a:gd name="T0" fmla="*/ 103234682 w 459"/>
              <a:gd name="T1" fmla="*/ 83299885 h 445"/>
              <a:gd name="T2" fmla="*/ 103234682 w 459"/>
              <a:gd name="T3" fmla="*/ 101391749 h 445"/>
              <a:gd name="T4" fmla="*/ 148990901 w 459"/>
              <a:gd name="T5" fmla="*/ 101391749 h 445"/>
              <a:gd name="T6" fmla="*/ 90755826 w 459"/>
              <a:gd name="T7" fmla="*/ 149260788 h 445"/>
              <a:gd name="T8" fmla="*/ 21932499 w 459"/>
              <a:gd name="T9" fmla="*/ 83676633 h 445"/>
              <a:gd name="T10" fmla="*/ 92646431 w 459"/>
              <a:gd name="T11" fmla="*/ 18469225 h 445"/>
              <a:gd name="T12" fmla="*/ 148612903 w 459"/>
              <a:gd name="T13" fmla="*/ 44476470 h 445"/>
              <a:gd name="T14" fmla="*/ 164116974 w 459"/>
              <a:gd name="T15" fmla="*/ 31284780 h 445"/>
              <a:gd name="T16" fmla="*/ 91890435 w 459"/>
              <a:gd name="T17" fmla="*/ 0 h 445"/>
              <a:gd name="T18" fmla="*/ 0 w 459"/>
              <a:gd name="T19" fmla="*/ 84430128 h 445"/>
              <a:gd name="T20" fmla="*/ 89621216 w 459"/>
              <a:gd name="T21" fmla="*/ 167730013 h 445"/>
              <a:gd name="T22" fmla="*/ 173570616 w 459"/>
              <a:gd name="T23" fmla="*/ 89707049 h 445"/>
              <a:gd name="T24" fmla="*/ 173570616 w 459"/>
              <a:gd name="T25" fmla="*/ 83299885 h 445"/>
              <a:gd name="T26" fmla="*/ 103234682 w 459"/>
              <a:gd name="T27" fmla="*/ 83299885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
          <p:cNvSpPr>
            <a:spLocks/>
          </p:cNvSpPr>
          <p:nvPr userDrawn="1"/>
        </p:nvSpPr>
        <p:spPr bwMode="auto">
          <a:xfrm>
            <a:off x="2120900" y="920750"/>
            <a:ext cx="279400" cy="273050"/>
          </a:xfrm>
          <a:custGeom>
            <a:avLst/>
            <a:gdLst>
              <a:gd name="T0" fmla="*/ 72669542 w 1072"/>
              <a:gd name="T1" fmla="*/ 71017941 h 1051"/>
              <a:gd name="T2" fmla="*/ 35860156 w 1072"/>
              <a:gd name="T3" fmla="*/ 0 h 1051"/>
              <a:gd name="T4" fmla="*/ 0 w 1072"/>
              <a:gd name="T5" fmla="*/ 71017941 h 1051"/>
              <a:gd name="T6" fmla="*/ 11049592 w 1072"/>
              <a:gd name="T7" fmla="*/ 71017941 h 1051"/>
              <a:gd name="T8" fmla="*/ 36809386 w 1072"/>
              <a:gd name="T9" fmla="*/ 18649757 h 1051"/>
              <a:gd name="T10" fmla="*/ 50231533 w 1072"/>
              <a:gd name="T11" fmla="*/ 46151425 h 1051"/>
              <a:gd name="T12" fmla="*/ 31996252 w 1072"/>
              <a:gd name="T13" fmla="*/ 46151425 h 1051"/>
              <a:gd name="T14" fmla="*/ 28606963 w 1072"/>
              <a:gd name="T15" fmla="*/ 53922309 h 1051"/>
              <a:gd name="T16" fmla="*/ 54095437 w 1072"/>
              <a:gd name="T17" fmla="*/ 53922309 h 1051"/>
              <a:gd name="T18" fmla="*/ 62568919 w 1072"/>
              <a:gd name="T19" fmla="*/ 71017941 h 1051"/>
              <a:gd name="T20" fmla="*/ 72669542 w 1072"/>
              <a:gd name="T21" fmla="*/ 71017941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2"/>
          <p:cNvSpPr>
            <a:spLocks/>
          </p:cNvSpPr>
          <p:nvPr userDrawn="1"/>
        </p:nvSpPr>
        <p:spPr bwMode="auto">
          <a:xfrm>
            <a:off x="2382838" y="930275"/>
            <a:ext cx="173037" cy="263525"/>
          </a:xfrm>
          <a:custGeom>
            <a:avLst/>
            <a:gdLst>
              <a:gd name="T0" fmla="*/ 27165510 w 666"/>
              <a:gd name="T1" fmla="*/ 7879894 h 1009"/>
              <a:gd name="T2" fmla="*/ 45005469 w 666"/>
              <a:gd name="T3" fmla="*/ 7879894 h 1009"/>
              <a:gd name="T4" fmla="*/ 45005469 w 666"/>
              <a:gd name="T5" fmla="*/ 0 h 1009"/>
              <a:gd name="T6" fmla="*/ 0 w 666"/>
              <a:gd name="T7" fmla="*/ 0 h 1009"/>
              <a:gd name="T8" fmla="*/ 0 w 666"/>
              <a:gd name="T9" fmla="*/ 7879894 h 1009"/>
              <a:gd name="T10" fmla="*/ 17907511 w 666"/>
              <a:gd name="T11" fmla="*/ 7879894 h 1009"/>
              <a:gd name="T12" fmla="*/ 17907511 w 666"/>
              <a:gd name="T13" fmla="*/ 68540789 h 1009"/>
              <a:gd name="T14" fmla="*/ 27165510 w 666"/>
              <a:gd name="T15" fmla="*/ 68540789 h 1009"/>
              <a:gd name="T16" fmla="*/ 27165510 w 666"/>
              <a:gd name="T17" fmla="*/ 7879894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3"/>
          <p:cNvSpPr>
            <a:spLocks/>
          </p:cNvSpPr>
          <p:nvPr userDrawn="1"/>
        </p:nvSpPr>
        <p:spPr bwMode="auto">
          <a:xfrm>
            <a:off x="2605088" y="930275"/>
            <a:ext cx="155575" cy="263525"/>
          </a:xfrm>
          <a:custGeom>
            <a:avLst/>
            <a:gdLst>
              <a:gd name="T0" fmla="*/ 0 w 595"/>
              <a:gd name="T1" fmla="*/ 68540789 h 1009"/>
              <a:gd name="T2" fmla="*/ 40463881 w 595"/>
              <a:gd name="T3" fmla="*/ 68540789 h 1009"/>
              <a:gd name="T4" fmla="*/ 40463881 w 595"/>
              <a:gd name="T5" fmla="*/ 60660895 h 1009"/>
              <a:gd name="T6" fmla="*/ 9520929 w 595"/>
              <a:gd name="T7" fmla="*/ 60660895 h 1009"/>
              <a:gd name="T8" fmla="*/ 9520929 w 595"/>
              <a:gd name="T9" fmla="*/ 38515916 h 1009"/>
              <a:gd name="T10" fmla="*/ 39715814 w 595"/>
              <a:gd name="T11" fmla="*/ 38515916 h 1009"/>
              <a:gd name="T12" fmla="*/ 39715814 w 595"/>
              <a:gd name="T13" fmla="*/ 30839999 h 1009"/>
              <a:gd name="T14" fmla="*/ 9520929 w 595"/>
              <a:gd name="T15" fmla="*/ 30839999 h 1009"/>
              <a:gd name="T16" fmla="*/ 9520929 w 595"/>
              <a:gd name="T17" fmla="*/ 7879894 h 1009"/>
              <a:gd name="T18" fmla="*/ 40463881 w 595"/>
              <a:gd name="T19" fmla="*/ 7879894 h 1009"/>
              <a:gd name="T20" fmla="*/ 40463881 w 595"/>
              <a:gd name="T21" fmla="*/ 0 h 1009"/>
              <a:gd name="T22" fmla="*/ 0 w 595"/>
              <a:gd name="T23" fmla="*/ 0 h 1009"/>
              <a:gd name="T24" fmla="*/ 0 w 595"/>
              <a:gd name="T25" fmla="*/ 68540789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4"/>
          <p:cNvSpPr>
            <a:spLocks/>
          </p:cNvSpPr>
          <p:nvPr userDrawn="1"/>
        </p:nvSpPr>
        <p:spPr bwMode="auto">
          <a:xfrm>
            <a:off x="2806700" y="925513"/>
            <a:ext cx="180975" cy="273050"/>
          </a:xfrm>
          <a:custGeom>
            <a:avLst/>
            <a:gdLst>
              <a:gd name="T0" fmla="*/ 105558116 w 295"/>
              <a:gd name="T1" fmla="*/ 24499641 h 445"/>
              <a:gd name="T2" fmla="*/ 59941987 w 295"/>
              <a:gd name="T3" fmla="*/ 0 h 445"/>
              <a:gd name="T4" fmla="*/ 7916889 w 295"/>
              <a:gd name="T5" fmla="*/ 41461262 h 445"/>
              <a:gd name="T6" fmla="*/ 46370089 w 295"/>
              <a:gd name="T7" fmla="*/ 82169029 h 445"/>
              <a:gd name="T8" fmla="*/ 58434067 w 295"/>
              <a:gd name="T9" fmla="*/ 87068589 h 445"/>
              <a:gd name="T10" fmla="*/ 88970377 w 295"/>
              <a:gd name="T11" fmla="*/ 117599260 h 445"/>
              <a:gd name="T12" fmla="*/ 56548859 w 295"/>
              <a:gd name="T13" fmla="*/ 148884041 h 445"/>
              <a:gd name="T14" fmla="*/ 22242748 w 295"/>
              <a:gd name="T15" fmla="*/ 118353369 h 445"/>
              <a:gd name="T16" fmla="*/ 0 w 295"/>
              <a:gd name="T17" fmla="*/ 122499434 h 445"/>
              <a:gd name="T18" fmla="*/ 54664266 w 295"/>
              <a:gd name="T19" fmla="*/ 167730013 h 445"/>
              <a:gd name="T20" fmla="*/ 111213125 w 295"/>
              <a:gd name="T21" fmla="*/ 117599260 h 445"/>
              <a:gd name="T22" fmla="*/ 67104917 w 295"/>
              <a:gd name="T23" fmla="*/ 68976725 h 445"/>
              <a:gd name="T24" fmla="*/ 54664266 w 295"/>
              <a:gd name="T25" fmla="*/ 64830660 h 445"/>
              <a:gd name="T26" fmla="*/ 29782350 w 295"/>
              <a:gd name="T27" fmla="*/ 41461262 h 445"/>
              <a:gd name="T28" fmla="*/ 59564701 w 295"/>
              <a:gd name="T29" fmla="*/ 18845972 h 445"/>
              <a:gd name="T30" fmla="*/ 87839744 w 295"/>
              <a:gd name="T31" fmla="*/ 33922628 h 445"/>
              <a:gd name="T32" fmla="*/ 105558116 w 295"/>
              <a:gd name="T33" fmla="*/ 24499641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Content Placeholder 11"/>
          <p:cNvSpPr>
            <a:spLocks noGrp="1"/>
          </p:cNvSpPr>
          <p:nvPr>
            <p:ph sz="quarter" idx="11"/>
          </p:nvPr>
        </p:nvSpPr>
        <p:spPr>
          <a:xfrm>
            <a:off x="3581400" y="5282739"/>
            <a:ext cx="5029200" cy="307975"/>
          </a:xfrm>
        </p:spPr>
        <p:txBody>
          <a:bodyPr/>
          <a:lstStyle>
            <a:lvl1pPr marL="0" indent="0">
              <a:buNone/>
              <a:defRPr sz="1400"/>
            </a:lvl1pPr>
            <a:lvl2pPr marL="457200" indent="0">
              <a:buNone/>
              <a:defRPr sz="1400"/>
            </a:lvl2pPr>
            <a:lvl3pPr marL="914400" indent="0">
              <a:buNone/>
              <a:defRPr sz="1400"/>
            </a:lvl3pPr>
            <a:lvl4pPr marL="1257300" indent="0">
              <a:buNone/>
              <a:defRPr sz="1400"/>
            </a:lvl4pPr>
            <a:lvl5pPr marL="1828800" indent="0">
              <a:buNone/>
              <a:defRPr sz="1400"/>
            </a:lvl5pPr>
          </a:lstStyle>
          <a:p>
            <a:pPr lvl="0"/>
            <a:r>
              <a:rPr lang="en-US" smtClean="0"/>
              <a:t>Edit Master text styles</a:t>
            </a:r>
          </a:p>
        </p:txBody>
      </p:sp>
      <p:sp>
        <p:nvSpPr>
          <p:cNvPr id="2" name="Title 1"/>
          <p:cNvSpPr>
            <a:spLocks noGrp="1"/>
          </p:cNvSpPr>
          <p:nvPr>
            <p:ph type="ctrTitle"/>
          </p:nvPr>
        </p:nvSpPr>
        <p:spPr>
          <a:xfrm>
            <a:off x="3581400" y="4343400"/>
            <a:ext cx="5029200" cy="933450"/>
          </a:xfrm>
        </p:spPr>
        <p:txBody>
          <a:bodyPr anchor="t">
            <a:normAutofit/>
          </a:bodyPr>
          <a:lstStyle>
            <a:lvl1pPr algn="l" defTabSz="914400" rtl="0" eaLnBrk="1" latinLnBrk="0" hangingPunct="1">
              <a:spcBef>
                <a:spcPct val="0"/>
              </a:spcBef>
              <a:buNone/>
              <a:defRPr lang="en-US" sz="2800" b="0" kern="1200" cap="none" dirty="0">
                <a:solidFill>
                  <a:srgbClr val="E66E32"/>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81400" y="4038600"/>
            <a:ext cx="5029200" cy="304800"/>
          </a:xfrm>
        </p:spPr>
        <p:txBody>
          <a:bodyPr>
            <a:normAutofit/>
          </a:bodyPr>
          <a:lstStyle>
            <a:lvl1pPr marL="0" indent="0" algn="l">
              <a:buNone/>
              <a:defRPr sz="1400">
                <a:solidFill>
                  <a:srgbClr val="51626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040979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0" r="-77"/>
          <a:stretch/>
        </p:blipFill>
        <p:spPr>
          <a:xfrm>
            <a:off x="-76200" y="0"/>
            <a:ext cx="9237663" cy="6860725"/>
          </a:xfrm>
          <a:prstGeom prst="rect">
            <a:avLst/>
          </a:prstGeom>
        </p:spPr>
      </p:pic>
      <p:sp>
        <p:nvSpPr>
          <p:cNvPr id="4" name="Rectangle 3"/>
          <p:cNvSpPr>
            <a:spLocks noChangeArrowheads="1"/>
          </p:cNvSpPr>
          <p:nvPr/>
        </p:nvSpPr>
        <p:spPr bwMode="auto">
          <a:xfrm>
            <a:off x="-76200" y="2590800"/>
            <a:ext cx="9237663" cy="1981200"/>
          </a:xfrm>
          <a:prstGeom prst="rect">
            <a:avLst/>
          </a:prstGeom>
          <a:solidFill>
            <a:srgbClr val="E66E32"/>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kern="0">
              <a:solidFill>
                <a:srgbClr val="51626F"/>
              </a:solidFill>
              <a:latin typeface="+mn-lt"/>
            </a:endParaRPr>
          </a:p>
        </p:txBody>
      </p:sp>
      <p:sp>
        <p:nvSpPr>
          <p:cNvPr id="2" name="Title 1"/>
          <p:cNvSpPr>
            <a:spLocks noGrp="1"/>
          </p:cNvSpPr>
          <p:nvPr>
            <p:ph type="title"/>
          </p:nvPr>
        </p:nvSpPr>
        <p:spPr>
          <a:xfrm>
            <a:off x="457200" y="3230562"/>
            <a:ext cx="8229600" cy="655638"/>
          </a:xfrm>
        </p:spPr>
        <p:txBody>
          <a:bodyPr/>
          <a:lstStyle>
            <a:lvl1pPr algn="ctr">
              <a:defRPr sz="3200" b="0">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887364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E66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9"/>
          <p:cNvGrpSpPr>
            <a:grpSpLocks/>
          </p:cNvGrpSpPr>
          <p:nvPr userDrawn="1"/>
        </p:nvGrpSpPr>
        <p:grpSpPr bwMode="auto">
          <a:xfrm>
            <a:off x="1681163" y="3005138"/>
            <a:ext cx="5781675" cy="847725"/>
            <a:chOff x="1681161" y="3005347"/>
            <a:chExt cx="5781677" cy="847306"/>
          </a:xfrm>
        </p:grpSpPr>
        <p:sp>
          <p:nvSpPr>
            <p:cNvPr id="4" name="Freeform 7"/>
            <p:cNvSpPr>
              <a:spLocks/>
            </p:cNvSpPr>
            <p:nvPr userDrawn="1"/>
          </p:nvSpPr>
          <p:spPr bwMode="auto">
            <a:xfrm>
              <a:off x="1681161" y="3042322"/>
              <a:ext cx="628596" cy="793812"/>
            </a:xfrm>
            <a:custGeom>
              <a:avLst/>
              <a:gdLst>
                <a:gd name="T0" fmla="*/ 86651841 w 799"/>
                <a:gd name="T1" fmla="*/ 270479835 h 1009"/>
                <a:gd name="T2" fmla="*/ 86651841 w 799"/>
                <a:gd name="T3" fmla="*/ 0 h 1009"/>
                <a:gd name="T4" fmla="*/ 0 w 799"/>
                <a:gd name="T5" fmla="*/ 0 h 1009"/>
                <a:gd name="T6" fmla="*/ 0 w 799"/>
                <a:gd name="T7" fmla="*/ 624516840 h 1009"/>
                <a:gd name="T8" fmla="*/ 86651841 w 799"/>
                <a:gd name="T9" fmla="*/ 624516840 h 1009"/>
                <a:gd name="T10" fmla="*/ 86651841 w 799"/>
                <a:gd name="T11" fmla="*/ 363940380 h 1009"/>
                <a:gd name="T12" fmla="*/ 120074424 w 799"/>
                <a:gd name="T13" fmla="*/ 333611884 h 1009"/>
                <a:gd name="T14" fmla="*/ 378792422 w 799"/>
                <a:gd name="T15" fmla="*/ 624516840 h 1009"/>
                <a:gd name="T16" fmla="*/ 494534332 w 799"/>
                <a:gd name="T17" fmla="*/ 624516840 h 1009"/>
                <a:gd name="T18" fmla="*/ 180112029 w 799"/>
                <a:gd name="T19" fmla="*/ 281001581 h 1009"/>
                <a:gd name="T20" fmla="*/ 488345140 w 799"/>
                <a:gd name="T21" fmla="*/ 0 h 1009"/>
                <a:gd name="T22" fmla="*/ 377554111 w 799"/>
                <a:gd name="T23" fmla="*/ 0 h 1009"/>
                <a:gd name="T24" fmla="*/ 86651841 w 799"/>
                <a:gd name="T25" fmla="*/ 270479835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8"/>
            <p:cNvSpPr>
              <a:spLocks noEditPoints="1"/>
            </p:cNvSpPr>
            <p:nvPr userDrawn="1"/>
          </p:nvSpPr>
          <p:spPr bwMode="auto">
            <a:xfrm>
              <a:off x="2346736" y="3025801"/>
              <a:ext cx="758406" cy="826852"/>
            </a:xfrm>
            <a:custGeom>
              <a:avLst/>
              <a:gdLst>
                <a:gd name="T0" fmla="*/ 397356414 w 408"/>
                <a:gd name="T1" fmla="*/ 300368389 h 445"/>
                <a:gd name="T2" fmla="*/ 577031718 w 408"/>
                <a:gd name="T3" fmla="*/ 145005686 h 445"/>
                <a:gd name="T4" fmla="*/ 767071904 w 408"/>
                <a:gd name="T5" fmla="*/ 307273068 h 445"/>
                <a:gd name="T6" fmla="*/ 573576138 w 408"/>
                <a:gd name="T7" fmla="*/ 531688133 h 445"/>
                <a:gd name="T8" fmla="*/ 545933354 w 408"/>
                <a:gd name="T9" fmla="*/ 548949830 h 445"/>
                <a:gd name="T10" fmla="*/ 494105227 w 408"/>
                <a:gd name="T11" fmla="*/ 486804005 h 445"/>
                <a:gd name="T12" fmla="*/ 397356414 w 408"/>
                <a:gd name="T13" fmla="*/ 300368389 h 445"/>
                <a:gd name="T14" fmla="*/ 1119511351 w 408"/>
                <a:gd name="T15" fmla="*/ 1177307181 h 445"/>
                <a:gd name="T16" fmla="*/ 1316460838 w 408"/>
                <a:gd name="T17" fmla="*/ 966703332 h 445"/>
                <a:gd name="T18" fmla="*/ 1188615521 w 408"/>
                <a:gd name="T19" fmla="*/ 845865880 h 445"/>
                <a:gd name="T20" fmla="*/ 836177933 w 408"/>
                <a:gd name="T21" fmla="*/ 1201475415 h 445"/>
                <a:gd name="T22" fmla="*/ 836177933 w 408"/>
                <a:gd name="T23" fmla="*/ 1201475415 h 445"/>
                <a:gd name="T24" fmla="*/ 490649646 w 408"/>
                <a:gd name="T25" fmla="*/ 1370647476 h 445"/>
                <a:gd name="T26" fmla="*/ 190040186 w 408"/>
                <a:gd name="T27" fmla="*/ 1101351999 h 445"/>
                <a:gd name="T28" fmla="*/ 483738486 w 408"/>
                <a:gd name="T29" fmla="*/ 790626592 h 445"/>
                <a:gd name="T30" fmla="*/ 504470109 w 408"/>
                <a:gd name="T31" fmla="*/ 776815376 h 445"/>
                <a:gd name="T32" fmla="*/ 760160743 w 408"/>
                <a:gd name="T33" fmla="*/ 1059922069 h 445"/>
                <a:gd name="T34" fmla="*/ 891461641 w 408"/>
                <a:gd name="T35" fmla="*/ 928725741 h 445"/>
                <a:gd name="T36" fmla="*/ 659958209 w 408"/>
                <a:gd name="T37" fmla="*/ 673239621 h 445"/>
                <a:gd name="T38" fmla="*/ 957112090 w 408"/>
                <a:gd name="T39" fmla="*/ 307273068 h 445"/>
                <a:gd name="T40" fmla="*/ 580487298 w 408"/>
                <a:gd name="T41" fmla="*/ 0 h 445"/>
                <a:gd name="T42" fmla="*/ 207316228 w 408"/>
                <a:gd name="T43" fmla="*/ 324536623 h 445"/>
                <a:gd name="T44" fmla="*/ 386991532 w 408"/>
                <a:gd name="T45" fmla="*/ 645620906 h 445"/>
                <a:gd name="T46" fmla="*/ 286788998 w 408"/>
                <a:gd name="T47" fmla="*/ 711217212 h 445"/>
                <a:gd name="T48" fmla="*/ 0 w 408"/>
                <a:gd name="T49" fmla="*/ 1101351999 h 445"/>
                <a:gd name="T50" fmla="*/ 497560807 w 408"/>
                <a:gd name="T51" fmla="*/ 1536369056 h 445"/>
                <a:gd name="T52" fmla="*/ 984754873 w 408"/>
                <a:gd name="T53" fmla="*/ 1305051170 h 445"/>
                <a:gd name="T54" fmla="*/ 1160974597 w 408"/>
                <a:gd name="T55" fmla="*/ 1505296144 h 445"/>
                <a:gd name="T56" fmla="*/ 1409754071 w 408"/>
                <a:gd name="T57" fmla="*/ 1505296144 h 445"/>
                <a:gd name="T58" fmla="*/ 1119511351 w 408"/>
                <a:gd name="T59" fmla="*/ 1177307181 h 4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9"/>
            <p:cNvSpPr>
              <a:spLocks/>
            </p:cNvSpPr>
            <p:nvPr userDrawn="1"/>
          </p:nvSpPr>
          <p:spPr bwMode="auto">
            <a:xfrm>
              <a:off x="3245968" y="3042322"/>
              <a:ext cx="373698" cy="793812"/>
            </a:xfrm>
            <a:custGeom>
              <a:avLst/>
              <a:gdLst>
                <a:gd name="T0" fmla="*/ 84795616 w 475"/>
                <a:gd name="T1" fmla="*/ 0 h 1009"/>
                <a:gd name="T2" fmla="*/ 0 w 475"/>
                <a:gd name="T3" fmla="*/ 0 h 1009"/>
                <a:gd name="T4" fmla="*/ 0 w 475"/>
                <a:gd name="T5" fmla="*/ 624516840 h 1009"/>
                <a:gd name="T6" fmla="*/ 294000411 w 475"/>
                <a:gd name="T7" fmla="*/ 624516840 h 1009"/>
                <a:gd name="T8" fmla="*/ 294000411 w 475"/>
                <a:gd name="T9" fmla="*/ 552718944 h 1009"/>
                <a:gd name="T10" fmla="*/ 84795616 w 475"/>
                <a:gd name="T11" fmla="*/ 552718944 h 1009"/>
                <a:gd name="T12" fmla="*/ 84795616 w 475"/>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0"/>
            <p:cNvSpPr>
              <a:spLocks/>
            </p:cNvSpPr>
            <p:nvPr userDrawn="1"/>
          </p:nvSpPr>
          <p:spPr bwMode="auto">
            <a:xfrm>
              <a:off x="3961891" y="3021869"/>
              <a:ext cx="852814" cy="826852"/>
            </a:xfrm>
            <a:custGeom>
              <a:avLst/>
              <a:gdLst>
                <a:gd name="T0" fmla="*/ 942422641 w 459"/>
                <a:gd name="T1" fmla="*/ 763006019 h 445"/>
                <a:gd name="T2" fmla="*/ 942422641 w 459"/>
                <a:gd name="T3" fmla="*/ 928725741 h 445"/>
                <a:gd name="T4" fmla="*/ 1360126851 w 459"/>
                <a:gd name="T5" fmla="*/ 928725741 h 445"/>
                <a:gd name="T6" fmla="*/ 828504156 w 459"/>
                <a:gd name="T7" fmla="*/ 1367195137 h 445"/>
                <a:gd name="T8" fmla="*/ 200221776 w 459"/>
                <a:gd name="T9" fmla="*/ 766458358 h 445"/>
                <a:gd name="T10" fmla="*/ 845764814 w 459"/>
                <a:gd name="T11" fmla="*/ 169173919 h 445"/>
                <a:gd name="T12" fmla="*/ 1356674719 w 459"/>
                <a:gd name="T13" fmla="*/ 407396484 h 445"/>
                <a:gd name="T14" fmla="*/ 1498210258 w 459"/>
                <a:gd name="T15" fmla="*/ 286559032 h 445"/>
                <a:gd name="T16" fmla="*/ 838860551 w 459"/>
                <a:gd name="T17" fmla="*/ 0 h 445"/>
                <a:gd name="T18" fmla="*/ 0 w 459"/>
                <a:gd name="T19" fmla="*/ 773363037 h 445"/>
                <a:gd name="T20" fmla="*/ 818147761 w 459"/>
                <a:gd name="T21" fmla="*/ 1536369056 h 445"/>
                <a:gd name="T22" fmla="*/ 1584513548 w 459"/>
                <a:gd name="T23" fmla="*/ 821697646 h 445"/>
                <a:gd name="T24" fmla="*/ 1584513548 w 459"/>
                <a:gd name="T25" fmla="*/ 763006019 h 445"/>
                <a:gd name="T26" fmla="*/ 942422641 w 459"/>
                <a:gd name="T27" fmla="*/ 763006019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
            <p:cNvSpPr>
              <a:spLocks/>
            </p:cNvSpPr>
            <p:nvPr userDrawn="1"/>
          </p:nvSpPr>
          <p:spPr bwMode="auto">
            <a:xfrm>
              <a:off x="4839094" y="3005347"/>
              <a:ext cx="843373" cy="826852"/>
            </a:xfrm>
            <a:custGeom>
              <a:avLst/>
              <a:gdLst>
                <a:gd name="T0" fmla="*/ 663505613 w 1072"/>
                <a:gd name="T1" fmla="*/ 650508306 h 1051"/>
                <a:gd name="T2" fmla="*/ 327419899 w 1072"/>
                <a:gd name="T3" fmla="*/ 0 h 1051"/>
                <a:gd name="T4" fmla="*/ 0 w 1072"/>
                <a:gd name="T5" fmla="*/ 650508306 h 1051"/>
                <a:gd name="T6" fmla="*/ 100887708 w 1072"/>
                <a:gd name="T7" fmla="*/ 650508306 h 1051"/>
                <a:gd name="T8" fmla="*/ 336085714 w 1072"/>
                <a:gd name="T9" fmla="*/ 170827938 h 1051"/>
                <a:gd name="T10" fmla="*/ 458635993 w 1072"/>
                <a:gd name="T11" fmla="*/ 422737722 h 1051"/>
                <a:gd name="T12" fmla="*/ 292140631 w 1072"/>
                <a:gd name="T13" fmla="*/ 422737722 h 1051"/>
                <a:gd name="T14" fmla="*/ 261193090 w 1072"/>
                <a:gd name="T15" fmla="*/ 493916227 h 1051"/>
                <a:gd name="T16" fmla="*/ 493915261 w 1072"/>
                <a:gd name="T17" fmla="*/ 493916227 h 1051"/>
                <a:gd name="T18" fmla="*/ 571282933 w 1072"/>
                <a:gd name="T19" fmla="*/ 650508306 h 1051"/>
                <a:gd name="T20" fmla="*/ 663505613 w 1072"/>
                <a:gd name="T21" fmla="*/ 65050830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2"/>
            <p:cNvSpPr>
              <a:spLocks/>
            </p:cNvSpPr>
            <p:nvPr userDrawn="1"/>
          </p:nvSpPr>
          <p:spPr bwMode="auto">
            <a:xfrm>
              <a:off x="5632119" y="3038390"/>
              <a:ext cx="523962" cy="793812"/>
            </a:xfrm>
            <a:custGeom>
              <a:avLst/>
              <a:gdLst>
                <a:gd name="T0" fmla="*/ 248815078 w 666"/>
                <a:gd name="T1" fmla="*/ 71797896 h 1009"/>
                <a:gd name="T2" fmla="*/ 412216483 w 666"/>
                <a:gd name="T3" fmla="*/ 71797896 h 1009"/>
                <a:gd name="T4" fmla="*/ 412216483 w 666"/>
                <a:gd name="T5" fmla="*/ 0 h 1009"/>
                <a:gd name="T6" fmla="*/ 0 w 666"/>
                <a:gd name="T7" fmla="*/ 0 h 1009"/>
                <a:gd name="T8" fmla="*/ 0 w 666"/>
                <a:gd name="T9" fmla="*/ 71797896 h 1009"/>
                <a:gd name="T10" fmla="*/ 164019774 w 666"/>
                <a:gd name="T11" fmla="*/ 71797896 h 1009"/>
                <a:gd name="T12" fmla="*/ 164019774 w 666"/>
                <a:gd name="T13" fmla="*/ 624516840 h 1009"/>
                <a:gd name="T14" fmla="*/ 248815078 w 666"/>
                <a:gd name="T15" fmla="*/ 624516840 h 1009"/>
                <a:gd name="T16" fmla="*/ 248815078 w 666"/>
                <a:gd name="T17" fmla="*/ 71797896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3"/>
            <p:cNvSpPr>
              <a:spLocks/>
            </p:cNvSpPr>
            <p:nvPr userDrawn="1"/>
          </p:nvSpPr>
          <p:spPr bwMode="auto">
            <a:xfrm>
              <a:off x="6304772" y="3038390"/>
              <a:ext cx="468106" cy="793812"/>
            </a:xfrm>
            <a:custGeom>
              <a:avLst/>
              <a:gdLst>
                <a:gd name="T0" fmla="*/ 0 w 595"/>
                <a:gd name="T1" fmla="*/ 624516840 h 1009"/>
                <a:gd name="T2" fmla="*/ 368274331 w 595"/>
                <a:gd name="T3" fmla="*/ 624516840 h 1009"/>
                <a:gd name="T4" fmla="*/ 368274331 w 595"/>
                <a:gd name="T5" fmla="*/ 552718944 h 1009"/>
                <a:gd name="T6" fmla="*/ 86653108 w 595"/>
                <a:gd name="T7" fmla="*/ 552718944 h 1009"/>
                <a:gd name="T8" fmla="*/ 86653108 w 595"/>
                <a:gd name="T9" fmla="*/ 350942790 h 1009"/>
                <a:gd name="T10" fmla="*/ 361465946 w 595"/>
                <a:gd name="T11" fmla="*/ 350942790 h 1009"/>
                <a:gd name="T12" fmla="*/ 361465946 w 595"/>
                <a:gd name="T13" fmla="*/ 281001581 h 1009"/>
                <a:gd name="T14" fmla="*/ 86653108 w 595"/>
                <a:gd name="T15" fmla="*/ 281001581 h 1009"/>
                <a:gd name="T16" fmla="*/ 86653108 w 595"/>
                <a:gd name="T17" fmla="*/ 71797896 h 1009"/>
                <a:gd name="T18" fmla="*/ 368274331 w 595"/>
                <a:gd name="T19" fmla="*/ 71797896 h 1009"/>
                <a:gd name="T20" fmla="*/ 368274331 w 595"/>
                <a:gd name="T21" fmla="*/ 0 h 1009"/>
                <a:gd name="T22" fmla="*/ 0 w 595"/>
                <a:gd name="T23" fmla="*/ 0 h 1009"/>
                <a:gd name="T24" fmla="*/ 0 w 595"/>
                <a:gd name="T25" fmla="*/ 624516840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4"/>
            <p:cNvSpPr>
              <a:spLocks/>
            </p:cNvSpPr>
            <p:nvPr userDrawn="1"/>
          </p:nvSpPr>
          <p:spPr bwMode="auto">
            <a:xfrm>
              <a:off x="6914487" y="3021869"/>
              <a:ext cx="548351" cy="826852"/>
            </a:xfrm>
            <a:custGeom>
              <a:avLst/>
              <a:gdLst>
                <a:gd name="T0" fmla="*/ 967456599 w 295"/>
                <a:gd name="T1" fmla="*/ 224413207 h 445"/>
                <a:gd name="T2" fmla="*/ 549377067 w 295"/>
                <a:gd name="T3" fmla="*/ 0 h 445"/>
                <a:gd name="T4" fmla="*/ 72558920 w 295"/>
                <a:gd name="T5" fmla="*/ 379775911 h 445"/>
                <a:gd name="T6" fmla="*/ 424988754 w 295"/>
                <a:gd name="T7" fmla="*/ 752649001 h 445"/>
                <a:gd name="T8" fmla="*/ 535556763 w 295"/>
                <a:gd name="T9" fmla="*/ 797531271 h 445"/>
                <a:gd name="T10" fmla="*/ 815427678 w 295"/>
                <a:gd name="T11" fmla="*/ 1077183766 h 445"/>
                <a:gd name="T12" fmla="*/ 518280918 w 295"/>
                <a:gd name="T13" fmla="*/ 1363742797 h 445"/>
                <a:gd name="T14" fmla="*/ 203856455 w 295"/>
                <a:gd name="T15" fmla="*/ 1084090302 h 445"/>
                <a:gd name="T16" fmla="*/ 0 w 295"/>
                <a:gd name="T17" fmla="*/ 1122067894 h 445"/>
                <a:gd name="T18" fmla="*/ 501003215 w 295"/>
                <a:gd name="T19" fmla="*/ 1536369056 h 445"/>
                <a:gd name="T20" fmla="*/ 1019284133 w 295"/>
                <a:gd name="T21" fmla="*/ 1077183766 h 445"/>
                <a:gd name="T22" fmla="*/ 615024905 w 295"/>
                <a:gd name="T23" fmla="*/ 631809691 h 445"/>
                <a:gd name="T24" fmla="*/ 501003215 w 295"/>
                <a:gd name="T25" fmla="*/ 593832100 h 445"/>
                <a:gd name="T26" fmla="*/ 272961693 w 295"/>
                <a:gd name="T27" fmla="*/ 379775911 h 445"/>
                <a:gd name="T28" fmla="*/ 545921526 w 295"/>
                <a:gd name="T29" fmla="*/ 172626259 h 445"/>
                <a:gd name="T30" fmla="*/ 805061056 w 295"/>
                <a:gd name="T31" fmla="*/ 310725407 h 445"/>
                <a:gd name="T32" fmla="*/ 967456599 w 295"/>
                <a:gd name="T33" fmla="*/ 224413207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3919878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55638"/>
          </a:xfrm>
        </p:spPr>
        <p:txBody>
          <a:bodyPr/>
          <a:lstStyle>
            <a:lvl1pPr algn="l" defTabSz="914400" rtl="0" eaLnBrk="1" latinLnBrk="0" hangingPunct="1">
              <a:spcBef>
                <a:spcPct val="0"/>
              </a:spcBef>
              <a:buNone/>
              <a:defRPr kumimoji="0" lang="en-US" sz="2800" b="1" i="0" u="none" strike="noStrike" kern="1200" cap="all" spc="0" normalizeH="0" baseline="0" dirty="0">
                <a:ln>
                  <a:noFill/>
                </a:ln>
                <a:solidFill>
                  <a:srgbClr val="E66E32"/>
                </a:solidFill>
                <a:effectLst/>
                <a:uLnTx/>
                <a:uFillTx/>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a:defRPr sz="2800">
                <a:solidFill>
                  <a:srgbClr val="51626F"/>
                </a:solidFill>
                <a:latin typeface="Arial" pitchFamily="34" charset="0"/>
                <a:cs typeface="Arial" pitchFamily="34" charset="0"/>
              </a:defRPr>
            </a:lvl1pPr>
            <a:lvl2pPr>
              <a:buClr>
                <a:schemeClr val="accent3"/>
              </a:buCl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1890713" indent="-228600">
              <a:buClr>
                <a:srgbClr val="51626F"/>
              </a:buClr>
              <a:buFont typeface="Wingdings" pitchFamily="2" charset="2"/>
              <a:buChar char="§"/>
              <a:defRPr sz="1800">
                <a:solidFill>
                  <a:srgbClr val="51626F"/>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7613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rgbClr val="E66E32"/>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klgates.com</a:t>
            </a:r>
          </a:p>
        </p:txBody>
      </p:sp>
      <p:sp>
        <p:nvSpPr>
          <p:cNvPr id="6" name="Slide Number Placeholder 5"/>
          <p:cNvSpPr>
            <a:spLocks noGrp="1"/>
          </p:cNvSpPr>
          <p:nvPr>
            <p:ph type="sldNum" sz="quarter" idx="11"/>
          </p:nvPr>
        </p:nvSpPr>
        <p:spPr/>
        <p:txBody>
          <a:bodyPr/>
          <a:lstStyle>
            <a:lvl1pPr>
              <a:defRPr/>
            </a:lvl1pPr>
          </a:lstStyle>
          <a:p>
            <a:pPr>
              <a:defRPr/>
            </a:pPr>
            <a:fld id="{1D8C3A58-43EA-4D60-895F-75A3F7D87137}" type="slidenum">
              <a:rPr lang="en-US"/>
              <a:pPr>
                <a:defRPr/>
              </a:pPr>
              <a:t>‹#›</a:t>
            </a:fld>
            <a:endParaRPr lang="en-US"/>
          </a:p>
        </p:txBody>
      </p:sp>
      <p:sp>
        <p:nvSpPr>
          <p:cNvPr id="7"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3991919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52599"/>
            <a:ext cx="4040188"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klgates.com</a:t>
            </a:r>
          </a:p>
        </p:txBody>
      </p:sp>
      <p:sp>
        <p:nvSpPr>
          <p:cNvPr id="8" name="Slide Number Placeholder 5"/>
          <p:cNvSpPr>
            <a:spLocks noGrp="1"/>
          </p:cNvSpPr>
          <p:nvPr>
            <p:ph type="sldNum" sz="quarter" idx="11"/>
          </p:nvPr>
        </p:nvSpPr>
        <p:spPr/>
        <p:txBody>
          <a:bodyPr/>
          <a:lstStyle>
            <a:lvl1pPr>
              <a:defRPr/>
            </a:lvl1pPr>
          </a:lstStyle>
          <a:p>
            <a:pPr>
              <a:defRPr/>
            </a:pPr>
            <a:fld id="{27850624-FC40-4BC1-A7AF-9C85AE2A7402}" type="slidenum">
              <a:rPr lang="en-US"/>
              <a:pPr>
                <a:defRPr/>
              </a:pPr>
              <a:t>‹#›</a:t>
            </a:fld>
            <a:endParaRPr lang="en-US"/>
          </a:p>
        </p:txBody>
      </p:sp>
      <p:sp>
        <p:nvSpPr>
          <p:cNvPr id="9"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3039457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962"/>
            <a:ext cx="8229600" cy="1189038"/>
          </a:xfrm>
        </p:spPr>
        <p:txBody>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t>klgates.com</a:t>
            </a:r>
          </a:p>
        </p:txBody>
      </p:sp>
      <p:sp>
        <p:nvSpPr>
          <p:cNvPr id="4" name="Slide Number Placeholder 5"/>
          <p:cNvSpPr>
            <a:spLocks noGrp="1"/>
          </p:cNvSpPr>
          <p:nvPr>
            <p:ph type="sldNum" sz="quarter" idx="11"/>
          </p:nvPr>
        </p:nvSpPr>
        <p:spPr/>
        <p:txBody>
          <a:bodyPr/>
          <a:lstStyle>
            <a:lvl1pPr>
              <a:defRPr/>
            </a:lvl1pPr>
          </a:lstStyle>
          <a:p>
            <a:pPr>
              <a:defRPr/>
            </a:pPr>
            <a:fld id="{F262EC28-4BE1-42BA-AADE-43677FE82BAF}" type="slidenum">
              <a:rPr lang="en-US"/>
              <a:pPr>
                <a:defRPr/>
              </a:pPr>
              <a:t>‹#›</a:t>
            </a:fld>
            <a:endParaRPr lang="en-US"/>
          </a:p>
        </p:txBody>
      </p:sp>
      <p:sp>
        <p:nvSpPr>
          <p:cNvPr id="5"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266995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klgates.com</a:t>
            </a:r>
          </a:p>
        </p:txBody>
      </p:sp>
      <p:sp>
        <p:nvSpPr>
          <p:cNvPr id="3" name="Slide Number Placeholder 5"/>
          <p:cNvSpPr>
            <a:spLocks noGrp="1"/>
          </p:cNvSpPr>
          <p:nvPr>
            <p:ph type="sldNum" sz="quarter" idx="11"/>
          </p:nvPr>
        </p:nvSpPr>
        <p:spPr/>
        <p:txBody>
          <a:bodyPr/>
          <a:lstStyle>
            <a:lvl1pPr>
              <a:defRPr/>
            </a:lvl1pPr>
          </a:lstStyle>
          <a:p>
            <a:pPr>
              <a:defRPr/>
            </a:pPr>
            <a:fld id="{B7DB73AF-828C-4499-8925-6FE0D0E2E4EE}" type="slidenum">
              <a:rPr lang="en-US"/>
              <a:pPr>
                <a:defRPr/>
              </a:pPr>
              <a:t>‹#›</a:t>
            </a:fld>
            <a:endParaRPr lang="en-US"/>
          </a:p>
        </p:txBody>
      </p:sp>
      <p:sp>
        <p:nvSpPr>
          <p:cNvPr id="4"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27583531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Clr>
                <a:srgbClr val="51626F"/>
              </a:buClr>
              <a:buFont typeface="Wingdings" pitchFamily="2" charset="2"/>
              <a:buChar char="§"/>
              <a:defRPr sz="1800">
                <a:solidFill>
                  <a:srgbClr val="51626F"/>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klgates.com</a:t>
            </a:r>
          </a:p>
        </p:txBody>
      </p:sp>
      <p:sp>
        <p:nvSpPr>
          <p:cNvPr id="6" name="Slide Number Placeholder 5"/>
          <p:cNvSpPr>
            <a:spLocks noGrp="1"/>
          </p:cNvSpPr>
          <p:nvPr>
            <p:ph type="sldNum" sz="quarter" idx="11"/>
          </p:nvPr>
        </p:nvSpPr>
        <p:spPr/>
        <p:txBody>
          <a:bodyPr/>
          <a:lstStyle>
            <a:lvl1pPr>
              <a:defRPr/>
            </a:lvl1pPr>
          </a:lstStyle>
          <a:p>
            <a:pPr>
              <a:defRPr/>
            </a:pPr>
            <a:fld id="{3A0E185C-F41E-4698-ACCE-34DD263F7EE3}" type="slidenum">
              <a:rPr lang="en-US"/>
              <a:pPr>
                <a:defRPr/>
              </a:pPr>
              <a:t>‹#›</a:t>
            </a:fld>
            <a:endParaRPr lang="en-US"/>
          </a:p>
        </p:txBody>
      </p:sp>
      <p:sp>
        <p:nvSpPr>
          <p:cNvPr id="7"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17474392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1626F"/>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klgates.com</a:t>
            </a:r>
          </a:p>
        </p:txBody>
      </p:sp>
      <p:sp>
        <p:nvSpPr>
          <p:cNvPr id="6" name="Slide Number Placeholder 5"/>
          <p:cNvSpPr>
            <a:spLocks noGrp="1"/>
          </p:cNvSpPr>
          <p:nvPr>
            <p:ph type="sldNum" sz="quarter" idx="11"/>
          </p:nvPr>
        </p:nvSpPr>
        <p:spPr/>
        <p:txBody>
          <a:bodyPr/>
          <a:lstStyle>
            <a:lvl1pPr>
              <a:defRPr/>
            </a:lvl1pPr>
          </a:lstStyle>
          <a:p>
            <a:pPr>
              <a:defRPr/>
            </a:pPr>
            <a:fld id="{B62F3A3E-8827-4F7E-AA60-254324E0AD47}" type="slidenum">
              <a:rPr lang="en-US"/>
              <a:pPr>
                <a:defRPr/>
              </a:pPr>
              <a:t>‹#›</a:t>
            </a:fld>
            <a:endParaRPr lang="en-US"/>
          </a:p>
        </p:txBody>
      </p:sp>
      <p:sp>
        <p:nvSpPr>
          <p:cNvPr id="7"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228221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4397375"/>
          </a:xfrm>
        </p:spPr>
        <p:txBody>
          <a:bodyPr/>
          <a:lstStyle>
            <a:lvl1pPr marL="0" marR="0" indent="0" algn="l" defTabSz="914400" rtl="0" eaLnBrk="0" fontAlgn="base" latinLnBrk="0" hangingPunct="0">
              <a:lnSpc>
                <a:spcPct val="100000"/>
              </a:lnSpc>
              <a:spcBef>
                <a:spcPct val="0"/>
              </a:spcBef>
              <a:spcAft>
                <a:spcPct val="0"/>
              </a:spcAft>
              <a:tabLst/>
              <a:defRPr sz="3200" b="0" cap="all">
                <a:solidFill>
                  <a:srgbClr val="E66E32"/>
                </a:solidFill>
                <a:latin typeface="Arial" pitchFamily="34" charset="0"/>
                <a:cs typeface="Arial" pitchFamily="34" charset="0"/>
              </a:defRPr>
            </a:lvl1pPr>
          </a:lstStyle>
          <a:p>
            <a:pPr lvl="0"/>
            <a:r>
              <a:rPr lang="en-US" noProof="0" dirty="0" smtClean="0"/>
              <a:t>Click to edit Master title style</a:t>
            </a:r>
            <a:endParaRPr lang="en-US" noProof="0" dirty="0"/>
          </a:p>
        </p:txBody>
      </p:sp>
      <p:sp>
        <p:nvSpPr>
          <p:cNvPr id="3" name="Footer Placeholder 4"/>
          <p:cNvSpPr>
            <a:spLocks noGrp="1"/>
          </p:cNvSpPr>
          <p:nvPr>
            <p:ph type="ftr" sz="quarter" idx="10"/>
          </p:nvPr>
        </p:nvSpPr>
        <p:spPr/>
        <p:txBody>
          <a:bodyPr/>
          <a:lstStyle>
            <a:lvl1pPr>
              <a:defRPr/>
            </a:lvl1pPr>
          </a:lstStyle>
          <a:p>
            <a:pPr>
              <a:defRPr/>
            </a:pPr>
            <a:r>
              <a:rPr lang="en-US"/>
              <a:t>klgates.com</a:t>
            </a:r>
          </a:p>
        </p:txBody>
      </p:sp>
      <p:sp>
        <p:nvSpPr>
          <p:cNvPr id="4" name="Slide Number Placeholder 5"/>
          <p:cNvSpPr>
            <a:spLocks noGrp="1"/>
          </p:cNvSpPr>
          <p:nvPr>
            <p:ph type="sldNum" sz="quarter" idx="11"/>
          </p:nvPr>
        </p:nvSpPr>
        <p:spPr/>
        <p:txBody>
          <a:bodyPr/>
          <a:lstStyle>
            <a:lvl1pPr>
              <a:defRPr/>
            </a:lvl1pPr>
          </a:lstStyle>
          <a:p>
            <a:pPr>
              <a:defRPr/>
            </a:pPr>
            <a:fld id="{468AFCBE-036A-4D7E-AEB2-C26D9C158DD7}" type="slidenum">
              <a:rPr lang="en-US"/>
              <a:pPr>
                <a:defRPr/>
              </a:pPr>
              <a:t>‹#›</a:t>
            </a:fld>
            <a:endParaRPr lang="en-US"/>
          </a:p>
        </p:txBody>
      </p:sp>
      <p:sp>
        <p:nvSpPr>
          <p:cNvPr id="5"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37623554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0" y="6518275"/>
            <a:ext cx="9144000" cy="304800"/>
          </a:xfrm>
          <a:prstGeom prst="rect">
            <a:avLst/>
          </a:prstGeom>
          <a:gradFill>
            <a:gsLst>
              <a:gs pos="0">
                <a:schemeClr val="bg1">
                  <a:lumMod val="65000"/>
                </a:schemeClr>
              </a:gs>
              <a:gs pos="42000">
                <a:schemeClr val="bg1"/>
              </a:gs>
              <a:gs pos="100000">
                <a:schemeClr val="bg1"/>
              </a:gs>
            </a:gsLst>
            <a:lin ang="5400000" scaled="0"/>
          </a:gradFill>
          <a:ln w="9525" cap="flat" cmpd="sng" algn="ctr">
            <a:noFill/>
            <a:prstDash val="solid"/>
            <a:round/>
            <a:headEnd type="none" w="med" len="med"/>
            <a:tailEnd type="none" w="med" len="med"/>
          </a:ln>
          <a:effectLst/>
          <a:extLst/>
        </p:spPr>
        <p:txBody>
          <a:bodyPr/>
          <a:lstStyle/>
          <a:p>
            <a:pPr fontAlgn="auto">
              <a:spcBef>
                <a:spcPts val="0"/>
              </a:spcBef>
              <a:spcAft>
                <a:spcPts val="0"/>
              </a:spcAft>
              <a:defRPr/>
            </a:pPr>
            <a:endParaRPr lang="en-US">
              <a:effectLst>
                <a:outerShdw blurRad="50800" dist="38100" dir="13500000" algn="br" rotWithShape="0">
                  <a:prstClr val="black">
                    <a:alpha val="40000"/>
                  </a:prstClr>
                </a:outerShdw>
              </a:effectLst>
              <a:latin typeface="Arial" pitchFamily="34" charset="0"/>
              <a:cs typeface="Arial" pitchFamily="34" charset="0"/>
            </a:endParaRPr>
          </a:p>
        </p:txBody>
      </p:sp>
      <p:sp>
        <p:nvSpPr>
          <p:cNvPr id="1027" name="Title Placeholder 1"/>
          <p:cNvSpPr>
            <a:spLocks noGrp="1"/>
          </p:cNvSpPr>
          <p:nvPr>
            <p:ph type="title"/>
          </p:nvPr>
        </p:nvSpPr>
        <p:spPr bwMode="auto">
          <a:xfrm>
            <a:off x="457200" y="1096963"/>
            <a:ext cx="8229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Footer Placeholder 4"/>
          <p:cNvSpPr>
            <a:spLocks noGrp="1"/>
          </p:cNvSpPr>
          <p:nvPr>
            <p:ph type="ftr" sz="quarter" idx="3"/>
          </p:nvPr>
        </p:nvSpPr>
        <p:spPr>
          <a:xfrm>
            <a:off x="3124200" y="6629400"/>
            <a:ext cx="2895600" cy="193675"/>
          </a:xfrm>
          <a:prstGeom prst="rect">
            <a:avLst/>
          </a:prstGeom>
        </p:spPr>
        <p:txBody>
          <a:bodyPr vert="horz" lIns="91440" tIns="45720" rIns="91440" bIns="45720" rtlCol="0" anchor="ctr"/>
          <a:lstStyle>
            <a:lvl1pPr algn="ctr" fontAlgn="auto">
              <a:spcBef>
                <a:spcPts val="0"/>
              </a:spcBef>
              <a:spcAft>
                <a:spcPts val="0"/>
              </a:spcAft>
              <a:defRPr sz="1000">
                <a:solidFill>
                  <a:schemeClr val="bg2"/>
                </a:solidFill>
                <a:latin typeface="Arial" pitchFamily="34" charset="0"/>
                <a:cs typeface="Arial" pitchFamily="34" charset="0"/>
              </a:defRPr>
            </a:lvl1pPr>
          </a:lstStyle>
          <a:p>
            <a:pPr>
              <a:defRPr/>
            </a:pPr>
            <a:r>
              <a:rPr lang="en-US"/>
              <a:t>klgates.com</a:t>
            </a:r>
          </a:p>
        </p:txBody>
      </p:sp>
      <p:sp>
        <p:nvSpPr>
          <p:cNvPr id="6" name="Slide Number Placeholder 5"/>
          <p:cNvSpPr>
            <a:spLocks noGrp="1"/>
          </p:cNvSpPr>
          <p:nvPr>
            <p:ph type="sldNum" sz="quarter" idx="4"/>
          </p:nvPr>
        </p:nvSpPr>
        <p:spPr>
          <a:xfrm>
            <a:off x="6781800" y="6629400"/>
            <a:ext cx="2133600" cy="19367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Arial" pitchFamily="34" charset="0"/>
                <a:cs typeface="Arial" pitchFamily="34" charset="0"/>
              </a:defRPr>
            </a:lvl1pPr>
          </a:lstStyle>
          <a:p>
            <a:pPr>
              <a:defRPr/>
            </a:pPr>
            <a:fld id="{75060B72-599F-467F-BCC1-B055FA908865}" type="slidenum">
              <a:rPr lang="en-US"/>
              <a:pPr>
                <a:defRPr/>
              </a:pPr>
              <a:t>‹#›</a:t>
            </a:fld>
            <a:endParaRPr lang="en-US"/>
          </a:p>
        </p:txBody>
      </p:sp>
      <p:sp>
        <p:nvSpPr>
          <p:cNvPr id="2" name="Date Placeholder 1"/>
          <p:cNvSpPr>
            <a:spLocks noGrp="1"/>
          </p:cNvSpPr>
          <p:nvPr>
            <p:ph type="dt" sz="half" idx="2"/>
          </p:nvPr>
        </p:nvSpPr>
        <p:spPr>
          <a:xfrm>
            <a:off x="152400" y="6629400"/>
            <a:ext cx="2133600" cy="193675"/>
          </a:xfrm>
          <a:prstGeom prst="rect">
            <a:avLst/>
          </a:prstGeom>
        </p:spPr>
        <p:txBody>
          <a:bodyPr vert="horz" lIns="91440" tIns="45720" rIns="91440" bIns="45720" rtlCol="0" anchor="ctr"/>
          <a:lstStyle>
            <a:lvl1pPr algn="l">
              <a:defRPr sz="1000">
                <a:solidFill>
                  <a:schemeClr val="bg2"/>
                </a:solidFill>
                <a:latin typeface="+mn-lt"/>
              </a:defRPr>
            </a:lvl1pPr>
          </a:lstStyle>
          <a:p>
            <a:pPr>
              <a:defRPr/>
            </a:pPr>
            <a:fld id="{99BA1E6A-5E65-4755-8EE2-32E825AEEDEE}" type="datetimeFigureOut">
              <a:rPr lang="en-US"/>
              <a:pPr>
                <a:defRPr/>
              </a:pPr>
              <a:t>10/19/2022</a:t>
            </a:fld>
            <a:endParaRPr lang="en-US" dirty="0"/>
          </a:p>
        </p:txBody>
      </p:sp>
      <p:grpSp>
        <p:nvGrpSpPr>
          <p:cNvPr id="1032" name="Group 5"/>
          <p:cNvGrpSpPr>
            <a:grpSpLocks noChangeAspect="1"/>
          </p:cNvGrpSpPr>
          <p:nvPr/>
        </p:nvGrpSpPr>
        <p:grpSpPr bwMode="auto">
          <a:xfrm>
            <a:off x="7083425" y="0"/>
            <a:ext cx="1541463" cy="444500"/>
            <a:chOff x="1536" y="7"/>
            <a:chExt cx="2190" cy="633"/>
          </a:xfrm>
        </p:grpSpPr>
        <p:sp>
          <p:nvSpPr>
            <p:cNvPr id="1034"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 name="Rectangle 6"/>
            <p:cNvSpPr>
              <a:spLocks noChangeArrowheads="1"/>
            </p:cNvSpPr>
            <p:nvPr userDrawn="1"/>
          </p:nvSpPr>
          <p:spPr bwMode="auto">
            <a:xfrm>
              <a:off x="1536" y="7"/>
              <a:ext cx="2188" cy="633"/>
            </a:xfrm>
            <a:prstGeom prst="rect">
              <a:avLst/>
            </a:prstGeom>
            <a:solidFill>
              <a:srgbClr val="2352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1036" name="Freeform 7"/>
            <p:cNvSpPr>
              <a:spLocks/>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8"/>
            <p:cNvSpPr>
              <a:spLocks noEditPoints="1"/>
            </p:cNvSpPr>
            <p:nvPr userDrawn="1"/>
          </p:nvSpPr>
          <p:spPr bwMode="auto">
            <a:xfrm>
              <a:off x="1940" y="198"/>
              <a:ext cx="234" cy="258"/>
            </a:xfrm>
            <a:custGeom>
              <a:avLst/>
              <a:gdLst>
                <a:gd name="T0" fmla="*/ 156 w 99"/>
                <a:gd name="T1" fmla="*/ 118 h 109"/>
                <a:gd name="T2" fmla="*/ 225 w 99"/>
                <a:gd name="T3" fmla="*/ 57 h 109"/>
                <a:gd name="T4" fmla="*/ 303 w 99"/>
                <a:gd name="T5" fmla="*/ 123 h 109"/>
                <a:gd name="T6" fmla="*/ 225 w 99"/>
                <a:gd name="T7" fmla="*/ 213 h 109"/>
                <a:gd name="T8" fmla="*/ 213 w 99"/>
                <a:gd name="T9" fmla="*/ 218 h 109"/>
                <a:gd name="T10" fmla="*/ 189 w 99"/>
                <a:gd name="T11" fmla="*/ 189 h 109"/>
                <a:gd name="T12" fmla="*/ 156 w 99"/>
                <a:gd name="T13" fmla="*/ 118 h 109"/>
                <a:gd name="T14" fmla="*/ 442 w 99"/>
                <a:gd name="T15" fmla="*/ 464 h 109"/>
                <a:gd name="T16" fmla="*/ 520 w 99"/>
                <a:gd name="T17" fmla="*/ 386 h 109"/>
                <a:gd name="T18" fmla="*/ 470 w 99"/>
                <a:gd name="T19" fmla="*/ 336 h 109"/>
                <a:gd name="T20" fmla="*/ 329 w 99"/>
                <a:gd name="T21" fmla="*/ 476 h 109"/>
                <a:gd name="T22" fmla="*/ 329 w 99"/>
                <a:gd name="T23" fmla="*/ 476 h 109"/>
                <a:gd name="T24" fmla="*/ 189 w 99"/>
                <a:gd name="T25" fmla="*/ 544 h 109"/>
                <a:gd name="T26" fmla="*/ 73 w 99"/>
                <a:gd name="T27" fmla="*/ 438 h 109"/>
                <a:gd name="T28" fmla="*/ 189 w 99"/>
                <a:gd name="T29" fmla="*/ 315 h 109"/>
                <a:gd name="T30" fmla="*/ 196 w 99"/>
                <a:gd name="T31" fmla="*/ 308 h 109"/>
                <a:gd name="T32" fmla="*/ 295 w 99"/>
                <a:gd name="T33" fmla="*/ 421 h 109"/>
                <a:gd name="T34" fmla="*/ 352 w 99"/>
                <a:gd name="T35" fmla="*/ 369 h 109"/>
                <a:gd name="T36" fmla="*/ 258 w 99"/>
                <a:gd name="T37" fmla="*/ 270 h 109"/>
                <a:gd name="T38" fmla="*/ 373 w 99"/>
                <a:gd name="T39" fmla="*/ 123 h 109"/>
                <a:gd name="T40" fmla="*/ 229 w 99"/>
                <a:gd name="T41" fmla="*/ 0 h 109"/>
                <a:gd name="T42" fmla="*/ 78 w 99"/>
                <a:gd name="T43" fmla="*/ 128 h 109"/>
                <a:gd name="T44" fmla="*/ 151 w 99"/>
                <a:gd name="T45" fmla="*/ 258 h 109"/>
                <a:gd name="T46" fmla="*/ 111 w 99"/>
                <a:gd name="T47" fmla="*/ 279 h 109"/>
                <a:gd name="T48" fmla="*/ 0 w 99"/>
                <a:gd name="T49" fmla="*/ 438 h 109"/>
                <a:gd name="T50" fmla="*/ 196 w 99"/>
                <a:gd name="T51" fmla="*/ 611 h 109"/>
                <a:gd name="T52" fmla="*/ 385 w 99"/>
                <a:gd name="T53" fmla="*/ 516 h 109"/>
                <a:gd name="T54" fmla="*/ 459 w 99"/>
                <a:gd name="T55" fmla="*/ 599 h 109"/>
                <a:gd name="T56" fmla="*/ 553 w 99"/>
                <a:gd name="T57" fmla="*/ 599 h 109"/>
                <a:gd name="T58" fmla="*/ 442 w 99"/>
                <a:gd name="T59" fmla="*/ 464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9"/>
            <p:cNvSpPr>
              <a:spLocks/>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10"/>
            <p:cNvSpPr>
              <a:spLocks/>
            </p:cNvSpPr>
            <p:nvPr userDrawn="1"/>
          </p:nvSpPr>
          <p:spPr bwMode="auto">
            <a:xfrm>
              <a:off x="2441" y="196"/>
              <a:ext cx="264" cy="258"/>
            </a:xfrm>
            <a:custGeom>
              <a:avLst/>
              <a:gdLst>
                <a:gd name="T0" fmla="*/ 372 w 112"/>
                <a:gd name="T1" fmla="*/ 303 h 109"/>
                <a:gd name="T2" fmla="*/ 372 w 112"/>
                <a:gd name="T3" fmla="*/ 369 h 109"/>
                <a:gd name="T4" fmla="*/ 533 w 112"/>
                <a:gd name="T5" fmla="*/ 369 h 109"/>
                <a:gd name="T6" fmla="*/ 328 w 112"/>
                <a:gd name="T7" fmla="*/ 544 h 109"/>
                <a:gd name="T8" fmla="*/ 78 w 112"/>
                <a:gd name="T9" fmla="*/ 308 h 109"/>
                <a:gd name="T10" fmla="*/ 332 w 112"/>
                <a:gd name="T11" fmla="*/ 66 h 109"/>
                <a:gd name="T12" fmla="*/ 533 w 112"/>
                <a:gd name="T13" fmla="*/ 163 h 109"/>
                <a:gd name="T14" fmla="*/ 589 w 112"/>
                <a:gd name="T15" fmla="*/ 118 h 109"/>
                <a:gd name="T16" fmla="*/ 328 w 112"/>
                <a:gd name="T17" fmla="*/ 0 h 109"/>
                <a:gd name="T18" fmla="*/ 0 w 112"/>
                <a:gd name="T19" fmla="*/ 308 h 109"/>
                <a:gd name="T20" fmla="*/ 323 w 112"/>
                <a:gd name="T21" fmla="*/ 611 h 109"/>
                <a:gd name="T22" fmla="*/ 622 w 112"/>
                <a:gd name="T23" fmla="*/ 331 h 109"/>
                <a:gd name="T24" fmla="*/ 622 w 112"/>
                <a:gd name="T25" fmla="*/ 303 h 109"/>
                <a:gd name="T26" fmla="*/ 372 w 112"/>
                <a:gd name="T27" fmla="*/ 30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11"/>
            <p:cNvSpPr>
              <a:spLocks/>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12"/>
            <p:cNvSpPr>
              <a:spLocks/>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13"/>
            <p:cNvSpPr>
              <a:spLocks/>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14"/>
            <p:cNvSpPr>
              <a:spLocks/>
            </p:cNvSpPr>
            <p:nvPr userDrawn="1"/>
          </p:nvSpPr>
          <p:spPr bwMode="auto">
            <a:xfrm>
              <a:off x="3360" y="196"/>
              <a:ext cx="170" cy="258"/>
            </a:xfrm>
            <a:custGeom>
              <a:avLst/>
              <a:gdLst>
                <a:gd name="T0" fmla="*/ 380 w 72"/>
                <a:gd name="T1" fmla="*/ 90 h 109"/>
                <a:gd name="T2" fmla="*/ 217 w 72"/>
                <a:gd name="T3" fmla="*/ 0 h 109"/>
                <a:gd name="T4" fmla="*/ 28 w 72"/>
                <a:gd name="T5" fmla="*/ 151 h 109"/>
                <a:gd name="T6" fmla="*/ 168 w 72"/>
                <a:gd name="T7" fmla="*/ 303 h 109"/>
                <a:gd name="T8" fmla="*/ 213 w 72"/>
                <a:gd name="T9" fmla="*/ 320 h 109"/>
                <a:gd name="T10" fmla="*/ 323 w 72"/>
                <a:gd name="T11" fmla="*/ 431 h 109"/>
                <a:gd name="T12" fmla="*/ 201 w 72"/>
                <a:gd name="T13" fmla="*/ 544 h 109"/>
                <a:gd name="T14" fmla="*/ 78 w 72"/>
                <a:gd name="T15" fmla="*/ 431 h 109"/>
                <a:gd name="T16" fmla="*/ 0 w 72"/>
                <a:gd name="T17" fmla="*/ 447 h 109"/>
                <a:gd name="T18" fmla="*/ 196 w 72"/>
                <a:gd name="T19" fmla="*/ 611 h 109"/>
                <a:gd name="T20" fmla="*/ 401 w 72"/>
                <a:gd name="T21" fmla="*/ 431 h 109"/>
                <a:gd name="T22" fmla="*/ 241 w 72"/>
                <a:gd name="T23" fmla="*/ 253 h 109"/>
                <a:gd name="T24" fmla="*/ 196 w 72"/>
                <a:gd name="T25" fmla="*/ 234 h 109"/>
                <a:gd name="T26" fmla="*/ 106 w 72"/>
                <a:gd name="T27" fmla="*/ 151 h 109"/>
                <a:gd name="T28" fmla="*/ 213 w 72"/>
                <a:gd name="T29" fmla="*/ 73 h 109"/>
                <a:gd name="T30" fmla="*/ 319 w 72"/>
                <a:gd name="T31" fmla="*/ 123 h 109"/>
                <a:gd name="T32" fmla="*/ 380 w 72"/>
                <a:gd name="T33" fmla="*/ 9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1" name="Picture 20"/>
          <p:cNvPicPr>
            <a:picLocks noChangeAspect="1"/>
          </p:cNvPicPr>
          <p:nvPr userDrawn="1"/>
        </p:nvPicPr>
        <p:blipFill rotWithShape="1">
          <a:blip r:embed="rId13" cstate="print">
            <a:extLst>
              <a:ext uri="{28A0092B-C50C-407E-A947-70E740481C1C}">
                <a14:useLocalDpi xmlns:a14="http://schemas.microsoft.com/office/drawing/2010/main" val="0"/>
              </a:ext>
            </a:extLst>
          </a:blip>
          <a:srcRect l="-235"/>
          <a:stretch/>
        </p:blipFill>
        <p:spPr>
          <a:xfrm>
            <a:off x="-21444" y="5932488"/>
            <a:ext cx="9165444" cy="609600"/>
          </a:xfrm>
          <a:prstGeom prst="rect">
            <a:avLst/>
          </a:prstGeom>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par>
    </p:tnLst>
  </p:timing>
  <p:hf hdr="0" dt="0"/>
  <p:txStyles>
    <p:titleStyle>
      <a:lvl1pPr algn="l" rtl="0" eaLnBrk="1" fontAlgn="base" hangingPunct="1">
        <a:spcBef>
          <a:spcPct val="0"/>
        </a:spcBef>
        <a:spcAft>
          <a:spcPct val="0"/>
        </a:spcAft>
        <a:defRPr sz="2800" b="1" kern="1200">
          <a:solidFill>
            <a:srgbClr val="E66E32"/>
          </a:solidFill>
          <a:latin typeface="Arial" pitchFamily="34" charset="0"/>
          <a:ea typeface="+mj-ea"/>
          <a:cs typeface="Arial" pitchFamily="34" charset="0"/>
        </a:defRPr>
      </a:lvl1pPr>
      <a:lvl2pPr algn="l" rtl="0" eaLnBrk="1" fontAlgn="base" hangingPunct="1">
        <a:spcBef>
          <a:spcPct val="0"/>
        </a:spcBef>
        <a:spcAft>
          <a:spcPct val="0"/>
        </a:spcAft>
        <a:defRPr sz="3000" b="1">
          <a:solidFill>
            <a:srgbClr val="622567"/>
          </a:solidFill>
          <a:latin typeface="Arial" charset="0"/>
          <a:cs typeface="Arial" charset="0"/>
        </a:defRPr>
      </a:lvl2pPr>
      <a:lvl3pPr algn="l" rtl="0" eaLnBrk="1" fontAlgn="base" hangingPunct="1">
        <a:spcBef>
          <a:spcPct val="0"/>
        </a:spcBef>
        <a:spcAft>
          <a:spcPct val="0"/>
        </a:spcAft>
        <a:defRPr sz="3000" b="1">
          <a:solidFill>
            <a:srgbClr val="622567"/>
          </a:solidFill>
          <a:latin typeface="Arial" charset="0"/>
          <a:cs typeface="Arial" charset="0"/>
        </a:defRPr>
      </a:lvl3pPr>
      <a:lvl4pPr algn="l" rtl="0" eaLnBrk="1" fontAlgn="base" hangingPunct="1">
        <a:spcBef>
          <a:spcPct val="0"/>
        </a:spcBef>
        <a:spcAft>
          <a:spcPct val="0"/>
        </a:spcAft>
        <a:defRPr sz="3000" b="1">
          <a:solidFill>
            <a:srgbClr val="622567"/>
          </a:solidFill>
          <a:latin typeface="Arial" charset="0"/>
          <a:cs typeface="Arial" charset="0"/>
        </a:defRPr>
      </a:lvl4pPr>
      <a:lvl5pPr algn="l" rtl="0" eaLnBrk="1" fontAlgn="base" hangingPunct="1">
        <a:spcBef>
          <a:spcPct val="0"/>
        </a:spcBef>
        <a:spcAft>
          <a:spcPct val="0"/>
        </a:spcAft>
        <a:defRPr sz="3000" b="1">
          <a:solidFill>
            <a:srgbClr val="622567"/>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kern="1200">
          <a:solidFill>
            <a:srgbClr val="51626F"/>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622567"/>
        </a:buClr>
        <a:buFont typeface="Wingdings" pitchFamily="2" charset="2"/>
        <a:buChar char="§"/>
        <a:defRPr sz="2400" kern="1200">
          <a:solidFill>
            <a:srgbClr val="51626F"/>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E66E32"/>
        </a:buClr>
        <a:buFont typeface="Wingdings" pitchFamily="2" charset="2"/>
        <a:buChar char="§"/>
        <a:defRPr sz="2000" kern="1200">
          <a:solidFill>
            <a:srgbClr val="51626F"/>
          </a:solidFill>
          <a:latin typeface="Arial" pitchFamily="34" charset="0"/>
          <a:ea typeface="+mn-ea"/>
          <a:cs typeface="Arial" pitchFamily="34" charset="0"/>
        </a:defRPr>
      </a:lvl3pPr>
      <a:lvl4pPr marL="1485900" indent="-228600" algn="l" rtl="0" eaLnBrk="1" fontAlgn="base" hangingPunct="1">
        <a:spcBef>
          <a:spcPct val="20000"/>
        </a:spcBef>
        <a:spcAft>
          <a:spcPct val="0"/>
        </a:spcAft>
        <a:buClr>
          <a:srgbClr val="51626F"/>
        </a:buClr>
        <a:buFont typeface="Wingdings" pitchFamily="2" charset="2"/>
        <a:buChar char="§"/>
        <a:defRPr kern="1200">
          <a:solidFill>
            <a:srgbClr val="51626F"/>
          </a:solidFill>
          <a:latin typeface="Arial" pitchFamily="34" charset="0"/>
          <a:ea typeface="+mn-ea"/>
          <a:cs typeface="Arial" pitchFamily="34" charset="0"/>
        </a:defRPr>
      </a:lvl4pPr>
      <a:lvl5pPr marL="1831975" indent="-228600" algn="l" rtl="0" eaLnBrk="1" fontAlgn="base" hangingPunct="1">
        <a:spcBef>
          <a:spcPct val="20000"/>
        </a:spcBef>
        <a:spcAft>
          <a:spcPct val="0"/>
        </a:spcAft>
        <a:buClr>
          <a:schemeClr val="bg2"/>
        </a:buClr>
        <a:buFont typeface="Wingdings" pitchFamily="2" charset="2"/>
        <a:buChar char="§"/>
        <a:defRPr kern="1200">
          <a:solidFill>
            <a:schemeClr val="bg2"/>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Speakers:</a:t>
            </a:r>
          </a:p>
          <a:p>
            <a:r>
              <a:rPr lang="en-US" dirty="0" smtClean="0"/>
              <a:t>Keri E. Riemer, </a:t>
            </a:r>
            <a:r>
              <a:rPr lang="en-US" i="1" dirty="0" smtClean="0"/>
              <a:t>Of Counsel</a:t>
            </a:r>
            <a:r>
              <a:rPr lang="en-US" dirty="0" smtClean="0"/>
              <a:t>, K&amp;L Gates LLP</a:t>
            </a:r>
          </a:p>
          <a:p>
            <a:r>
              <a:rPr lang="en-US" dirty="0"/>
              <a:t>Peter </a:t>
            </a:r>
            <a:r>
              <a:rPr lang="en-US" dirty="0" smtClean="0"/>
              <a:t>J. Shea</a:t>
            </a:r>
            <a:r>
              <a:rPr lang="en-US" dirty="0"/>
              <a:t>, </a:t>
            </a:r>
            <a:r>
              <a:rPr lang="en-US" i="1" dirty="0"/>
              <a:t>Partner</a:t>
            </a:r>
            <a:r>
              <a:rPr lang="en-US" dirty="0"/>
              <a:t>, K&amp;L Gates </a:t>
            </a:r>
            <a:r>
              <a:rPr lang="en-US" dirty="0" smtClean="0"/>
              <a:t>LLP</a:t>
            </a:r>
          </a:p>
          <a:p>
            <a:r>
              <a:rPr lang="en-US" dirty="0" smtClean="0"/>
              <a:t>Fatima </a:t>
            </a:r>
            <a:r>
              <a:rPr lang="en-US" smtClean="0"/>
              <a:t>S. Sulaiman</a:t>
            </a:r>
            <a:r>
              <a:rPr lang="en-US" dirty="0"/>
              <a:t>, </a:t>
            </a:r>
            <a:r>
              <a:rPr lang="en-US" i="1" dirty="0"/>
              <a:t>Partner</a:t>
            </a:r>
            <a:r>
              <a:rPr lang="en-US" dirty="0"/>
              <a:t>, K&amp;L Gates </a:t>
            </a:r>
            <a:r>
              <a:rPr lang="en-US" dirty="0" smtClean="0"/>
              <a:t>LLP</a:t>
            </a:r>
            <a:endParaRPr lang="en-US" dirty="0"/>
          </a:p>
        </p:txBody>
      </p:sp>
      <p:sp>
        <p:nvSpPr>
          <p:cNvPr id="3" name="Title 2"/>
          <p:cNvSpPr>
            <a:spLocks noGrp="1"/>
          </p:cNvSpPr>
          <p:nvPr>
            <p:ph type="ctrTitle"/>
          </p:nvPr>
        </p:nvSpPr>
        <p:spPr/>
        <p:txBody>
          <a:bodyPr>
            <a:normAutofit/>
          </a:bodyPr>
          <a:lstStyle/>
          <a:p>
            <a:r>
              <a:rPr lang="en-US" sz="1800" dirty="0"/>
              <a:t>Generation Regulation: Registered Funds Take On New Rules, Proposed Reforms &amp; </a:t>
            </a:r>
            <a:r>
              <a:rPr lang="en-US" sz="1800" dirty="0" smtClean="0"/>
              <a:t>Trends</a:t>
            </a:r>
            <a:endParaRPr lang="en-US" sz="1800" dirty="0"/>
          </a:p>
        </p:txBody>
      </p:sp>
      <p:sp>
        <p:nvSpPr>
          <p:cNvPr id="4" name="Subtitle 3"/>
          <p:cNvSpPr>
            <a:spLocks noGrp="1"/>
          </p:cNvSpPr>
          <p:nvPr>
            <p:ph type="subTitle" idx="1"/>
          </p:nvPr>
        </p:nvSpPr>
        <p:spPr/>
        <p:txBody>
          <a:bodyPr/>
          <a:lstStyle/>
          <a:p>
            <a:r>
              <a:rPr lang="en-US" smtClean="0"/>
              <a:t>Session </a:t>
            </a:r>
            <a:r>
              <a:rPr lang="en-US"/>
              <a:t>I</a:t>
            </a:r>
            <a:endParaRPr lang="en-US" dirty="0"/>
          </a:p>
        </p:txBody>
      </p:sp>
    </p:spTree>
    <p:extLst>
      <p:ext uri="{BB962C8B-B14F-4D97-AF65-F5344CB8AC3E}">
        <p14:creationId xmlns:p14="http://schemas.microsoft.com/office/powerpoint/2010/main" val="872702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Considerations</a:t>
            </a:r>
          </a:p>
        </p:txBody>
      </p:sp>
      <p:sp>
        <p:nvSpPr>
          <p:cNvPr id="3" name="Content Placeholder 2"/>
          <p:cNvSpPr>
            <a:spLocks noGrp="1"/>
          </p:cNvSpPr>
          <p:nvPr>
            <p:ph idx="1"/>
          </p:nvPr>
        </p:nvSpPr>
        <p:spPr>
          <a:xfrm>
            <a:off x="457200" y="1828800"/>
            <a:ext cx="8305800" cy="4297363"/>
          </a:xfrm>
        </p:spPr>
        <p:txBody>
          <a:bodyPr/>
          <a:lstStyle/>
          <a:p>
            <a:r>
              <a:rPr lang="en-US" sz="2000" dirty="0"/>
              <a:t>Appropriateness of investment strategy </a:t>
            </a:r>
          </a:p>
          <a:p>
            <a:r>
              <a:rPr lang="en-US" sz="2000" dirty="0"/>
              <a:t>Transparency, scalability &amp; liquidity of strategy</a:t>
            </a:r>
          </a:p>
          <a:p>
            <a:pPr lvl="1"/>
            <a:r>
              <a:rPr lang="en-US" sz="1800" dirty="0"/>
              <a:t>Nature of assets – Equities; Fixed Income; Futures; etc. &amp; reverse engineering</a:t>
            </a:r>
          </a:p>
          <a:p>
            <a:pPr lvl="1"/>
            <a:r>
              <a:rPr lang="en-US" sz="1800" dirty="0"/>
              <a:t>Supports arbitrage mechanism</a:t>
            </a:r>
          </a:p>
          <a:p>
            <a:pPr lvl="1"/>
            <a:r>
              <a:rPr lang="en-US" sz="1800" dirty="0"/>
              <a:t>Portfolio liquidity and pricing transparency</a:t>
            </a:r>
          </a:p>
          <a:p>
            <a:pPr lvl="1"/>
            <a:r>
              <a:rPr lang="en-US" sz="1800" dirty="0"/>
              <a:t>Expected portfolio turnover/potential tax benefits</a:t>
            </a:r>
          </a:p>
          <a:p>
            <a:pPr lvl="1"/>
            <a:r>
              <a:rPr lang="en-US" sz="1800" dirty="0"/>
              <a:t>Changes needed to the principal investment strategies</a:t>
            </a:r>
          </a:p>
          <a:p>
            <a:pPr lvl="1"/>
            <a:r>
              <a:rPr lang="en-US" sz="1800" dirty="0"/>
              <a:t>Effect of the conversion on the Fund’s total operating expenses</a:t>
            </a:r>
          </a:p>
          <a:p>
            <a:r>
              <a:rPr lang="en-US" sz="2000" dirty="0"/>
              <a:t>Semi-Transparent Active </a:t>
            </a:r>
            <a:r>
              <a:rPr lang="en-US" sz="2000" dirty="0" err="1"/>
              <a:t>ETFs</a:t>
            </a:r>
            <a:endParaRPr lang="en-US" sz="2000" dirty="0"/>
          </a:p>
          <a:p>
            <a:pPr lvl="1"/>
            <a:r>
              <a:rPr lang="en-US" sz="1800" dirty="0"/>
              <a:t>Transparency substitutes</a:t>
            </a:r>
          </a:p>
          <a:p>
            <a:pPr lvl="1"/>
            <a:r>
              <a:rPr lang="en-US" sz="1800" dirty="0"/>
              <a:t>SEC resistance for these as conversion target – exemptive relief </a:t>
            </a:r>
            <a:r>
              <a:rPr lang="en-US" sz="1800" dirty="0" smtClean="0"/>
              <a:t>needed</a:t>
            </a:r>
            <a:endParaRPr lang="en-US" sz="1800" dirty="0"/>
          </a:p>
        </p:txBody>
      </p:sp>
    </p:spTree>
    <p:extLst>
      <p:ext uri="{BB962C8B-B14F-4D97-AF65-F5344CB8AC3E}">
        <p14:creationId xmlns:p14="http://schemas.microsoft.com/office/powerpoint/2010/main" val="315094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Considerations (CONT’D)</a:t>
            </a:r>
          </a:p>
        </p:txBody>
      </p:sp>
      <p:sp>
        <p:nvSpPr>
          <p:cNvPr id="3" name="Content Placeholder 2"/>
          <p:cNvSpPr>
            <a:spLocks noGrp="1"/>
          </p:cNvSpPr>
          <p:nvPr>
            <p:ph idx="1"/>
          </p:nvPr>
        </p:nvSpPr>
        <p:spPr/>
        <p:txBody>
          <a:bodyPr/>
          <a:lstStyle/>
          <a:p>
            <a:r>
              <a:rPr lang="en-US" sz="2400" dirty="0" err="1"/>
              <a:t>ETF</a:t>
            </a:r>
            <a:r>
              <a:rPr lang="en-US" sz="2400" dirty="0"/>
              <a:t> Rule and Exchange Listing Compliance</a:t>
            </a:r>
          </a:p>
          <a:p>
            <a:pPr lvl="1"/>
            <a:r>
              <a:rPr lang="en-US" sz="2000" dirty="0"/>
              <a:t>Transparency – post required information on the </a:t>
            </a:r>
            <a:r>
              <a:rPr lang="en-US" sz="2000" dirty="0" err="1"/>
              <a:t>ETF</a:t>
            </a:r>
            <a:r>
              <a:rPr lang="en-US" sz="2000" dirty="0"/>
              <a:t> website</a:t>
            </a:r>
          </a:p>
          <a:p>
            <a:r>
              <a:rPr lang="en-US" sz="2400" dirty="0" smtClean="0"/>
              <a:t>Nature </a:t>
            </a:r>
            <a:r>
              <a:rPr lang="en-US" sz="2400" dirty="0"/>
              <a:t>of </a:t>
            </a:r>
            <a:r>
              <a:rPr lang="en-US" sz="2400" u="sng" dirty="0"/>
              <a:t>mutual fund</a:t>
            </a:r>
            <a:r>
              <a:rPr lang="en-US" sz="2400" dirty="0"/>
              <a:t> shareholder base – Many or few broker intermediaries</a:t>
            </a:r>
          </a:p>
          <a:p>
            <a:r>
              <a:rPr lang="en-US" sz="2400" dirty="0" err="1" smtClean="0"/>
              <a:t>ETF</a:t>
            </a:r>
            <a:r>
              <a:rPr lang="en-US" sz="2400" dirty="0" smtClean="0"/>
              <a:t>-level </a:t>
            </a:r>
            <a:r>
              <a:rPr lang="en-US" sz="2400" dirty="0"/>
              <a:t>and Advisor-level compliance policies and procedures</a:t>
            </a:r>
          </a:p>
          <a:p>
            <a:r>
              <a:rPr lang="en-US" sz="2400" dirty="0" smtClean="0"/>
              <a:t>Advisor </a:t>
            </a:r>
            <a:r>
              <a:rPr lang="en-US" sz="2400" dirty="0"/>
              <a:t>business operation modifications – Portfolio Management; Sales (</a:t>
            </a:r>
            <a:r>
              <a:rPr lang="en-US" sz="2400" dirty="0" err="1"/>
              <a:t>ETFs</a:t>
            </a:r>
            <a:r>
              <a:rPr lang="en-US" sz="2400" dirty="0"/>
              <a:t> “sold not bought”); Capital Markets “Desk”; </a:t>
            </a:r>
            <a:r>
              <a:rPr lang="en-US" sz="2400" dirty="0" err="1"/>
              <a:t>ETF</a:t>
            </a:r>
            <a:r>
              <a:rPr lang="en-US" sz="2400" dirty="0"/>
              <a:t> Board; </a:t>
            </a:r>
          </a:p>
          <a:p>
            <a:r>
              <a:rPr lang="en-US" sz="2400" dirty="0" smtClean="0"/>
              <a:t>Costs </a:t>
            </a:r>
            <a:r>
              <a:rPr lang="en-US" sz="2400" dirty="0"/>
              <a:t>of the conversion and who will bear </a:t>
            </a:r>
            <a:r>
              <a:rPr lang="en-US" sz="2400" dirty="0" smtClean="0"/>
              <a:t>them</a:t>
            </a:r>
            <a:endParaRPr lang="en-US" sz="2400" dirty="0"/>
          </a:p>
        </p:txBody>
      </p:sp>
    </p:spTree>
    <p:extLst>
      <p:ext uri="{BB962C8B-B14F-4D97-AF65-F5344CB8AC3E}">
        <p14:creationId xmlns:p14="http://schemas.microsoft.com/office/powerpoint/2010/main" val="214653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1"/>
            <a:ext cx="8229600" cy="1066800"/>
          </a:xfrm>
        </p:spPr>
        <p:txBody>
          <a:bodyPr/>
          <a:lstStyle/>
          <a:p>
            <a:r>
              <a:rPr lang="en-US" dirty="0" smtClean="0"/>
              <a:t>MUTUAL FUND TO </a:t>
            </a:r>
            <a:r>
              <a:rPr lang="en-US" dirty="0" err="1" smtClean="0"/>
              <a:t>ETF</a:t>
            </a:r>
            <a:r>
              <a:rPr lang="en-US" dirty="0" smtClean="0"/>
              <a:t> CONVERSIONS:</a:t>
            </a:r>
            <a:br>
              <a:rPr lang="en-US" dirty="0" smtClean="0"/>
            </a:br>
            <a:r>
              <a:rPr lang="en-US" dirty="0" err="1" smtClean="0"/>
              <a:t>ETF</a:t>
            </a:r>
            <a:r>
              <a:rPr lang="en-US" dirty="0" smtClean="0"/>
              <a:t> RULE 6C-11 PAVED THE WAY</a:t>
            </a:r>
            <a:endParaRPr lang="en-US" dirty="0"/>
          </a:p>
        </p:txBody>
      </p:sp>
      <p:sp>
        <p:nvSpPr>
          <p:cNvPr id="3" name="Content Placeholder 2"/>
          <p:cNvSpPr>
            <a:spLocks noGrp="1"/>
          </p:cNvSpPr>
          <p:nvPr>
            <p:ph sz="half" idx="1"/>
          </p:nvPr>
        </p:nvSpPr>
        <p:spPr/>
        <p:txBody>
          <a:bodyPr/>
          <a:lstStyle/>
          <a:p>
            <a:pPr marL="0" indent="0">
              <a:buNone/>
            </a:pPr>
            <a:r>
              <a:rPr lang="en-US" sz="2400" u="sng" dirty="0"/>
              <a:t>Pre-</a:t>
            </a:r>
            <a:r>
              <a:rPr lang="en-US" sz="2400" u="sng" dirty="0" err="1"/>
              <a:t>ETF</a:t>
            </a:r>
            <a:r>
              <a:rPr lang="en-US" sz="2400" u="sng" dirty="0"/>
              <a:t> Rule</a:t>
            </a:r>
            <a:r>
              <a:rPr lang="en-US" sz="2400" dirty="0"/>
              <a:t>, SEC exemptive orders to operate an </a:t>
            </a:r>
            <a:r>
              <a:rPr lang="en-US" sz="2400" dirty="0" err="1"/>
              <a:t>ETF</a:t>
            </a:r>
            <a:r>
              <a:rPr lang="en-US" sz="2400" dirty="0"/>
              <a:t>. Relief required:</a:t>
            </a:r>
          </a:p>
          <a:p>
            <a:r>
              <a:rPr lang="en-US" sz="2400" dirty="0" smtClean="0"/>
              <a:t>Creation </a:t>
            </a:r>
            <a:r>
              <a:rPr lang="en-US" sz="2400" dirty="0"/>
              <a:t>Units; &amp;</a:t>
            </a:r>
          </a:p>
          <a:p>
            <a:r>
              <a:rPr lang="en-US" sz="2400" dirty="0"/>
              <a:t>Authorized Participants (APs). </a:t>
            </a:r>
            <a:endParaRPr lang="en-US" sz="2400" dirty="0" smtClean="0"/>
          </a:p>
          <a:p>
            <a:endParaRPr lang="en-US" sz="2400" dirty="0"/>
          </a:p>
          <a:p>
            <a:pPr marL="0" indent="0">
              <a:buNone/>
            </a:pPr>
            <a:r>
              <a:rPr lang="en-US" sz="2400" dirty="0" smtClean="0"/>
              <a:t>Impedes </a:t>
            </a:r>
            <a:r>
              <a:rPr lang="en-US" sz="2400" dirty="0"/>
              <a:t>mutual fund conversions into </a:t>
            </a:r>
            <a:r>
              <a:rPr lang="en-US" sz="2400" dirty="0" err="1"/>
              <a:t>ETFs</a:t>
            </a:r>
            <a:r>
              <a:rPr lang="en-US" sz="2400" dirty="0"/>
              <a:t>.</a:t>
            </a:r>
          </a:p>
          <a:p>
            <a:endParaRPr lang="en-US" sz="2400" dirty="0"/>
          </a:p>
        </p:txBody>
      </p:sp>
      <p:sp>
        <p:nvSpPr>
          <p:cNvPr id="4" name="Content Placeholder 3"/>
          <p:cNvSpPr>
            <a:spLocks noGrp="1"/>
          </p:cNvSpPr>
          <p:nvPr>
            <p:ph sz="half" idx="2"/>
          </p:nvPr>
        </p:nvSpPr>
        <p:spPr/>
        <p:txBody>
          <a:bodyPr/>
          <a:lstStyle/>
          <a:p>
            <a:pPr marL="0" indent="0">
              <a:buNone/>
            </a:pPr>
            <a:r>
              <a:rPr lang="en-US" sz="2400" u="sng" dirty="0"/>
              <a:t>Post-</a:t>
            </a:r>
            <a:r>
              <a:rPr lang="en-US" sz="2400" u="sng" dirty="0" err="1"/>
              <a:t>ETF</a:t>
            </a:r>
            <a:r>
              <a:rPr lang="en-US" sz="2400" u="sng" dirty="0"/>
              <a:t> Rule</a:t>
            </a:r>
            <a:r>
              <a:rPr lang="en-US" sz="2400" dirty="0"/>
              <a:t>, fund reorganizations and mergers excepted from Creation Unit and AP requirements.  </a:t>
            </a:r>
          </a:p>
          <a:p>
            <a:endParaRPr lang="en-US" sz="1600" dirty="0"/>
          </a:p>
          <a:p>
            <a:pPr marL="0" indent="0">
              <a:buNone/>
            </a:pPr>
            <a:r>
              <a:rPr lang="en-US" sz="2400" u="sng" dirty="0"/>
              <a:t>No need for further exemptive relief</a:t>
            </a:r>
            <a:r>
              <a:rPr lang="en-US" sz="2400" dirty="0"/>
              <a:t>. Allows direct dealing with account holders and tailored share issuances.</a:t>
            </a:r>
          </a:p>
          <a:p>
            <a:endParaRPr lang="en-US" sz="2400" dirty="0"/>
          </a:p>
        </p:txBody>
      </p:sp>
      <p:sp>
        <p:nvSpPr>
          <p:cNvPr id="5" name="Footer Placeholder 4"/>
          <p:cNvSpPr>
            <a:spLocks noGrp="1"/>
          </p:cNvSpPr>
          <p:nvPr>
            <p:ph type="ftr" sz="quarter" idx="10"/>
          </p:nvPr>
        </p:nvSpPr>
        <p:spPr/>
        <p:txBody>
          <a:bodyPr/>
          <a:lstStyle/>
          <a:p>
            <a:pPr>
              <a:defRPr/>
            </a:pPr>
            <a:r>
              <a:rPr lang="en-US" smtClean="0"/>
              <a:t>klgates.com</a:t>
            </a:r>
            <a:endParaRPr lang="en-US"/>
          </a:p>
        </p:txBody>
      </p:sp>
      <p:sp>
        <p:nvSpPr>
          <p:cNvPr id="6" name="Slide Number Placeholder 5"/>
          <p:cNvSpPr>
            <a:spLocks noGrp="1"/>
          </p:cNvSpPr>
          <p:nvPr>
            <p:ph type="sldNum" sz="quarter" idx="11"/>
          </p:nvPr>
        </p:nvSpPr>
        <p:spPr/>
        <p:txBody>
          <a:bodyPr/>
          <a:lstStyle/>
          <a:p>
            <a:pPr>
              <a:defRPr/>
            </a:pPr>
            <a:fld id="{1D8C3A58-43EA-4D60-895F-75A3F7D87137}" type="slidenum">
              <a:rPr lang="en-US" smtClean="0"/>
              <a:pPr>
                <a:defRPr/>
              </a:pPr>
              <a:t>12</a:t>
            </a:fld>
            <a:endParaRPr lang="en-US"/>
          </a:p>
        </p:txBody>
      </p:sp>
    </p:spTree>
    <p:extLst>
      <p:ext uri="{BB962C8B-B14F-4D97-AF65-F5344CB8AC3E}">
        <p14:creationId xmlns:p14="http://schemas.microsoft.com/office/powerpoint/2010/main" val="98524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fund to </a:t>
            </a:r>
            <a:r>
              <a:rPr lang="en-US" dirty="0" err="1"/>
              <a:t>ETF</a:t>
            </a:r>
            <a:endParaRPr lang="en-US" dirty="0"/>
          </a:p>
        </p:txBody>
      </p:sp>
      <p:sp>
        <p:nvSpPr>
          <p:cNvPr id="3" name="Content Placeholder 2"/>
          <p:cNvSpPr>
            <a:spLocks noGrp="1"/>
          </p:cNvSpPr>
          <p:nvPr>
            <p:ph idx="1"/>
          </p:nvPr>
        </p:nvSpPr>
        <p:spPr/>
        <p:txBody>
          <a:bodyPr/>
          <a:lstStyle/>
          <a:p>
            <a:r>
              <a:rPr lang="en-US" sz="2400" dirty="0"/>
              <a:t>How is the conversion accomplished – </a:t>
            </a:r>
          </a:p>
          <a:p>
            <a:pPr lvl="1"/>
            <a:r>
              <a:rPr lang="en-US" sz="2000" dirty="0"/>
              <a:t>Direct conversion (of all series in a trust)</a:t>
            </a:r>
          </a:p>
          <a:p>
            <a:pPr lvl="1"/>
            <a:r>
              <a:rPr lang="en-US" sz="2000" dirty="0"/>
              <a:t>Shell reorganization</a:t>
            </a:r>
          </a:p>
          <a:p>
            <a:r>
              <a:rPr lang="en-US" sz="2400" dirty="0"/>
              <a:t>Approval of Reorganization – Rule 17a-8</a:t>
            </a:r>
          </a:p>
          <a:p>
            <a:pPr lvl="1"/>
            <a:r>
              <a:rPr lang="en-US" sz="2000" dirty="0"/>
              <a:t>Majority of same independent directors as majority of target board </a:t>
            </a:r>
          </a:p>
          <a:p>
            <a:pPr lvl="1"/>
            <a:r>
              <a:rPr lang="en-US" sz="2000" dirty="0"/>
              <a:t>Same advisory fee/arrangement</a:t>
            </a:r>
          </a:p>
          <a:p>
            <a:pPr lvl="1"/>
            <a:r>
              <a:rPr lang="en-US" sz="2000" dirty="0"/>
              <a:t>Board findings:  best interest of target and shell funds; non-dilution of target (unique in the </a:t>
            </a:r>
            <a:r>
              <a:rPr lang="en-US" sz="2000" dirty="0" err="1"/>
              <a:t>ETF</a:t>
            </a:r>
            <a:r>
              <a:rPr lang="en-US" sz="2000" dirty="0"/>
              <a:t> context)</a:t>
            </a:r>
          </a:p>
          <a:p>
            <a:r>
              <a:rPr lang="en-US" sz="2400" dirty="0"/>
              <a:t>Shareholder Approval? (Anything but the conversion)</a:t>
            </a:r>
          </a:p>
          <a:p>
            <a:endParaRPr lang="en-US" sz="2400" dirty="0"/>
          </a:p>
        </p:txBody>
      </p:sp>
    </p:spTree>
    <p:extLst>
      <p:ext uri="{BB962C8B-B14F-4D97-AF65-F5344CB8AC3E}">
        <p14:creationId xmlns:p14="http://schemas.microsoft.com/office/powerpoint/2010/main" val="252916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Considerations</a:t>
            </a:r>
          </a:p>
        </p:txBody>
      </p:sp>
      <p:sp>
        <p:nvSpPr>
          <p:cNvPr id="3" name="Content Placeholder 2"/>
          <p:cNvSpPr>
            <a:spLocks noGrp="1"/>
          </p:cNvSpPr>
          <p:nvPr>
            <p:ph idx="1"/>
          </p:nvPr>
        </p:nvSpPr>
        <p:spPr/>
        <p:txBody>
          <a:bodyPr/>
          <a:lstStyle/>
          <a:p>
            <a:r>
              <a:rPr lang="en-US" dirty="0"/>
              <a:t>Share Classes and 12b-1 Plans – Talk to the brokers to preserve relationships</a:t>
            </a:r>
          </a:p>
          <a:p>
            <a:r>
              <a:rPr lang="en-US" dirty="0"/>
              <a:t>Shareholder Accounts – Talk to the </a:t>
            </a:r>
            <a:r>
              <a:rPr lang="en-US" dirty="0" err="1"/>
              <a:t>ETF</a:t>
            </a:r>
            <a:r>
              <a:rPr lang="en-US" dirty="0"/>
              <a:t> transfer agent</a:t>
            </a:r>
          </a:p>
          <a:p>
            <a:r>
              <a:rPr lang="en-US" dirty="0"/>
              <a:t>Fractional shares – Talk to the brokers</a:t>
            </a:r>
          </a:p>
          <a:p>
            <a:endParaRPr lang="en-US" dirty="0"/>
          </a:p>
          <a:p>
            <a:endParaRPr lang="en-US" dirty="0"/>
          </a:p>
        </p:txBody>
      </p:sp>
    </p:spTree>
    <p:extLst>
      <p:ext uri="{BB962C8B-B14F-4D97-AF65-F5344CB8AC3E}">
        <p14:creationId xmlns:p14="http://schemas.microsoft.com/office/powerpoint/2010/main" val="362645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Tax considerations – </a:t>
            </a:r>
            <a:r>
              <a:rPr lang="en-US" dirty="0" smtClean="0"/>
              <a:t/>
            </a:r>
            <a:br>
              <a:rPr lang="en-US" dirty="0" smtClean="0"/>
            </a:br>
            <a:r>
              <a:rPr lang="en-US" dirty="0" smtClean="0"/>
              <a:t>“</a:t>
            </a:r>
            <a:r>
              <a:rPr lang="en-US" dirty="0"/>
              <a:t>Shell” </a:t>
            </a:r>
            <a:r>
              <a:rPr lang="en-US" dirty="0" smtClean="0"/>
              <a:t>or “F</a:t>
            </a:r>
            <a:r>
              <a:rPr lang="en-US" dirty="0"/>
              <a:t>” reorganizations</a:t>
            </a:r>
          </a:p>
        </p:txBody>
      </p:sp>
      <p:sp>
        <p:nvSpPr>
          <p:cNvPr id="3" name="Content Placeholder 2"/>
          <p:cNvSpPr>
            <a:spLocks noGrp="1"/>
          </p:cNvSpPr>
          <p:nvPr>
            <p:ph idx="1"/>
          </p:nvPr>
        </p:nvSpPr>
        <p:spPr/>
        <p:txBody>
          <a:bodyPr/>
          <a:lstStyle/>
          <a:p>
            <a:r>
              <a:rPr lang="en-US" sz="2400" dirty="0"/>
              <a:t>Six conditions for tax-free treatment for Mutual Fund conversions:</a:t>
            </a:r>
          </a:p>
          <a:p>
            <a:pPr marL="914400" lvl="1" indent="-457200">
              <a:buFont typeface="+mj-lt"/>
              <a:buAutoNum type="arabicParenR"/>
            </a:pPr>
            <a:r>
              <a:rPr lang="en-US" sz="2000" dirty="0" smtClean="0"/>
              <a:t>The </a:t>
            </a:r>
            <a:r>
              <a:rPr lang="en-US" sz="2000" dirty="0"/>
              <a:t>resulting </a:t>
            </a:r>
            <a:r>
              <a:rPr lang="en-US" sz="2000" dirty="0" err="1"/>
              <a:t>ETF</a:t>
            </a:r>
            <a:r>
              <a:rPr lang="en-US" sz="2000" dirty="0"/>
              <a:t> shares must be distributed in exchange for the target mutual fund shares</a:t>
            </a:r>
          </a:p>
          <a:p>
            <a:pPr marL="914400" lvl="1" indent="-457200">
              <a:buFont typeface="+mj-lt"/>
              <a:buAutoNum type="arabicParenR"/>
            </a:pPr>
            <a:r>
              <a:rPr lang="en-US" sz="2000" dirty="0"/>
              <a:t>There is an identity of ownership in the </a:t>
            </a:r>
            <a:r>
              <a:rPr lang="en-US" sz="2000" dirty="0" err="1"/>
              <a:t>ETF</a:t>
            </a:r>
            <a:r>
              <a:rPr lang="en-US" sz="2000" dirty="0"/>
              <a:t> and mutual fund before and after the reorganization</a:t>
            </a:r>
          </a:p>
          <a:p>
            <a:pPr marL="914400" lvl="1" indent="-457200">
              <a:buFont typeface="+mj-lt"/>
              <a:buAutoNum type="arabicParenR"/>
            </a:pPr>
            <a:r>
              <a:rPr lang="en-US" sz="2000" dirty="0"/>
              <a:t>The acquiring </a:t>
            </a:r>
            <a:r>
              <a:rPr lang="en-US" sz="2000" dirty="0" err="1"/>
              <a:t>ETF</a:t>
            </a:r>
            <a:r>
              <a:rPr lang="en-US" sz="2000" dirty="0"/>
              <a:t> has no prior attributes or assets </a:t>
            </a:r>
          </a:p>
          <a:p>
            <a:pPr marL="914400" lvl="1" indent="-457200">
              <a:buFont typeface="+mj-lt"/>
              <a:buAutoNum type="arabicParenR"/>
            </a:pPr>
            <a:r>
              <a:rPr lang="en-US" sz="2000" dirty="0"/>
              <a:t>The transaction will result in the liquidation of the mutual fund</a:t>
            </a:r>
          </a:p>
          <a:p>
            <a:pPr marL="914400" lvl="1" indent="-457200">
              <a:buFont typeface="+mj-lt"/>
              <a:buAutoNum type="arabicParenR"/>
            </a:pPr>
            <a:r>
              <a:rPr lang="en-US" sz="2000" dirty="0"/>
              <a:t>The resulting </a:t>
            </a:r>
            <a:r>
              <a:rPr lang="en-US" sz="2000" dirty="0" err="1"/>
              <a:t>ETF</a:t>
            </a:r>
            <a:r>
              <a:rPr lang="en-US" sz="2000" dirty="0"/>
              <a:t> is the only acquirer in the transaction</a:t>
            </a:r>
          </a:p>
          <a:p>
            <a:pPr marL="914400" lvl="1" indent="-457200">
              <a:buFont typeface="+mj-lt"/>
              <a:buAutoNum type="arabicParenR"/>
            </a:pPr>
            <a:r>
              <a:rPr lang="en-US" sz="2000" dirty="0"/>
              <a:t>The target mutual fund is the only target in the </a:t>
            </a:r>
            <a:r>
              <a:rPr lang="en-US" sz="2000" dirty="0" smtClean="0"/>
              <a:t>transaction</a:t>
            </a:r>
            <a:endParaRPr lang="en-US" sz="2000" dirty="0"/>
          </a:p>
        </p:txBody>
      </p:sp>
    </p:spTree>
    <p:extLst>
      <p:ext uri="{BB962C8B-B14F-4D97-AF65-F5344CB8AC3E}">
        <p14:creationId xmlns:p14="http://schemas.microsoft.com/office/powerpoint/2010/main" val="3747765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ACCOUNTING AND PERFORMANCE CONSIDERATIONS</a:t>
            </a:r>
          </a:p>
        </p:txBody>
      </p:sp>
      <p:sp>
        <p:nvSpPr>
          <p:cNvPr id="3" name="Content Placeholder 2"/>
          <p:cNvSpPr>
            <a:spLocks noGrp="1"/>
          </p:cNvSpPr>
          <p:nvPr>
            <p:ph idx="1"/>
          </p:nvPr>
        </p:nvSpPr>
        <p:spPr/>
        <p:txBody>
          <a:bodyPr/>
          <a:lstStyle/>
          <a:p>
            <a:r>
              <a:rPr lang="en-US" dirty="0"/>
              <a:t>Target </a:t>
            </a:r>
            <a:r>
              <a:rPr lang="en-US" dirty="0" err="1"/>
              <a:t>ETF</a:t>
            </a:r>
            <a:r>
              <a:rPr lang="en-US" dirty="0"/>
              <a:t> should be accounting survivor</a:t>
            </a:r>
          </a:p>
          <a:p>
            <a:r>
              <a:rPr lang="en-US" dirty="0"/>
              <a:t>Performance</a:t>
            </a:r>
          </a:p>
          <a:p>
            <a:pPr lvl="1"/>
            <a:r>
              <a:rPr lang="en-US" dirty="0"/>
              <a:t>Portability of Performance – Prior Performance</a:t>
            </a:r>
          </a:p>
          <a:p>
            <a:pPr lvl="2"/>
            <a:r>
              <a:rPr lang="en-US" dirty="0"/>
              <a:t>SEC Staff Position: Mass Mutual, No-Action Letter (1995)</a:t>
            </a:r>
          </a:p>
          <a:p>
            <a:pPr lvl="2"/>
            <a:r>
              <a:rPr lang="en-US" dirty="0" err="1"/>
              <a:t>FINRA</a:t>
            </a:r>
            <a:r>
              <a:rPr lang="en-US" dirty="0"/>
              <a:t> Position</a:t>
            </a:r>
          </a:p>
          <a:p>
            <a:pPr lvl="1"/>
            <a:r>
              <a:rPr lang="en-US" dirty="0"/>
              <a:t>Compare to “Related” Performance</a:t>
            </a:r>
          </a:p>
          <a:p>
            <a:endParaRPr lang="en-US" dirty="0"/>
          </a:p>
          <a:p>
            <a:endParaRPr lang="en-US" dirty="0"/>
          </a:p>
          <a:p>
            <a:endParaRPr lang="en-US" dirty="0"/>
          </a:p>
        </p:txBody>
      </p:sp>
    </p:spTree>
    <p:extLst>
      <p:ext uri="{BB962C8B-B14F-4D97-AF65-F5344CB8AC3E}">
        <p14:creationId xmlns:p14="http://schemas.microsoft.com/office/powerpoint/2010/main" val="2729951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Converting Separately Managed Accounts</a:t>
            </a:r>
          </a:p>
        </p:txBody>
      </p:sp>
      <p:sp>
        <p:nvSpPr>
          <p:cNvPr id="3" name="Content Placeholder 2"/>
          <p:cNvSpPr>
            <a:spLocks noGrp="1"/>
          </p:cNvSpPr>
          <p:nvPr>
            <p:ph idx="1"/>
          </p:nvPr>
        </p:nvSpPr>
        <p:spPr/>
        <p:txBody>
          <a:bodyPr/>
          <a:lstStyle/>
          <a:p>
            <a:r>
              <a:rPr lang="en-US" sz="2000" dirty="0"/>
              <a:t>Type of Account Considerations</a:t>
            </a:r>
          </a:p>
          <a:p>
            <a:r>
              <a:rPr lang="en-US" sz="2000" dirty="0"/>
              <a:t>Strategy Evaluation  - Scalability, Liquidity</a:t>
            </a:r>
          </a:p>
          <a:p>
            <a:r>
              <a:rPr lang="en-US" sz="2000" dirty="0"/>
              <a:t>Portability of Performance – Related Performance</a:t>
            </a:r>
          </a:p>
          <a:p>
            <a:pPr lvl="1"/>
            <a:r>
              <a:rPr lang="en-US" sz="1800" dirty="0"/>
              <a:t>SEC Staff position</a:t>
            </a:r>
          </a:p>
          <a:p>
            <a:pPr lvl="1"/>
            <a:r>
              <a:rPr lang="en-US" sz="1800" dirty="0" err="1"/>
              <a:t>FINRA</a:t>
            </a:r>
            <a:r>
              <a:rPr lang="en-US" sz="1800" dirty="0"/>
              <a:t> position</a:t>
            </a:r>
          </a:p>
          <a:p>
            <a:r>
              <a:rPr lang="en-US" sz="2000" dirty="0"/>
              <a:t>Compliance with </a:t>
            </a:r>
            <a:r>
              <a:rPr lang="en-US" sz="2000" dirty="0" err="1"/>
              <a:t>ETF</a:t>
            </a:r>
            <a:r>
              <a:rPr lang="en-US" sz="2000" dirty="0"/>
              <a:t> Rule: </a:t>
            </a:r>
            <a:r>
              <a:rPr lang="en-US" sz="2000" dirty="0" err="1"/>
              <a:t>ETF</a:t>
            </a:r>
            <a:r>
              <a:rPr lang="en-US" sz="2000" dirty="0"/>
              <a:t> Creation/Redemption Process</a:t>
            </a:r>
          </a:p>
          <a:p>
            <a:r>
              <a:rPr lang="en-US" sz="2000" dirty="0"/>
              <a:t>Required Consents – Account Agreement: Typical Restrictions</a:t>
            </a:r>
          </a:p>
          <a:p>
            <a:r>
              <a:rPr lang="en-US" sz="2000" dirty="0"/>
              <a:t>Form of Conversion – Rule 17a-7 &amp; Conflicts of Interest Issues</a:t>
            </a:r>
          </a:p>
          <a:p>
            <a:endParaRPr lang="en-US" sz="2000" dirty="0"/>
          </a:p>
          <a:p>
            <a:endParaRPr lang="en-US" sz="2000" dirty="0"/>
          </a:p>
        </p:txBody>
      </p:sp>
    </p:spTree>
    <p:extLst>
      <p:ext uri="{BB962C8B-B14F-4D97-AF65-F5344CB8AC3E}">
        <p14:creationId xmlns:p14="http://schemas.microsoft.com/office/powerpoint/2010/main" val="1448781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Private Funds</a:t>
            </a:r>
          </a:p>
        </p:txBody>
      </p:sp>
      <p:sp>
        <p:nvSpPr>
          <p:cNvPr id="3" name="Content Placeholder 2"/>
          <p:cNvSpPr>
            <a:spLocks noGrp="1"/>
          </p:cNvSpPr>
          <p:nvPr>
            <p:ph idx="1"/>
          </p:nvPr>
        </p:nvSpPr>
        <p:spPr/>
        <p:txBody>
          <a:bodyPr/>
          <a:lstStyle/>
          <a:p>
            <a:r>
              <a:rPr lang="en-US" sz="2000" dirty="0"/>
              <a:t>Types of Private Funds</a:t>
            </a:r>
          </a:p>
          <a:p>
            <a:r>
              <a:rPr lang="en-US" sz="2000" dirty="0"/>
              <a:t>Advisory Fees – </a:t>
            </a:r>
            <a:r>
              <a:rPr lang="en-US" sz="2000" dirty="0" err="1"/>
              <a:t>ETF</a:t>
            </a:r>
            <a:r>
              <a:rPr lang="en-US" sz="2000" dirty="0"/>
              <a:t> advisors do not charge a “2 &amp; 20”.</a:t>
            </a:r>
          </a:p>
          <a:p>
            <a:r>
              <a:rPr lang="en-US" sz="2000" dirty="0"/>
              <a:t>Strategy Evaluation – Scalability, Liquidity, Leverage, Derivatives</a:t>
            </a:r>
          </a:p>
          <a:p>
            <a:r>
              <a:rPr lang="en-US" sz="2000" dirty="0"/>
              <a:t>Portability of Performance – Prior Performance</a:t>
            </a:r>
          </a:p>
          <a:p>
            <a:pPr lvl="1"/>
            <a:r>
              <a:rPr lang="en-US" sz="1800" dirty="0"/>
              <a:t>SEC Staff Position: </a:t>
            </a:r>
            <a:r>
              <a:rPr lang="en-US" sz="1800" i="1" dirty="0"/>
              <a:t>Mass Mutual</a:t>
            </a:r>
            <a:r>
              <a:rPr lang="en-US" sz="1800" dirty="0"/>
              <a:t>, No-Action Letter (1995)</a:t>
            </a:r>
          </a:p>
          <a:p>
            <a:pPr lvl="1"/>
            <a:r>
              <a:rPr lang="en-US" sz="1800" dirty="0" err="1"/>
              <a:t>FINRA</a:t>
            </a:r>
            <a:r>
              <a:rPr lang="en-US" sz="1800" dirty="0"/>
              <a:t> Position</a:t>
            </a:r>
          </a:p>
          <a:p>
            <a:r>
              <a:rPr lang="en-US" sz="2000" dirty="0"/>
              <a:t>Compliance with </a:t>
            </a:r>
            <a:r>
              <a:rPr lang="en-US" sz="2000" dirty="0" err="1"/>
              <a:t>ETF</a:t>
            </a:r>
            <a:r>
              <a:rPr lang="en-US" sz="2000" dirty="0"/>
              <a:t> Rule: </a:t>
            </a:r>
            <a:r>
              <a:rPr lang="en-US" sz="2000" dirty="0" err="1"/>
              <a:t>ETF</a:t>
            </a:r>
            <a:r>
              <a:rPr lang="en-US" sz="2000" dirty="0"/>
              <a:t> Creation/Redemption Process</a:t>
            </a:r>
          </a:p>
          <a:p>
            <a:r>
              <a:rPr lang="en-US" sz="2000" dirty="0"/>
              <a:t>Required Consents – Fund Organizational &amp; Offering Documents</a:t>
            </a:r>
          </a:p>
          <a:p>
            <a:r>
              <a:rPr lang="en-US" sz="2000" dirty="0"/>
              <a:t>Form of Conversion – Transfer of Assets – Distribution of </a:t>
            </a:r>
            <a:r>
              <a:rPr lang="en-US" sz="2000" dirty="0" err="1"/>
              <a:t>ETF</a:t>
            </a:r>
            <a:r>
              <a:rPr lang="en-US" sz="2000" dirty="0"/>
              <a:t> Shares</a:t>
            </a:r>
          </a:p>
          <a:p>
            <a:endParaRPr lang="en-US" sz="2000" dirty="0"/>
          </a:p>
          <a:p>
            <a:endParaRPr lang="en-US" sz="2000" dirty="0"/>
          </a:p>
        </p:txBody>
      </p:sp>
    </p:spTree>
    <p:extLst>
      <p:ext uri="{BB962C8B-B14F-4D97-AF65-F5344CB8AC3E}">
        <p14:creationId xmlns:p14="http://schemas.microsoft.com/office/powerpoint/2010/main" val="94132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err="1"/>
              <a:t>SMA</a:t>
            </a:r>
            <a:r>
              <a:rPr lang="en-US" dirty="0"/>
              <a:t> and Private Fund Conversions:</a:t>
            </a:r>
            <a:br>
              <a:rPr lang="en-US" dirty="0"/>
            </a:br>
            <a:r>
              <a:rPr lang="en-US" dirty="0"/>
              <a:t>Tax Effects</a:t>
            </a:r>
          </a:p>
        </p:txBody>
      </p:sp>
      <p:sp>
        <p:nvSpPr>
          <p:cNvPr id="3" name="Content Placeholder 2"/>
          <p:cNvSpPr>
            <a:spLocks noGrp="1"/>
          </p:cNvSpPr>
          <p:nvPr>
            <p:ph idx="1"/>
          </p:nvPr>
        </p:nvSpPr>
        <p:spPr/>
        <p:txBody>
          <a:bodyPr/>
          <a:lstStyle/>
          <a:p>
            <a:r>
              <a:rPr lang="en-US" dirty="0"/>
              <a:t>If the securities being transferred from the </a:t>
            </a:r>
            <a:r>
              <a:rPr lang="en-US" dirty="0" err="1"/>
              <a:t>SMA</a:t>
            </a:r>
            <a:r>
              <a:rPr lang="en-US" dirty="0"/>
              <a:t> or private fund have a net unrealized loss, the loss is not recognized by the shareholders upon contribution to the </a:t>
            </a:r>
            <a:r>
              <a:rPr lang="en-US" dirty="0" err="1"/>
              <a:t>RIC</a:t>
            </a:r>
            <a:endParaRPr lang="en-US" dirty="0"/>
          </a:p>
          <a:p>
            <a:r>
              <a:rPr lang="en-US" dirty="0"/>
              <a:t>Effect of basis at conversion &amp; </a:t>
            </a:r>
            <a:r>
              <a:rPr lang="en-US" dirty="0" err="1"/>
              <a:t>RIC</a:t>
            </a:r>
            <a:r>
              <a:rPr lang="en-US" dirty="0"/>
              <a:t> requirement for </a:t>
            </a:r>
            <a:r>
              <a:rPr lang="en-US" dirty="0" err="1"/>
              <a:t>ETF</a:t>
            </a:r>
            <a:r>
              <a:rPr lang="en-US" dirty="0"/>
              <a:t> to distribute 90% of income &amp; gains annually</a:t>
            </a:r>
          </a:p>
          <a:p>
            <a:endParaRPr lang="en-US" dirty="0"/>
          </a:p>
          <a:p>
            <a:endParaRPr lang="en-US" dirty="0"/>
          </a:p>
        </p:txBody>
      </p:sp>
    </p:spTree>
    <p:extLst>
      <p:ext uri="{BB962C8B-B14F-4D97-AF65-F5344CB8AC3E}">
        <p14:creationId xmlns:p14="http://schemas.microsoft.com/office/powerpoint/2010/main" val="141512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a:t>
            </a:r>
            <a:r>
              <a:rPr lang="en-US" dirty="0" smtClean="0"/>
              <a:t>Landscape</a:t>
            </a:r>
            <a:endParaRPr lang="en-US" dirty="0"/>
          </a:p>
        </p:txBody>
      </p:sp>
    </p:spTree>
    <p:extLst>
      <p:ext uri="{BB962C8B-B14F-4D97-AF65-F5344CB8AC3E}">
        <p14:creationId xmlns:p14="http://schemas.microsoft.com/office/powerpoint/2010/main" val="1417201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err="1"/>
              <a:t>CryptoCurrencies</a:t>
            </a:r>
            <a:r>
              <a:rPr lang="en-US" dirty="0"/>
              <a:t> &amp; Digital Assets –  Exchange-Traded </a:t>
            </a:r>
            <a:r>
              <a:rPr lang="en-US" dirty="0" err="1"/>
              <a:t>ProductS</a:t>
            </a:r>
            <a:endParaRPr lang="en-US" dirty="0"/>
          </a:p>
        </p:txBody>
      </p:sp>
      <p:sp>
        <p:nvSpPr>
          <p:cNvPr id="3" name="Content Placeholder 2"/>
          <p:cNvSpPr>
            <a:spLocks noGrp="1"/>
          </p:cNvSpPr>
          <p:nvPr>
            <p:ph idx="1"/>
          </p:nvPr>
        </p:nvSpPr>
        <p:spPr/>
        <p:txBody>
          <a:bodyPr/>
          <a:lstStyle/>
          <a:p>
            <a:r>
              <a:rPr lang="en-US" sz="2400" dirty="0"/>
              <a:t>Why Crypto </a:t>
            </a:r>
            <a:r>
              <a:rPr lang="en-US" sz="2400" dirty="0" err="1"/>
              <a:t>ETPs</a:t>
            </a:r>
            <a:r>
              <a:rPr lang="en-US" sz="2400" dirty="0"/>
              <a:t>?</a:t>
            </a:r>
          </a:p>
          <a:p>
            <a:r>
              <a:rPr lang="en-US" sz="2400" dirty="0"/>
              <a:t>The SEC and Listing Rules</a:t>
            </a:r>
          </a:p>
          <a:p>
            <a:r>
              <a:rPr lang="en-US" sz="2400" dirty="0"/>
              <a:t>Managed Futures </a:t>
            </a:r>
            <a:r>
              <a:rPr lang="en-US" sz="2400" dirty="0" err="1"/>
              <a:t>ETFs</a:t>
            </a:r>
            <a:r>
              <a:rPr lang="en-US" sz="2400" dirty="0"/>
              <a:t> (October 2021)</a:t>
            </a:r>
          </a:p>
          <a:p>
            <a:r>
              <a:rPr lang="en-US" sz="2400" dirty="0"/>
              <a:t>Commodity Pool </a:t>
            </a:r>
            <a:r>
              <a:rPr lang="en-US" sz="2400" dirty="0" err="1"/>
              <a:t>ETPs</a:t>
            </a:r>
            <a:r>
              <a:rPr lang="en-US" sz="2400" dirty="0"/>
              <a:t> (</a:t>
            </a:r>
            <a:r>
              <a:rPr lang="en-US" sz="2400" dirty="0" err="1"/>
              <a:t>Teucrium</a:t>
            </a:r>
            <a:r>
              <a:rPr lang="en-US" sz="2400" dirty="0"/>
              <a:t>, April 2022) </a:t>
            </a:r>
          </a:p>
          <a:p>
            <a:r>
              <a:rPr lang="en-US" sz="2400" dirty="0"/>
              <a:t>Grayscale Litigation - Petition for Review with the Court of Appeals for the D.C. Circuit  (June 29, 2022)</a:t>
            </a:r>
          </a:p>
          <a:p>
            <a:r>
              <a:rPr lang="en-US" sz="2400" dirty="0"/>
              <a:t>Underdeveloped regulatory framework causing issues for advisors and funds</a:t>
            </a:r>
          </a:p>
          <a:p>
            <a:endParaRPr lang="en-US" sz="2400" dirty="0"/>
          </a:p>
        </p:txBody>
      </p:sp>
    </p:spTree>
    <p:extLst>
      <p:ext uri="{BB962C8B-B14F-4D97-AF65-F5344CB8AC3E}">
        <p14:creationId xmlns:p14="http://schemas.microsoft.com/office/powerpoint/2010/main" val="3886024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Crypto </a:t>
            </a:r>
            <a:r>
              <a:rPr lang="en-US" dirty="0" err="1"/>
              <a:t>ETPs</a:t>
            </a:r>
            <a:r>
              <a:rPr lang="en-US" dirty="0"/>
              <a:t>?</a:t>
            </a:r>
          </a:p>
        </p:txBody>
      </p:sp>
      <p:sp>
        <p:nvSpPr>
          <p:cNvPr id="3" name="Content Placeholder 2"/>
          <p:cNvSpPr>
            <a:spLocks noGrp="1"/>
          </p:cNvSpPr>
          <p:nvPr>
            <p:ph idx="1"/>
          </p:nvPr>
        </p:nvSpPr>
        <p:spPr/>
        <p:txBody>
          <a:bodyPr/>
          <a:lstStyle/>
          <a:p>
            <a:r>
              <a:rPr lang="en-US" dirty="0"/>
              <a:t>Facilitates individual, fund and institutional  investor exposure to cryptocurrencies.</a:t>
            </a:r>
          </a:p>
          <a:p>
            <a:pPr lvl="1"/>
            <a:r>
              <a:rPr lang="en-US" dirty="0"/>
              <a:t>Custody</a:t>
            </a:r>
          </a:p>
          <a:p>
            <a:pPr lvl="1"/>
            <a:r>
              <a:rPr lang="en-US" dirty="0"/>
              <a:t>Valuation</a:t>
            </a:r>
          </a:p>
          <a:p>
            <a:pPr lvl="1"/>
            <a:r>
              <a:rPr lang="en-US" dirty="0"/>
              <a:t>Liquidity</a:t>
            </a:r>
          </a:p>
          <a:p>
            <a:r>
              <a:rPr lang="en-US" dirty="0"/>
              <a:t>Regulatory Compliance Issues of Funds and Advisors</a:t>
            </a:r>
          </a:p>
          <a:p>
            <a:endParaRPr lang="en-US" dirty="0"/>
          </a:p>
          <a:p>
            <a:endParaRPr lang="en-US" dirty="0"/>
          </a:p>
        </p:txBody>
      </p:sp>
    </p:spTree>
    <p:extLst>
      <p:ext uri="{BB962C8B-B14F-4D97-AF65-F5344CB8AC3E}">
        <p14:creationId xmlns:p14="http://schemas.microsoft.com/office/powerpoint/2010/main" val="2120920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 and Listing </a:t>
            </a:r>
            <a:r>
              <a:rPr lang="en-US" dirty="0" smtClean="0"/>
              <a:t>Rules</a:t>
            </a:r>
            <a:endParaRPr lang="en-US" dirty="0"/>
          </a:p>
        </p:txBody>
      </p:sp>
      <p:sp>
        <p:nvSpPr>
          <p:cNvPr id="3" name="Content Placeholder 2"/>
          <p:cNvSpPr>
            <a:spLocks noGrp="1"/>
          </p:cNvSpPr>
          <p:nvPr>
            <p:ph idx="1"/>
          </p:nvPr>
        </p:nvSpPr>
        <p:spPr/>
        <p:txBody>
          <a:bodyPr/>
          <a:lstStyle/>
          <a:p>
            <a:r>
              <a:rPr lang="en-US" sz="2400" dirty="0"/>
              <a:t>Offering registration regime under Securities Act of 1933 – Full and fair disclosure</a:t>
            </a:r>
          </a:p>
          <a:p>
            <a:r>
              <a:rPr lang="en-US" sz="2400" dirty="0"/>
              <a:t>Exchange listing under the Securities Exchange Act of 1934 – stability of securities markets and preventing fraudulent manipulation of markets</a:t>
            </a:r>
          </a:p>
          <a:p>
            <a:pPr lvl="1"/>
            <a:r>
              <a:rPr lang="en-US" sz="2000" dirty="0"/>
              <a:t>Denial of listing rules for crypto </a:t>
            </a:r>
            <a:r>
              <a:rPr lang="en-US" sz="2000" dirty="0" err="1"/>
              <a:t>ETPs</a:t>
            </a:r>
            <a:r>
              <a:rPr lang="en-US" sz="2000" dirty="0"/>
              <a:t> (pre-October 2021):</a:t>
            </a:r>
          </a:p>
          <a:p>
            <a:pPr lvl="2"/>
            <a:r>
              <a:rPr lang="en-US" sz="1800" dirty="0"/>
              <a:t>No surveillance-sharing agreements with significant markets that host trading in Bitcoin; and</a:t>
            </a:r>
          </a:p>
          <a:p>
            <a:pPr lvl="2"/>
            <a:r>
              <a:rPr lang="en-US" sz="1800" dirty="0"/>
              <a:t>Underlying markets for Bitcoin are not regulated, or not regulated in a manner comparable to a national securities or futures exchange</a:t>
            </a:r>
            <a:r>
              <a:rPr lang="en-US" sz="1800" dirty="0" smtClean="0"/>
              <a:t>.</a:t>
            </a:r>
            <a:endParaRPr lang="en-US" sz="1800" dirty="0"/>
          </a:p>
        </p:txBody>
      </p:sp>
    </p:spTree>
    <p:extLst>
      <p:ext uri="{BB962C8B-B14F-4D97-AF65-F5344CB8AC3E}">
        <p14:creationId xmlns:p14="http://schemas.microsoft.com/office/powerpoint/2010/main" val="1623279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Futures </a:t>
            </a:r>
            <a:r>
              <a:rPr lang="en-US" dirty="0" err="1"/>
              <a:t>ETF</a:t>
            </a:r>
            <a:r>
              <a:rPr lang="en-US" dirty="0"/>
              <a:t> vs. Spot </a:t>
            </a:r>
            <a:r>
              <a:rPr lang="en-US" dirty="0" err="1"/>
              <a:t>ETP</a:t>
            </a:r>
            <a:endParaRPr lang="en-US" dirty="0"/>
          </a:p>
        </p:txBody>
      </p:sp>
      <p:sp>
        <p:nvSpPr>
          <p:cNvPr id="3" name="Content Placeholder 2"/>
          <p:cNvSpPr>
            <a:spLocks noGrp="1"/>
          </p:cNvSpPr>
          <p:nvPr>
            <p:ph idx="1"/>
          </p:nvPr>
        </p:nvSpPr>
        <p:spPr/>
        <p:txBody>
          <a:bodyPr/>
          <a:lstStyle/>
          <a:p>
            <a:r>
              <a:rPr lang="en-US" dirty="0"/>
              <a:t>October 2021 SEC allows listing of managed Bitcoin futures </a:t>
            </a:r>
            <a:r>
              <a:rPr lang="en-US" dirty="0" err="1"/>
              <a:t>ETFs</a:t>
            </a:r>
            <a:r>
              <a:rPr lang="en-US" dirty="0"/>
              <a:t> under generic listing rules applicable to all transparent </a:t>
            </a:r>
            <a:r>
              <a:rPr lang="en-US" dirty="0" err="1"/>
              <a:t>ETFs</a:t>
            </a:r>
            <a:r>
              <a:rPr lang="en-US" dirty="0"/>
              <a:t> – no formal rational why.</a:t>
            </a:r>
          </a:p>
          <a:p>
            <a:pPr lvl="1"/>
            <a:r>
              <a:rPr lang="en-US" dirty="0"/>
              <a:t>SEC informal statements indicate </a:t>
            </a:r>
            <a:r>
              <a:rPr lang="en-US" dirty="0" err="1"/>
              <a:t>CFTC</a:t>
            </a:r>
            <a:r>
              <a:rPr lang="en-US" dirty="0"/>
              <a:t> regulation of futures on CME and Investment Company Act of 1940 (1940 Act) protections </a:t>
            </a:r>
          </a:p>
          <a:p>
            <a:endParaRPr lang="en-US" dirty="0"/>
          </a:p>
        </p:txBody>
      </p:sp>
    </p:spTree>
    <p:extLst>
      <p:ext uri="{BB962C8B-B14F-4D97-AF65-F5344CB8AC3E}">
        <p14:creationId xmlns:p14="http://schemas.microsoft.com/office/powerpoint/2010/main" val="1576130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Futures </a:t>
            </a:r>
            <a:r>
              <a:rPr lang="en-US" dirty="0" err="1"/>
              <a:t>ETF</a:t>
            </a:r>
            <a:r>
              <a:rPr lang="en-US" dirty="0"/>
              <a:t> vs. Spot </a:t>
            </a:r>
            <a:r>
              <a:rPr lang="en-US" dirty="0" err="1"/>
              <a:t>ETP</a:t>
            </a:r>
            <a:endParaRPr lang="en-US" dirty="0"/>
          </a:p>
        </p:txBody>
      </p:sp>
      <p:sp>
        <p:nvSpPr>
          <p:cNvPr id="3" name="Content Placeholder 2"/>
          <p:cNvSpPr>
            <a:spLocks noGrp="1"/>
          </p:cNvSpPr>
          <p:nvPr>
            <p:ph idx="1"/>
          </p:nvPr>
        </p:nvSpPr>
        <p:spPr/>
        <p:txBody>
          <a:bodyPr/>
          <a:lstStyle/>
          <a:p>
            <a:r>
              <a:rPr lang="en-US" dirty="0"/>
              <a:t>April 2022 SEC allows listing of </a:t>
            </a:r>
            <a:r>
              <a:rPr lang="en-US" dirty="0" err="1"/>
              <a:t>Teucrium</a:t>
            </a:r>
            <a:r>
              <a:rPr lang="en-US" dirty="0"/>
              <a:t> exchange traded commodity pool that trades CME Bitcoin futures</a:t>
            </a:r>
          </a:p>
          <a:p>
            <a:pPr lvl="1"/>
            <a:r>
              <a:rPr lang="en-US" dirty="0"/>
              <a:t>No 1940 Act protections</a:t>
            </a:r>
          </a:p>
          <a:p>
            <a:r>
              <a:rPr lang="en-US" dirty="0"/>
              <a:t>No </a:t>
            </a:r>
            <a:r>
              <a:rPr lang="en-US" dirty="0" err="1"/>
              <a:t>ETP</a:t>
            </a:r>
            <a:r>
              <a:rPr lang="en-US" dirty="0"/>
              <a:t> offering spot exposure to Bitcoin </a:t>
            </a:r>
            <a:r>
              <a:rPr lang="en-US" dirty="0" smtClean="0"/>
              <a:t>or </a:t>
            </a:r>
            <a:r>
              <a:rPr lang="en-US" dirty="0"/>
              <a:t>any other crypto has received a listing rule.</a:t>
            </a:r>
          </a:p>
          <a:p>
            <a:pPr lvl="1"/>
            <a:r>
              <a:rPr lang="en-US" dirty="0"/>
              <a:t>Is SEC seeking ironclad guarantee that there will be no manipulation in the Bitcoin markets?</a:t>
            </a:r>
          </a:p>
          <a:p>
            <a:endParaRPr lang="en-US" dirty="0"/>
          </a:p>
          <a:p>
            <a:endParaRPr lang="en-US" dirty="0"/>
          </a:p>
        </p:txBody>
      </p:sp>
    </p:spTree>
    <p:extLst>
      <p:ext uri="{BB962C8B-B14F-4D97-AF65-F5344CB8AC3E}">
        <p14:creationId xmlns:p14="http://schemas.microsoft.com/office/powerpoint/2010/main" val="2714577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Grayscale Litigation</a:t>
            </a:r>
          </a:p>
        </p:txBody>
      </p:sp>
      <p:sp>
        <p:nvSpPr>
          <p:cNvPr id="3" name="Content Placeholder 2"/>
          <p:cNvSpPr>
            <a:spLocks noGrp="1"/>
          </p:cNvSpPr>
          <p:nvPr>
            <p:ph idx="1"/>
          </p:nvPr>
        </p:nvSpPr>
        <p:spPr/>
        <p:txBody>
          <a:bodyPr/>
          <a:lstStyle/>
          <a:p>
            <a:r>
              <a:rPr lang="en-US" dirty="0"/>
              <a:t>Petition for Review with the Court of Appeals for the D.C. Circuit  (June 29, 2022)</a:t>
            </a:r>
          </a:p>
          <a:p>
            <a:r>
              <a:rPr lang="en-US" dirty="0"/>
              <a:t>Challenges SEC denial of spot Bitcoin </a:t>
            </a:r>
            <a:r>
              <a:rPr lang="en-US" dirty="0" err="1"/>
              <a:t>ETP</a:t>
            </a:r>
            <a:r>
              <a:rPr lang="en-US" dirty="0"/>
              <a:t> listing rule</a:t>
            </a:r>
            <a:br>
              <a:rPr lang="en-US" dirty="0"/>
            </a:br>
            <a:endParaRPr lang="en-US" dirty="0"/>
          </a:p>
          <a:p>
            <a:endParaRPr lang="en-US" dirty="0"/>
          </a:p>
        </p:txBody>
      </p:sp>
    </p:spTree>
    <p:extLst>
      <p:ext uri="{BB962C8B-B14F-4D97-AF65-F5344CB8AC3E}">
        <p14:creationId xmlns:p14="http://schemas.microsoft.com/office/powerpoint/2010/main" val="1411856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Compliance Challenges for </a:t>
            </a:r>
            <a:r>
              <a:rPr lang="en-US" dirty="0" err="1"/>
              <a:t>AdvisErs</a:t>
            </a:r>
            <a:r>
              <a:rPr lang="en-US" dirty="0"/>
              <a:t> and Funds</a:t>
            </a:r>
          </a:p>
        </p:txBody>
      </p:sp>
      <p:sp>
        <p:nvSpPr>
          <p:cNvPr id="3" name="Content Placeholder 2"/>
          <p:cNvSpPr>
            <a:spLocks noGrp="1"/>
          </p:cNvSpPr>
          <p:nvPr>
            <p:ph idx="1"/>
          </p:nvPr>
        </p:nvSpPr>
        <p:spPr/>
        <p:txBody>
          <a:bodyPr/>
          <a:lstStyle/>
          <a:p>
            <a:r>
              <a:rPr lang="en-US" dirty="0"/>
              <a:t>Custody – Expected SEC proposal for rule on advisor custody of digital assets</a:t>
            </a:r>
          </a:p>
          <a:p>
            <a:pPr lvl="1"/>
            <a:r>
              <a:rPr lang="en-US" dirty="0"/>
              <a:t>May not address 1940 Act custody issues for spot </a:t>
            </a:r>
            <a:r>
              <a:rPr lang="en-US" dirty="0" err="1"/>
              <a:t>ETFs</a:t>
            </a:r>
            <a:r>
              <a:rPr lang="en-US" dirty="0"/>
              <a:t> and mutual funds</a:t>
            </a:r>
          </a:p>
          <a:p>
            <a:r>
              <a:rPr lang="en-US" dirty="0"/>
              <a:t>Valuation </a:t>
            </a:r>
          </a:p>
          <a:p>
            <a:r>
              <a:rPr lang="en-US" dirty="0"/>
              <a:t>Best execution</a:t>
            </a:r>
          </a:p>
          <a:p>
            <a:r>
              <a:rPr lang="en-US" dirty="0"/>
              <a:t>Codes of Ethics and personal trading</a:t>
            </a:r>
          </a:p>
          <a:p>
            <a:endParaRPr lang="en-US" dirty="0"/>
          </a:p>
          <a:p>
            <a:endParaRPr lang="en-US" dirty="0"/>
          </a:p>
        </p:txBody>
      </p:sp>
    </p:spTree>
    <p:extLst>
      <p:ext uri="{BB962C8B-B14F-4D97-AF65-F5344CB8AC3E}">
        <p14:creationId xmlns:p14="http://schemas.microsoft.com/office/powerpoint/2010/main" val="3432714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through enforcement </a:t>
            </a:r>
          </a:p>
        </p:txBody>
      </p:sp>
      <p:sp>
        <p:nvSpPr>
          <p:cNvPr id="3" name="Content Placeholder 2"/>
          <p:cNvSpPr>
            <a:spLocks noGrp="1"/>
          </p:cNvSpPr>
          <p:nvPr>
            <p:ph idx="1"/>
          </p:nvPr>
        </p:nvSpPr>
        <p:spPr/>
        <p:txBody>
          <a:bodyPr/>
          <a:lstStyle/>
          <a:p>
            <a:r>
              <a:rPr lang="en-US" dirty="0"/>
              <a:t>In the absence of rules and regulations, there is the opportunity for “regulation by enforcement” </a:t>
            </a:r>
          </a:p>
          <a:p>
            <a:pPr lvl="1"/>
            <a:r>
              <a:rPr lang="en-US" dirty="0"/>
              <a:t>Crypto assets</a:t>
            </a:r>
          </a:p>
          <a:p>
            <a:pPr lvl="1"/>
            <a:r>
              <a:rPr lang="en-US" dirty="0" err="1"/>
              <a:t>ESG</a:t>
            </a:r>
            <a:endParaRPr lang="en-US" dirty="0"/>
          </a:p>
          <a:p>
            <a:endParaRPr lang="en-US" dirty="0"/>
          </a:p>
        </p:txBody>
      </p:sp>
    </p:spTree>
    <p:extLst>
      <p:ext uri="{BB962C8B-B14F-4D97-AF65-F5344CB8AC3E}">
        <p14:creationId xmlns:p14="http://schemas.microsoft.com/office/powerpoint/2010/main" val="1734528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through enforcement</a:t>
            </a:r>
          </a:p>
        </p:txBody>
      </p:sp>
      <p:sp>
        <p:nvSpPr>
          <p:cNvPr id="3" name="Content Placeholder 2"/>
          <p:cNvSpPr>
            <a:spLocks noGrp="1"/>
          </p:cNvSpPr>
          <p:nvPr>
            <p:ph idx="1"/>
          </p:nvPr>
        </p:nvSpPr>
        <p:spPr/>
        <p:txBody>
          <a:bodyPr/>
          <a:lstStyle/>
          <a:p>
            <a:r>
              <a:rPr lang="en-US" sz="2000" dirty="0"/>
              <a:t>“Rulemaking can be challenging and time-consuming. It may be tempting to develop ‘new’ interpretations of existing statutes and rules and apply them through enforcement action. </a:t>
            </a:r>
            <a:r>
              <a:rPr lang="en-US" sz="2000" i="1" dirty="0"/>
              <a:t>This temptation should be avoided…. </a:t>
            </a:r>
            <a:r>
              <a:rPr lang="en-US" sz="2000" dirty="0"/>
              <a:t>[R]</a:t>
            </a:r>
            <a:r>
              <a:rPr lang="en-US" sz="2000" dirty="0" err="1"/>
              <a:t>egulation</a:t>
            </a:r>
            <a:r>
              <a:rPr lang="en-US" sz="2000" dirty="0"/>
              <a:t> by enforcement fails to provide the nuanced and comprehensive guidance that allows market participants to tailor their practices, and instead requires regulated entities to divine how the facts and circumstances of another case apply to their own business model.” </a:t>
            </a:r>
          </a:p>
          <a:p>
            <a:pPr marL="0" indent="0">
              <a:buNone/>
            </a:pPr>
            <a:r>
              <a:rPr lang="en-US" sz="2000" dirty="0"/>
              <a:t>	– </a:t>
            </a:r>
            <a:r>
              <a:rPr lang="en-US" sz="2000" i="1" dirty="0"/>
              <a:t>SEC Commissioner Mark T. Uyeda, September 9, 2022 </a:t>
            </a:r>
          </a:p>
          <a:p>
            <a:endParaRPr lang="en-US" sz="2000" dirty="0"/>
          </a:p>
        </p:txBody>
      </p:sp>
    </p:spTree>
    <p:extLst>
      <p:ext uri="{BB962C8B-B14F-4D97-AF65-F5344CB8AC3E}">
        <p14:creationId xmlns:p14="http://schemas.microsoft.com/office/powerpoint/2010/main" val="716167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through enforcement </a:t>
            </a:r>
          </a:p>
        </p:txBody>
      </p:sp>
      <p:sp>
        <p:nvSpPr>
          <p:cNvPr id="3" name="Content Placeholder 2"/>
          <p:cNvSpPr>
            <a:spLocks noGrp="1"/>
          </p:cNvSpPr>
          <p:nvPr>
            <p:ph idx="1"/>
          </p:nvPr>
        </p:nvSpPr>
        <p:spPr/>
        <p:txBody>
          <a:bodyPr/>
          <a:lstStyle/>
          <a:p>
            <a:r>
              <a:rPr lang="en-US" sz="2000" dirty="0"/>
              <a:t>“There are legislative and administrative processes that can and should be followed. Rule changes, applications for relief, and legislation are all appropriate avenues through which to seek consideration of new requirements for products and markets that may fall under our jurisdiction. </a:t>
            </a:r>
            <a:r>
              <a:rPr lang="en-US" sz="2000" i="1" dirty="0"/>
              <a:t>But non-enforcement of the most fundamental rules underlying our regulatory structure would be a betrayal of trust and not an option for us</a:t>
            </a:r>
            <a:r>
              <a:rPr lang="en-US" sz="2000" dirty="0"/>
              <a:t>.” </a:t>
            </a:r>
          </a:p>
          <a:p>
            <a:pPr marL="574675" indent="0">
              <a:buNone/>
            </a:pPr>
            <a:r>
              <a:rPr lang="en-US" sz="2000" dirty="0" smtClean="0"/>
              <a:t>-  </a:t>
            </a:r>
            <a:r>
              <a:rPr lang="en-US" sz="2000" i="1" dirty="0" err="1"/>
              <a:t>Gurbir</a:t>
            </a:r>
            <a:r>
              <a:rPr lang="en-US" sz="2000" i="1" dirty="0"/>
              <a:t> S. Grewal, Director of the SEC’s Division of </a:t>
            </a:r>
            <a:r>
              <a:rPr lang="en-US" sz="2000" i="1" dirty="0" smtClean="0"/>
              <a:t>Enforcement, September </a:t>
            </a:r>
            <a:r>
              <a:rPr lang="en-US" sz="2000" i="1" dirty="0"/>
              <a:t>9, 2022 </a:t>
            </a:r>
          </a:p>
        </p:txBody>
      </p:sp>
    </p:spTree>
    <p:extLst>
      <p:ext uri="{BB962C8B-B14F-4D97-AF65-F5344CB8AC3E}">
        <p14:creationId xmlns:p14="http://schemas.microsoft.com/office/powerpoint/2010/main" val="816983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LANDSCAPE</a:t>
            </a:r>
          </a:p>
        </p:txBody>
      </p:sp>
      <p:sp>
        <p:nvSpPr>
          <p:cNvPr id="3" name="Content Placeholder 2"/>
          <p:cNvSpPr>
            <a:spLocks noGrp="1"/>
          </p:cNvSpPr>
          <p:nvPr>
            <p:ph idx="1"/>
          </p:nvPr>
        </p:nvSpPr>
        <p:spPr/>
        <p:txBody>
          <a:bodyPr/>
          <a:lstStyle/>
          <a:p>
            <a:r>
              <a:rPr lang="en-US" dirty="0"/>
              <a:t>SEC-registered funds and their advisers are operating in a precarious regulatory environment, with relentless enforcement activity and a stunning rulemaking agenda</a:t>
            </a:r>
          </a:p>
          <a:p>
            <a:r>
              <a:rPr lang="en-US" dirty="0"/>
              <a:t>Simultaneously, the SEC and its staff have little appetite to consider offering new relief</a:t>
            </a:r>
          </a:p>
          <a:p>
            <a:endParaRPr lang="en-US" dirty="0"/>
          </a:p>
        </p:txBody>
      </p:sp>
    </p:spTree>
    <p:extLst>
      <p:ext uri="{BB962C8B-B14F-4D97-AF65-F5344CB8AC3E}">
        <p14:creationId xmlns:p14="http://schemas.microsoft.com/office/powerpoint/2010/main" val="1112286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regulation through enforcement: Crypto Assets</a:t>
            </a:r>
          </a:p>
        </p:txBody>
      </p:sp>
      <p:sp>
        <p:nvSpPr>
          <p:cNvPr id="3" name="Content Placeholder 2"/>
          <p:cNvSpPr>
            <a:spLocks noGrp="1"/>
          </p:cNvSpPr>
          <p:nvPr>
            <p:ph idx="1"/>
          </p:nvPr>
        </p:nvSpPr>
        <p:spPr/>
        <p:txBody>
          <a:bodyPr/>
          <a:lstStyle/>
          <a:p>
            <a:r>
              <a:rPr lang="en-US" sz="2400" dirty="0"/>
              <a:t>While the SEC has not introduced rulemaking to address funds’ and advisers’ use of crypto assets, it has not shied from taking an aggressive enforcement stance</a:t>
            </a:r>
          </a:p>
          <a:p>
            <a:r>
              <a:rPr lang="en-US" sz="2400" dirty="0"/>
              <a:t>“Some in the crypto industry have called for greater ‘guidance’ with respect to crypto tokens. For the past five years, though, the [SEC] has spoken with a pretty clear voice here: through the DAO Report, the </a:t>
            </a:r>
            <a:r>
              <a:rPr lang="en-US" sz="2400" dirty="0" err="1"/>
              <a:t>Munchee</a:t>
            </a:r>
            <a:r>
              <a:rPr lang="en-US" sz="2400" dirty="0"/>
              <a:t> Order, </a:t>
            </a:r>
            <a:r>
              <a:rPr lang="en-US" sz="2400" i="1" dirty="0"/>
              <a:t>and dozens of [e]</a:t>
            </a:r>
            <a:r>
              <a:rPr lang="en-US" sz="2400" i="1" dirty="0" err="1"/>
              <a:t>nforcement</a:t>
            </a:r>
            <a:r>
              <a:rPr lang="en-US" sz="2400" i="1" dirty="0"/>
              <a:t> actions</a:t>
            </a:r>
            <a:r>
              <a:rPr lang="en-US" sz="2400" dirty="0"/>
              <a:t>…”</a:t>
            </a:r>
          </a:p>
          <a:p>
            <a:pPr marL="0" indent="0">
              <a:buNone/>
            </a:pPr>
            <a:r>
              <a:rPr lang="en-US" sz="2400" dirty="0"/>
              <a:t>	-  </a:t>
            </a:r>
            <a:r>
              <a:rPr lang="en-US" sz="2400" i="1" dirty="0"/>
              <a:t>SEC Chair Gary Gensler, September 8, 2022 </a:t>
            </a:r>
          </a:p>
          <a:p>
            <a:endParaRPr lang="en-US" sz="2400" dirty="0"/>
          </a:p>
          <a:p>
            <a:endParaRPr lang="en-US" sz="2400" dirty="0"/>
          </a:p>
          <a:p>
            <a:endParaRPr lang="en-US" sz="2400" dirty="0"/>
          </a:p>
        </p:txBody>
      </p:sp>
    </p:spTree>
    <p:extLst>
      <p:ext uri="{BB962C8B-B14F-4D97-AF65-F5344CB8AC3E}">
        <p14:creationId xmlns:p14="http://schemas.microsoft.com/office/powerpoint/2010/main" val="1150792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regulation through enforcement: Crypto Assets</a:t>
            </a:r>
          </a:p>
        </p:txBody>
      </p:sp>
      <p:sp>
        <p:nvSpPr>
          <p:cNvPr id="3" name="Content Placeholder 2"/>
          <p:cNvSpPr>
            <a:spLocks noGrp="1"/>
          </p:cNvSpPr>
          <p:nvPr>
            <p:ph idx="1"/>
          </p:nvPr>
        </p:nvSpPr>
        <p:spPr/>
        <p:txBody>
          <a:bodyPr/>
          <a:lstStyle/>
          <a:p>
            <a:r>
              <a:rPr lang="en-US" sz="1800" dirty="0"/>
              <a:t>Sampling of regulation by enforcement </a:t>
            </a:r>
          </a:p>
          <a:p>
            <a:pPr lvl="1"/>
            <a:r>
              <a:rPr lang="en-US" sz="1600" i="1" dirty="0"/>
              <a:t>In re </a:t>
            </a:r>
            <a:r>
              <a:rPr lang="en-US" sz="1600" i="1" dirty="0" err="1"/>
              <a:t>BlockFi</a:t>
            </a:r>
            <a:r>
              <a:rPr lang="en-US" sz="1600" i="1" dirty="0"/>
              <a:t> Lending LLC </a:t>
            </a:r>
            <a:r>
              <a:rPr lang="en-US" sz="1600" dirty="0"/>
              <a:t>- In February 2022, the SEC claimed </a:t>
            </a:r>
            <a:r>
              <a:rPr lang="en-US" sz="1600" dirty="0" err="1"/>
              <a:t>BlockFi</a:t>
            </a:r>
            <a:r>
              <a:rPr lang="en-US" sz="1600" dirty="0"/>
              <a:t> failed to register the offer and sale of </a:t>
            </a:r>
            <a:r>
              <a:rPr lang="en-US" sz="1600" dirty="0" err="1"/>
              <a:t>BlockFi</a:t>
            </a:r>
            <a:r>
              <a:rPr lang="en-US" sz="1600" dirty="0"/>
              <a:t> Interest Accounts under the Securities Act of 1933, and that </a:t>
            </a:r>
            <a:r>
              <a:rPr lang="en-US" sz="1600" dirty="0" err="1"/>
              <a:t>BlockFi</a:t>
            </a:r>
            <a:r>
              <a:rPr lang="en-US" sz="1600" dirty="0"/>
              <a:t> was an unregistered “investment company”</a:t>
            </a:r>
          </a:p>
          <a:p>
            <a:pPr lvl="2"/>
            <a:r>
              <a:rPr lang="en-US" sz="1400" dirty="0"/>
              <a:t>SEC determined that the BIAs were securities and that </a:t>
            </a:r>
            <a:r>
              <a:rPr lang="en-US" sz="1400" dirty="0" err="1"/>
              <a:t>BlockFi</a:t>
            </a:r>
            <a:r>
              <a:rPr lang="en-US" sz="1400" dirty="0"/>
              <a:t> acted as an issuer without filing a registration statement or qualifying for an exemption </a:t>
            </a:r>
          </a:p>
          <a:p>
            <a:pPr lvl="2"/>
            <a:r>
              <a:rPr lang="en-US" sz="1400" dirty="0"/>
              <a:t>SEC also determined that </a:t>
            </a:r>
            <a:r>
              <a:rPr lang="en-US" sz="1400" dirty="0" err="1"/>
              <a:t>BlockFi</a:t>
            </a:r>
            <a:r>
              <a:rPr lang="en-US" sz="1400" dirty="0"/>
              <a:t> owned “investment securities” (as defined by Section 3(a)(2) of the Investment Company Act), including loans of crypto assets, investments in crypto asset trusts and funds, exceeding 40% of the value of </a:t>
            </a:r>
            <a:r>
              <a:rPr lang="en-US" sz="1400" dirty="0" err="1"/>
              <a:t>BlockFi’s</a:t>
            </a:r>
            <a:r>
              <a:rPr lang="en-US" sz="1400" dirty="0"/>
              <a:t> total assets (exclusive of Government securities and cash items) on an unconsolidated basis, thereby causing </a:t>
            </a:r>
            <a:r>
              <a:rPr lang="en-US" sz="1400" dirty="0" err="1"/>
              <a:t>BlockFi</a:t>
            </a:r>
            <a:r>
              <a:rPr lang="en-US" sz="1400" dirty="0"/>
              <a:t> to fall under the definition of “investment company”</a:t>
            </a:r>
          </a:p>
          <a:p>
            <a:pPr lvl="2"/>
            <a:r>
              <a:rPr lang="en-US" sz="1400" dirty="0" err="1"/>
              <a:t>BlockFi</a:t>
            </a:r>
            <a:r>
              <a:rPr lang="en-US" sz="1400" dirty="0"/>
              <a:t> did not register as an investment company with the SEC, did not meet any statutory exemptions or exclusions from the definition of an investment company, and did not seek an order from the SEC </a:t>
            </a:r>
          </a:p>
          <a:p>
            <a:pPr lvl="2"/>
            <a:r>
              <a:rPr lang="en-US" sz="1400" dirty="0"/>
              <a:t>SEC did not believe that </a:t>
            </a:r>
            <a:r>
              <a:rPr lang="en-US" sz="1400" dirty="0" err="1"/>
              <a:t>BlockFi</a:t>
            </a:r>
            <a:r>
              <a:rPr lang="en-US" sz="1400" dirty="0"/>
              <a:t> could rely on the exclusion from the definition of “investment company” provided for “market intermediaries”</a:t>
            </a:r>
          </a:p>
          <a:p>
            <a:endParaRPr lang="en-US" sz="1800" dirty="0"/>
          </a:p>
        </p:txBody>
      </p:sp>
    </p:spTree>
    <p:extLst>
      <p:ext uri="{BB962C8B-B14F-4D97-AF65-F5344CB8AC3E}">
        <p14:creationId xmlns:p14="http://schemas.microsoft.com/office/powerpoint/2010/main" val="2216025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regulation through enforcement: Crypto Assets</a:t>
            </a:r>
          </a:p>
        </p:txBody>
      </p:sp>
      <p:sp>
        <p:nvSpPr>
          <p:cNvPr id="3" name="Content Placeholder 2"/>
          <p:cNvSpPr>
            <a:spLocks noGrp="1"/>
          </p:cNvSpPr>
          <p:nvPr>
            <p:ph idx="1"/>
          </p:nvPr>
        </p:nvSpPr>
        <p:spPr>
          <a:xfrm>
            <a:off x="457200" y="1828800"/>
            <a:ext cx="8305800" cy="4297363"/>
          </a:xfrm>
        </p:spPr>
        <p:txBody>
          <a:bodyPr/>
          <a:lstStyle/>
          <a:p>
            <a:r>
              <a:rPr lang="en-US" sz="2000" dirty="0"/>
              <a:t>Sampling of regulation by enforcement </a:t>
            </a:r>
          </a:p>
          <a:p>
            <a:pPr lvl="1"/>
            <a:r>
              <a:rPr lang="en-US" sz="1800" i="1" dirty="0"/>
              <a:t>SEC v. </a:t>
            </a:r>
            <a:r>
              <a:rPr lang="en-US" sz="1800" i="1" dirty="0" err="1"/>
              <a:t>Wahi</a:t>
            </a:r>
            <a:r>
              <a:rPr lang="en-US" sz="1800" i="1" dirty="0"/>
              <a:t> </a:t>
            </a:r>
            <a:r>
              <a:rPr lang="en-US" sz="1800" dirty="0"/>
              <a:t>– In a July 21, 2022 complaint regarding insider trading allegations against a </a:t>
            </a:r>
            <a:r>
              <a:rPr lang="en-US" sz="1800" dirty="0" err="1"/>
              <a:t>Coinbase</a:t>
            </a:r>
            <a:r>
              <a:rPr lang="en-US" sz="1800" dirty="0"/>
              <a:t> Global, Inc. employee and two others, the SEC declared that the crypto assets traded were “securities”  </a:t>
            </a:r>
          </a:p>
          <a:p>
            <a:pPr lvl="2"/>
            <a:r>
              <a:rPr lang="en-US" sz="1600" dirty="0"/>
              <a:t>Determined the subject crypto assets to be “securities” beyond an action taken against the issuer of the assets or the platform on which they were traded</a:t>
            </a:r>
          </a:p>
          <a:p>
            <a:pPr lvl="1"/>
            <a:r>
              <a:rPr lang="en-US" sz="1800" i="1" dirty="0"/>
              <a:t>In re Kimberly Kardashian </a:t>
            </a:r>
            <a:r>
              <a:rPr lang="en-US" sz="1800" dirty="0"/>
              <a:t>– On October 3, 2022, the SEC announced that it settled charges brought against Kim Kardashian for “touting” on social media a crypto asset – which the SEC determined was a “security” - without disclosing that she received a payment for that promotion</a:t>
            </a:r>
          </a:p>
          <a:p>
            <a:pPr lvl="2"/>
            <a:r>
              <a:rPr lang="en-US" sz="1600" dirty="0"/>
              <a:t>Similar to </a:t>
            </a:r>
            <a:r>
              <a:rPr lang="en-US" sz="1600" i="1" dirty="0" err="1"/>
              <a:t>Wahi</a:t>
            </a:r>
            <a:r>
              <a:rPr lang="en-US" sz="1600" dirty="0"/>
              <a:t>, the SEC used the matter as an opportunity to declare a crypto asset (</a:t>
            </a:r>
            <a:r>
              <a:rPr lang="en-US" sz="1600" dirty="0" err="1"/>
              <a:t>EMAX</a:t>
            </a:r>
            <a:r>
              <a:rPr lang="en-US" sz="1600" dirty="0"/>
              <a:t> tokens) to be a “security” without taking action against the issuer of the asset</a:t>
            </a:r>
          </a:p>
          <a:p>
            <a:endParaRPr lang="en-US" sz="2000" dirty="0"/>
          </a:p>
        </p:txBody>
      </p:sp>
    </p:spTree>
    <p:extLst>
      <p:ext uri="{BB962C8B-B14F-4D97-AF65-F5344CB8AC3E}">
        <p14:creationId xmlns:p14="http://schemas.microsoft.com/office/powerpoint/2010/main" val="4053942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through enforcement: </a:t>
            </a:r>
            <a:r>
              <a:rPr lang="en-US" dirty="0" err="1"/>
              <a:t>ESG</a:t>
            </a:r>
            <a:endParaRPr lang="en-US" dirty="0"/>
          </a:p>
        </p:txBody>
      </p:sp>
      <p:sp>
        <p:nvSpPr>
          <p:cNvPr id="3" name="Content Placeholder 2"/>
          <p:cNvSpPr>
            <a:spLocks noGrp="1"/>
          </p:cNvSpPr>
          <p:nvPr>
            <p:ph idx="1"/>
          </p:nvPr>
        </p:nvSpPr>
        <p:spPr/>
        <p:txBody>
          <a:bodyPr/>
          <a:lstStyle/>
          <a:p>
            <a:r>
              <a:rPr lang="en-US" sz="1600" i="1" dirty="0"/>
              <a:t>In re </a:t>
            </a:r>
            <a:r>
              <a:rPr lang="en-US" sz="1600" i="1" dirty="0" err="1"/>
              <a:t>BNY</a:t>
            </a:r>
            <a:r>
              <a:rPr lang="en-US" sz="1600" i="1" dirty="0"/>
              <a:t> Mellon Investment Adviser, Inc. </a:t>
            </a:r>
            <a:r>
              <a:rPr lang="en-US" sz="1600" dirty="0"/>
              <a:t>– On May 23, 2022, SEC announced that it settled charges against a mutual fund adviser for material misstatements and omissions made concerning the consideration of </a:t>
            </a:r>
            <a:r>
              <a:rPr lang="en-US" sz="1600" dirty="0" err="1"/>
              <a:t>ESG</a:t>
            </a:r>
            <a:r>
              <a:rPr lang="en-US" sz="1600" dirty="0"/>
              <a:t> principles in making investment decisions </a:t>
            </a:r>
          </a:p>
          <a:p>
            <a:pPr lvl="1"/>
            <a:r>
              <a:rPr lang="en-US" sz="1400" dirty="0"/>
              <a:t>Some funds incorporated </a:t>
            </a:r>
            <a:r>
              <a:rPr lang="en-US" sz="1400" dirty="0" err="1"/>
              <a:t>ESG</a:t>
            </a:r>
            <a:r>
              <a:rPr lang="en-US" sz="1400" dirty="0"/>
              <a:t> considerations into investment decisions, but did not have a specific mandate to follow </a:t>
            </a:r>
            <a:r>
              <a:rPr lang="en-US" sz="1400" dirty="0" err="1"/>
              <a:t>ESG</a:t>
            </a:r>
            <a:r>
              <a:rPr lang="en-US" sz="1400" dirty="0"/>
              <a:t> principles for any investment</a:t>
            </a:r>
          </a:p>
          <a:p>
            <a:pPr lvl="1"/>
            <a:r>
              <a:rPr lang="en-US" sz="1400" dirty="0"/>
              <a:t>SEC alleged that the adviser falsely disclosed in various statements, including prospectuses, that all investments in certain mutual funds had undergone an </a:t>
            </a:r>
            <a:r>
              <a:rPr lang="en-US" sz="1400" dirty="0" err="1"/>
              <a:t>ESG</a:t>
            </a:r>
            <a:r>
              <a:rPr lang="en-US" sz="1400" dirty="0"/>
              <a:t> review as part of the investment selection process</a:t>
            </a:r>
          </a:p>
          <a:p>
            <a:pPr lvl="1"/>
            <a:r>
              <a:rPr lang="en-US" sz="1400" dirty="0"/>
              <a:t>SEC also claimed that the adviser lacked written policies and procedures reasonably designed to prevent inaccurate or materially incomplete statements about the use of </a:t>
            </a:r>
            <a:r>
              <a:rPr lang="en-US" sz="1400" dirty="0" err="1"/>
              <a:t>ESG</a:t>
            </a:r>
            <a:r>
              <a:rPr lang="en-US" sz="1400" dirty="0"/>
              <a:t> quality reviews when selecting investments, and that compliance personnel were unaware that such reviews were not prepared for many of the funds’ investments </a:t>
            </a:r>
          </a:p>
          <a:p>
            <a:pPr lvl="1"/>
            <a:r>
              <a:rPr lang="en-US" sz="1400" dirty="0"/>
              <a:t>“As this action illustrates, the [SEC] will hold investment advisers accountable when they do not accurately describe their incorporation of </a:t>
            </a:r>
            <a:r>
              <a:rPr lang="en-US" sz="1400" dirty="0" err="1"/>
              <a:t>ESG</a:t>
            </a:r>
            <a:r>
              <a:rPr lang="en-US" sz="1400" dirty="0"/>
              <a:t> factors into their investment selection process” - </a:t>
            </a:r>
            <a:r>
              <a:rPr lang="en-US" sz="1400" i="1" dirty="0"/>
              <a:t>Adam S. </a:t>
            </a:r>
            <a:r>
              <a:rPr lang="en-US" sz="1400" i="1" dirty="0" err="1"/>
              <a:t>Aderton</a:t>
            </a:r>
            <a:r>
              <a:rPr lang="en-US" sz="1400" i="1" dirty="0"/>
              <a:t>, Co-Chief of the SEC Enforcement Division’s Asset Management Unit </a:t>
            </a:r>
          </a:p>
        </p:txBody>
      </p:sp>
    </p:spTree>
    <p:extLst>
      <p:ext uri="{BB962C8B-B14F-4D97-AF65-F5344CB8AC3E}">
        <p14:creationId xmlns:p14="http://schemas.microsoft.com/office/powerpoint/2010/main" val="1571852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regulation through enforcement: Recordkeeping</a:t>
            </a:r>
          </a:p>
        </p:txBody>
      </p:sp>
      <p:sp>
        <p:nvSpPr>
          <p:cNvPr id="3" name="Content Placeholder 2"/>
          <p:cNvSpPr>
            <a:spLocks noGrp="1"/>
          </p:cNvSpPr>
          <p:nvPr>
            <p:ph idx="1"/>
          </p:nvPr>
        </p:nvSpPr>
        <p:spPr/>
        <p:txBody>
          <a:bodyPr/>
          <a:lstStyle/>
          <a:p>
            <a:pPr>
              <a:lnSpc>
                <a:spcPts val="1700"/>
              </a:lnSpc>
            </a:pPr>
            <a:r>
              <a:rPr lang="en-US" sz="1800" i="1" dirty="0"/>
              <a:t>In re J.P. Morgan Securities LLC </a:t>
            </a:r>
            <a:r>
              <a:rPr lang="en-US" sz="1800" dirty="0"/>
              <a:t>– SEC claimed that although the broker-dealer maintained policies and procedures designed to ensure the retention of business-related records, including electronic communications, and had established various other related controls/requirements, it failed to implement a “system of follow-up and review” to determine that supervisors’ oversight responsibilities were being reasonably exercised</a:t>
            </a:r>
          </a:p>
          <a:p>
            <a:pPr lvl="1">
              <a:lnSpc>
                <a:spcPts val="1700"/>
              </a:lnSpc>
            </a:pPr>
            <a:r>
              <a:rPr lang="en-US" sz="1600" dirty="0"/>
              <a:t>In settling the matter, J.P. Morgan Securities agreed that, among other things: </a:t>
            </a:r>
          </a:p>
          <a:p>
            <a:pPr lvl="2">
              <a:lnSpc>
                <a:spcPts val="1700"/>
              </a:lnSpc>
            </a:pPr>
            <a:r>
              <a:rPr lang="en-US" sz="1400" dirty="0"/>
              <a:t>A third party consultant would complete a comprehensive compliance review</a:t>
            </a:r>
          </a:p>
          <a:p>
            <a:pPr lvl="2">
              <a:lnSpc>
                <a:spcPts val="1700"/>
              </a:lnSpc>
            </a:pPr>
            <a:r>
              <a:rPr lang="en-US" sz="1400" dirty="0"/>
              <a:t>All recommendations contained in the consultant’s report would be adopted within 90 days unless determined by J.P. Morgan Securities to be unduly burdensome</a:t>
            </a:r>
          </a:p>
          <a:p>
            <a:pPr lvl="2">
              <a:lnSpc>
                <a:spcPts val="1700"/>
              </a:lnSpc>
            </a:pPr>
            <a:r>
              <a:rPr lang="en-US" sz="1400" dirty="0"/>
              <a:t>Consultant must inform SEC staff of the consultant’s final determination concerning any recommendation that J.P. Morgan considered to be unduly burdensome, impractical, or inappropriate</a:t>
            </a:r>
          </a:p>
          <a:p>
            <a:pPr lvl="2">
              <a:lnSpc>
                <a:spcPts val="1700"/>
              </a:lnSpc>
            </a:pPr>
            <a:r>
              <a:rPr lang="en-US" sz="1400" dirty="0"/>
              <a:t>“[W]hen [a] firm agrees to implement robust improvements to its compliance policies and procedures, and the SEC’s order lays out those improvements, other market participants are provided with one potential roadmap of what proactive compliance looks like.” - </a:t>
            </a:r>
            <a:r>
              <a:rPr lang="en-US" sz="1400" i="1" dirty="0"/>
              <a:t>Sanjay </a:t>
            </a:r>
            <a:r>
              <a:rPr lang="en-US" sz="1400" i="1" dirty="0" err="1"/>
              <a:t>Wadhwa</a:t>
            </a:r>
            <a:r>
              <a:rPr lang="en-US" sz="1400" i="1" dirty="0"/>
              <a:t>, Deputy Director of Enforcement (September 9, 2022</a:t>
            </a:r>
            <a:r>
              <a:rPr lang="en-US" sz="1400" i="1" dirty="0" smtClean="0"/>
              <a:t>)</a:t>
            </a:r>
            <a:endParaRPr lang="en-US" sz="1400" i="1" dirty="0"/>
          </a:p>
        </p:txBody>
      </p:sp>
    </p:spTree>
    <p:extLst>
      <p:ext uri="{BB962C8B-B14F-4D97-AF65-F5344CB8AC3E}">
        <p14:creationId xmlns:p14="http://schemas.microsoft.com/office/powerpoint/2010/main" val="3117578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NOTABLE ACTIVITY</a:t>
            </a:r>
          </a:p>
        </p:txBody>
      </p:sp>
      <p:sp>
        <p:nvSpPr>
          <p:cNvPr id="3" name="Content Placeholder 2"/>
          <p:cNvSpPr>
            <a:spLocks noGrp="1"/>
          </p:cNvSpPr>
          <p:nvPr>
            <p:ph idx="1"/>
          </p:nvPr>
        </p:nvSpPr>
        <p:spPr/>
        <p:txBody>
          <a:bodyPr/>
          <a:lstStyle/>
          <a:p>
            <a:r>
              <a:rPr lang="en-US" sz="2400" dirty="0" err="1"/>
              <a:t>ESG</a:t>
            </a:r>
            <a:endParaRPr lang="en-US" sz="2400" dirty="0"/>
          </a:p>
          <a:p>
            <a:pPr lvl="1"/>
            <a:r>
              <a:rPr lang="en-US" sz="2000" dirty="0"/>
              <a:t>On June 12, 2022, Goldman Sachs Asset Management announced that it was under SEC investigation over several of its mutual funds marketed as utilizing </a:t>
            </a:r>
            <a:r>
              <a:rPr lang="en-US" sz="2000" dirty="0" err="1"/>
              <a:t>ESG</a:t>
            </a:r>
            <a:r>
              <a:rPr lang="en-US" sz="2000" dirty="0"/>
              <a:t> criteria </a:t>
            </a:r>
          </a:p>
          <a:p>
            <a:pPr lvl="2"/>
            <a:r>
              <a:rPr lang="en-US" sz="1800" dirty="0" err="1"/>
              <a:t>GSAM’s</a:t>
            </a:r>
            <a:r>
              <a:rPr lang="en-US" sz="1800" dirty="0"/>
              <a:t> </a:t>
            </a:r>
            <a:r>
              <a:rPr lang="en-US" sz="1800" dirty="0" err="1"/>
              <a:t>ESG</a:t>
            </a:r>
            <a:r>
              <a:rPr lang="en-US" sz="1800" dirty="0"/>
              <a:t> funds aim to invest 80% of their assets in investments that adhere to certain </a:t>
            </a:r>
            <a:r>
              <a:rPr lang="en-US" sz="1800" dirty="0" err="1"/>
              <a:t>ESG</a:t>
            </a:r>
            <a:r>
              <a:rPr lang="en-US" sz="1800" dirty="0"/>
              <a:t> criteria, which are designed to exclude companies that are directly engaged in, and/or derive significant revenue from particular industries (e.g., alcohol, tobacco, gambling, weapons, oil and gas exploration and production)</a:t>
            </a:r>
          </a:p>
          <a:p>
            <a:pPr lvl="2"/>
            <a:r>
              <a:rPr lang="en-US" sz="1800" dirty="0"/>
              <a:t>Remaining 20% of fund assets may be invested in non-screened companies, and funds may ignore screening data from third-party vendors where the data is deemed to be not representative of a company’s current business operations</a:t>
            </a:r>
          </a:p>
          <a:p>
            <a:endParaRPr lang="en-US" sz="2400" dirty="0"/>
          </a:p>
          <a:p>
            <a:endParaRPr lang="en-US" sz="2400" dirty="0"/>
          </a:p>
        </p:txBody>
      </p:sp>
    </p:spTree>
    <p:extLst>
      <p:ext uri="{BB962C8B-B14F-4D97-AF65-F5344CB8AC3E}">
        <p14:creationId xmlns:p14="http://schemas.microsoft.com/office/powerpoint/2010/main" val="409771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NOTABLE ACTIVITY</a:t>
            </a:r>
          </a:p>
        </p:txBody>
      </p:sp>
      <p:sp>
        <p:nvSpPr>
          <p:cNvPr id="3" name="Content Placeholder 2"/>
          <p:cNvSpPr>
            <a:spLocks noGrp="1"/>
          </p:cNvSpPr>
          <p:nvPr>
            <p:ph idx="1"/>
          </p:nvPr>
        </p:nvSpPr>
        <p:spPr/>
        <p:txBody>
          <a:bodyPr/>
          <a:lstStyle/>
          <a:p>
            <a:r>
              <a:rPr lang="en-US" sz="2000" dirty="0"/>
              <a:t>Regulatory focus on Section 15(c)</a:t>
            </a:r>
          </a:p>
          <a:p>
            <a:pPr lvl="1"/>
            <a:r>
              <a:rPr lang="en-US" sz="1800" dirty="0"/>
              <a:t>SEC Division of Investment Management Director William </a:t>
            </a:r>
            <a:r>
              <a:rPr lang="en-US" sz="1800" dirty="0" err="1"/>
              <a:t>Birdthistle</a:t>
            </a:r>
            <a:r>
              <a:rPr lang="en-US" sz="1800" dirty="0"/>
              <a:t> has expressed concern that fund investors do not have sufficient resources to independently evaluate their fund investments, including with respect to fund fees </a:t>
            </a:r>
          </a:p>
          <a:p>
            <a:pPr lvl="1"/>
            <a:r>
              <a:rPr lang="en-US" sz="1800" dirty="0"/>
              <a:t>Requests for information regarding:</a:t>
            </a:r>
          </a:p>
          <a:p>
            <a:pPr lvl="2"/>
            <a:r>
              <a:rPr lang="en-US" sz="1600" dirty="0"/>
              <a:t>Which personnel at the adviser are involved in the Section 15(c) investment advisory agreement approval/renewal process for investment advisory agreements </a:t>
            </a:r>
            <a:r>
              <a:rPr lang="en-US" sz="1600" dirty="0" smtClean="0"/>
              <a:t>and their </a:t>
            </a:r>
            <a:r>
              <a:rPr lang="en-US" sz="1600" dirty="0"/>
              <a:t>responsibilities in connection with that process</a:t>
            </a:r>
          </a:p>
          <a:p>
            <a:pPr lvl="2"/>
            <a:r>
              <a:rPr lang="en-US" sz="1600" dirty="0"/>
              <a:t>Board meeting materials related to the 15(c) process</a:t>
            </a:r>
          </a:p>
          <a:p>
            <a:pPr lvl="2"/>
            <a:r>
              <a:rPr lang="en-US" sz="1600" dirty="0"/>
              <a:t>Section 15(c) process-related materials given to any director or trustee</a:t>
            </a:r>
          </a:p>
          <a:p>
            <a:pPr lvl="2"/>
            <a:r>
              <a:rPr lang="en-US" sz="1600" dirty="0"/>
              <a:t>Documentation related to board findings that fees are reasonable</a:t>
            </a:r>
          </a:p>
          <a:p>
            <a:pPr lvl="2"/>
            <a:r>
              <a:rPr lang="en-US" sz="1600" dirty="0"/>
              <a:t>Documentation regarding </a:t>
            </a:r>
            <a:r>
              <a:rPr lang="en-US" sz="1600" dirty="0" smtClean="0"/>
              <a:t>profitability</a:t>
            </a:r>
            <a:endParaRPr lang="en-US" sz="1600" dirty="0"/>
          </a:p>
        </p:txBody>
      </p:sp>
    </p:spTree>
    <p:extLst>
      <p:ext uri="{BB962C8B-B14F-4D97-AF65-F5344CB8AC3E}">
        <p14:creationId xmlns:p14="http://schemas.microsoft.com/office/powerpoint/2010/main" val="983568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Challenges of New Rules</a:t>
            </a:r>
            <a:endParaRPr lang="en-US" dirty="0"/>
          </a:p>
        </p:txBody>
      </p:sp>
    </p:spTree>
    <p:extLst>
      <p:ext uri="{BB962C8B-B14F-4D97-AF65-F5344CB8AC3E}">
        <p14:creationId xmlns:p14="http://schemas.microsoft.com/office/powerpoint/2010/main" val="2885100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derivatives under rule 18f-4</a:t>
            </a:r>
          </a:p>
        </p:txBody>
      </p:sp>
      <p:sp>
        <p:nvSpPr>
          <p:cNvPr id="3" name="Content Placeholder 2"/>
          <p:cNvSpPr>
            <a:spLocks noGrp="1"/>
          </p:cNvSpPr>
          <p:nvPr>
            <p:ph idx="1"/>
          </p:nvPr>
        </p:nvSpPr>
        <p:spPr/>
        <p:txBody>
          <a:bodyPr/>
          <a:lstStyle/>
          <a:p>
            <a:r>
              <a:rPr lang="en-US" sz="2000" dirty="0"/>
              <a:t>Rule 18f-4 represents a comprehensive re-working of the regulation of derivatives, which was previously comprised of a patchwork of guidance</a:t>
            </a:r>
          </a:p>
          <a:p>
            <a:r>
              <a:rPr lang="en-US" sz="2000" dirty="0"/>
              <a:t>Replaces the “asset segregation” practices used by funds to address concerns about leverage with a more comprehensive framework focused on the leverage risk of the fund as a whole</a:t>
            </a:r>
          </a:p>
          <a:p>
            <a:r>
              <a:rPr lang="en-US" sz="2000" dirty="0"/>
              <a:t>The rule focuses on leverage and risk management; Rule 18f-4 does not address all issues related to use of </a:t>
            </a:r>
            <a:r>
              <a:rPr lang="en-US" sz="2000" dirty="0" smtClean="0"/>
              <a:t>derivatives</a:t>
            </a:r>
            <a:endParaRPr lang="en-US" sz="2000" dirty="0"/>
          </a:p>
          <a:p>
            <a:r>
              <a:rPr lang="en-US" sz="2000" dirty="0"/>
              <a:t>Shortly after compliance date, SEC staff conducting exams and requesting documentation related to implementation of Rule 18f-4</a:t>
            </a:r>
          </a:p>
          <a:p>
            <a:r>
              <a:rPr lang="en-US" sz="2000" dirty="0"/>
              <a:t>Requests include material related to fund boards’ oversight of compliance with Rule 18f-4</a:t>
            </a:r>
          </a:p>
          <a:p>
            <a:endParaRPr lang="en-US" sz="2000" dirty="0"/>
          </a:p>
        </p:txBody>
      </p:sp>
    </p:spTree>
    <p:extLst>
      <p:ext uri="{BB962C8B-B14F-4D97-AF65-F5344CB8AC3E}">
        <p14:creationId xmlns:p14="http://schemas.microsoft.com/office/powerpoint/2010/main" val="1666813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VALUATION UNDER RULE 2a-5</a:t>
            </a:r>
          </a:p>
        </p:txBody>
      </p:sp>
      <p:sp>
        <p:nvSpPr>
          <p:cNvPr id="3" name="Content Placeholder 2"/>
          <p:cNvSpPr>
            <a:spLocks noGrp="1"/>
          </p:cNvSpPr>
          <p:nvPr>
            <p:ph idx="1"/>
          </p:nvPr>
        </p:nvSpPr>
        <p:spPr/>
        <p:txBody>
          <a:bodyPr/>
          <a:lstStyle/>
          <a:p>
            <a:r>
              <a:rPr lang="en-US" sz="1800" dirty="0"/>
              <a:t>September 2022 compliance deadline</a:t>
            </a:r>
          </a:p>
          <a:p>
            <a:r>
              <a:rPr lang="en-US" sz="1800" dirty="0"/>
              <a:t>Under Rule 2a-5, a market quotation is considered “readily available” </a:t>
            </a:r>
            <a:r>
              <a:rPr lang="en-US" sz="1800" b="1" u="sng" dirty="0"/>
              <a:t>only if</a:t>
            </a:r>
            <a:r>
              <a:rPr lang="en-US" sz="1800" dirty="0"/>
              <a:t> it is a quoted price (unadjusted) in active markets for identical instruments that a fund can access at the measurement date, provided that a quotation will not be readily available if it is not reliable.</a:t>
            </a:r>
          </a:p>
          <a:p>
            <a:pPr lvl="1"/>
            <a:r>
              <a:rPr lang="en-US" sz="1600" dirty="0"/>
              <a:t>Effectively expands “fair value” to include, for example, evaluated prices provided by pricing services for fixed income securities or “Level 2” securities</a:t>
            </a:r>
          </a:p>
          <a:p>
            <a:pPr lvl="1"/>
            <a:r>
              <a:rPr lang="en-US" sz="1600" dirty="0"/>
              <a:t>Not reliable = not readily available (i.e., U.S. </a:t>
            </a:r>
            <a:r>
              <a:rPr lang="en-US" sz="1600" dirty="0" err="1"/>
              <a:t>GAAP</a:t>
            </a:r>
            <a:r>
              <a:rPr lang="en-US" sz="1600" dirty="0"/>
              <a:t> standards; additional inputs)</a:t>
            </a:r>
          </a:p>
          <a:p>
            <a:r>
              <a:rPr lang="en-US" sz="1800" dirty="0"/>
              <a:t>Fourth quarter meetings will be the first time many fund boards will receive new or updated fair value reports that align with Rule 2a-5</a:t>
            </a:r>
          </a:p>
          <a:p>
            <a:r>
              <a:rPr lang="en-US" sz="1800" dirty="0"/>
              <a:t>New areas to be covered for some funds, depending on current practices, include assessment and management of material valuation risks, testing of fair values, and oversight of pricing services</a:t>
            </a:r>
          </a:p>
          <a:p>
            <a:endParaRPr lang="en-US" sz="1800" dirty="0"/>
          </a:p>
        </p:txBody>
      </p:sp>
    </p:spTree>
    <p:extLst>
      <p:ext uri="{BB962C8B-B14F-4D97-AF65-F5344CB8AC3E}">
        <p14:creationId xmlns:p14="http://schemas.microsoft.com/office/powerpoint/2010/main" val="239967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LANDSCAPE</a:t>
            </a:r>
          </a:p>
        </p:txBody>
      </p:sp>
      <p:sp>
        <p:nvSpPr>
          <p:cNvPr id="3" name="Content Placeholder 2"/>
          <p:cNvSpPr>
            <a:spLocks noGrp="1"/>
          </p:cNvSpPr>
          <p:nvPr>
            <p:ph idx="1"/>
          </p:nvPr>
        </p:nvSpPr>
        <p:spPr/>
        <p:txBody>
          <a:bodyPr/>
          <a:lstStyle/>
          <a:p>
            <a:r>
              <a:rPr lang="en-US" dirty="0"/>
              <a:t>Rulemaking</a:t>
            </a:r>
          </a:p>
          <a:p>
            <a:pPr lvl="1"/>
            <a:r>
              <a:rPr lang="en-US" dirty="0"/>
              <a:t>More than 20 new rule or form amendments proposed in the 9-month period ended September 30, 2022</a:t>
            </a:r>
          </a:p>
          <a:p>
            <a:pPr lvl="1"/>
            <a:r>
              <a:rPr lang="en-US" dirty="0"/>
              <a:t>More than 25 new rules or amendments in the “final rule” stage (as of last Agency Rule List publication)</a:t>
            </a:r>
          </a:p>
          <a:p>
            <a:endParaRPr lang="en-US" dirty="0"/>
          </a:p>
          <a:p>
            <a:endParaRPr lang="en-US" dirty="0"/>
          </a:p>
        </p:txBody>
      </p:sp>
    </p:spTree>
    <p:extLst>
      <p:ext uri="{BB962C8B-B14F-4D97-AF65-F5344CB8AC3E}">
        <p14:creationId xmlns:p14="http://schemas.microsoft.com/office/powerpoint/2010/main" val="1455924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Bracing for Potential Additional </a:t>
            </a:r>
            <a:br>
              <a:rPr lang="en-US" dirty="0" smtClean="0"/>
            </a:br>
            <a:r>
              <a:rPr lang="en-US" dirty="0" smtClean="0"/>
              <a:t>Regulation or Guidance</a:t>
            </a:r>
            <a:endParaRPr lang="en-US" dirty="0"/>
          </a:p>
        </p:txBody>
      </p:sp>
    </p:spTree>
    <p:extLst>
      <p:ext uri="{BB962C8B-B14F-4D97-AF65-F5344CB8AC3E}">
        <p14:creationId xmlns:p14="http://schemas.microsoft.com/office/powerpoint/2010/main" val="3186704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Money market fund reforms </a:t>
            </a:r>
          </a:p>
        </p:txBody>
      </p:sp>
      <p:sp>
        <p:nvSpPr>
          <p:cNvPr id="3" name="Content Placeholder 2"/>
          <p:cNvSpPr>
            <a:spLocks noGrp="1"/>
          </p:cNvSpPr>
          <p:nvPr>
            <p:ph idx="1"/>
          </p:nvPr>
        </p:nvSpPr>
        <p:spPr/>
        <p:txBody>
          <a:bodyPr/>
          <a:lstStyle/>
          <a:p>
            <a:r>
              <a:rPr lang="en-US" sz="1800" dirty="0"/>
              <a:t>Proposed on December 15, 2021</a:t>
            </a:r>
          </a:p>
          <a:p>
            <a:r>
              <a:rPr lang="en-US" sz="1800" dirty="0"/>
              <a:t>On October 7, 2022, SEC announced re-opening of comment period due to “technological error” in receiving comment letters</a:t>
            </a:r>
          </a:p>
          <a:p>
            <a:r>
              <a:rPr lang="en-US" sz="1800" dirty="0"/>
              <a:t>Proposal is the latest attempt by the SEC to reform the rule governing </a:t>
            </a:r>
            <a:r>
              <a:rPr lang="en-US" sz="1800" dirty="0" err="1"/>
              <a:t>MMFs</a:t>
            </a:r>
            <a:r>
              <a:rPr lang="en-US" sz="1800" dirty="0"/>
              <a:t> (Rule 2a-7) in response to concerns raised by the market conditions and liquidity constraints experienced by </a:t>
            </a:r>
            <a:r>
              <a:rPr lang="en-US" sz="1800" dirty="0" err="1"/>
              <a:t>MMFs</a:t>
            </a:r>
            <a:r>
              <a:rPr lang="en-US" sz="1800" dirty="0"/>
              <a:t> in 2020 in wake of </a:t>
            </a:r>
            <a:r>
              <a:rPr lang="en-US" sz="1800" dirty="0" err="1"/>
              <a:t>COVID</a:t>
            </a:r>
            <a:r>
              <a:rPr lang="en-US" sz="1800" dirty="0"/>
              <a:t>  </a:t>
            </a:r>
          </a:p>
          <a:p>
            <a:r>
              <a:rPr lang="en-US" sz="1800" dirty="0"/>
              <a:t>These issues are largely addressed by the proposed:</a:t>
            </a:r>
          </a:p>
          <a:p>
            <a:pPr lvl="1"/>
            <a:r>
              <a:rPr lang="en-US" sz="1600" dirty="0"/>
              <a:t>Removal of liquidity fees and redemption gates requirements;</a:t>
            </a:r>
          </a:p>
          <a:p>
            <a:pPr lvl="1"/>
            <a:r>
              <a:rPr lang="en-US" sz="1600" dirty="0"/>
              <a:t>Increased requirements for portfolio liquidity (greater “buffer” to meet redemptions); and</a:t>
            </a:r>
          </a:p>
          <a:p>
            <a:pPr lvl="1"/>
            <a:r>
              <a:rPr lang="en-US" sz="1600" dirty="0"/>
              <a:t>Mandatory swing pricing requirements – intended to result in redeeming investors bearing the liquidity costs of their redemptions</a:t>
            </a:r>
          </a:p>
          <a:p>
            <a:endParaRPr lang="en-US" sz="1800" dirty="0"/>
          </a:p>
          <a:p>
            <a:endParaRPr lang="en-US" sz="1800" dirty="0"/>
          </a:p>
        </p:txBody>
      </p:sp>
    </p:spTree>
    <p:extLst>
      <p:ext uri="{BB962C8B-B14F-4D97-AF65-F5344CB8AC3E}">
        <p14:creationId xmlns:p14="http://schemas.microsoft.com/office/powerpoint/2010/main" val="235525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Money market fund reforms </a:t>
            </a:r>
          </a:p>
        </p:txBody>
      </p:sp>
      <p:sp>
        <p:nvSpPr>
          <p:cNvPr id="3" name="Content Placeholder 2"/>
          <p:cNvSpPr>
            <a:spLocks noGrp="1"/>
          </p:cNvSpPr>
          <p:nvPr>
            <p:ph idx="1"/>
          </p:nvPr>
        </p:nvSpPr>
        <p:spPr/>
        <p:txBody>
          <a:bodyPr/>
          <a:lstStyle/>
          <a:p>
            <a:pPr>
              <a:lnSpc>
                <a:spcPts val="1900"/>
              </a:lnSpc>
            </a:pPr>
            <a:r>
              <a:rPr lang="en-US" sz="1800" dirty="0"/>
              <a:t>Aspects of the proposal which present the greatest operational and compliance concerns relate to the proposed:</a:t>
            </a:r>
          </a:p>
          <a:p>
            <a:pPr lvl="1">
              <a:lnSpc>
                <a:spcPts val="1900"/>
              </a:lnSpc>
            </a:pPr>
            <a:r>
              <a:rPr lang="en-US" sz="1600" dirty="0"/>
              <a:t>Requirement of institutional </a:t>
            </a:r>
            <a:r>
              <a:rPr lang="en-US" sz="1600" dirty="0" err="1"/>
              <a:t>MMFs</a:t>
            </a:r>
            <a:r>
              <a:rPr lang="en-US" sz="1600" dirty="0"/>
              <a:t> (i.e., floating </a:t>
            </a:r>
            <a:r>
              <a:rPr lang="en-US" sz="1600" dirty="0" err="1"/>
              <a:t>NAV</a:t>
            </a:r>
            <a:r>
              <a:rPr lang="en-US" sz="1600" dirty="0"/>
              <a:t> </a:t>
            </a:r>
            <a:r>
              <a:rPr lang="en-US" sz="1600" dirty="0" err="1"/>
              <a:t>MMFs</a:t>
            </a:r>
            <a:r>
              <a:rPr lang="en-US" sz="1600" dirty="0"/>
              <a:t>) to adopt swing pricing; and</a:t>
            </a:r>
          </a:p>
          <a:p>
            <a:pPr lvl="1">
              <a:lnSpc>
                <a:spcPts val="1900"/>
              </a:lnSpc>
            </a:pPr>
            <a:r>
              <a:rPr lang="en-US" sz="1600" dirty="0"/>
              <a:t>Requirement of government and retail </a:t>
            </a:r>
            <a:r>
              <a:rPr lang="en-US" sz="1600" dirty="0" err="1"/>
              <a:t>MMFs</a:t>
            </a:r>
            <a:r>
              <a:rPr lang="en-US" sz="1600" dirty="0"/>
              <a:t> (i.e., stable </a:t>
            </a:r>
            <a:r>
              <a:rPr lang="en-US" sz="1600" dirty="0" err="1"/>
              <a:t>NAV</a:t>
            </a:r>
            <a:r>
              <a:rPr lang="en-US" sz="1600" dirty="0"/>
              <a:t> </a:t>
            </a:r>
            <a:r>
              <a:rPr lang="en-US" sz="1600" dirty="0" err="1"/>
              <a:t>MMFs</a:t>
            </a:r>
            <a:r>
              <a:rPr lang="en-US" sz="1600" dirty="0"/>
              <a:t>) to determine that each financial intermediary has the capacity to redeem and sell </a:t>
            </a:r>
            <a:r>
              <a:rPr lang="en-US" sz="1600" dirty="0" err="1"/>
              <a:t>MMF</a:t>
            </a:r>
            <a:r>
              <a:rPr lang="en-US" sz="1600" dirty="0"/>
              <a:t> shares at a floating </a:t>
            </a:r>
            <a:r>
              <a:rPr lang="en-US" sz="1600" dirty="0" err="1"/>
              <a:t>NAV</a:t>
            </a:r>
            <a:endParaRPr lang="en-US" sz="1600" dirty="0"/>
          </a:p>
          <a:p>
            <a:pPr>
              <a:lnSpc>
                <a:spcPts val="1900"/>
              </a:lnSpc>
            </a:pPr>
            <a:r>
              <a:rPr lang="en-US" sz="1800" dirty="0"/>
              <a:t>Swing pricing is the process of adjusting a fund’s current </a:t>
            </a:r>
            <a:r>
              <a:rPr lang="en-US" sz="1800" dirty="0" err="1"/>
              <a:t>NAV</a:t>
            </a:r>
            <a:r>
              <a:rPr lang="en-US" sz="1800" dirty="0"/>
              <a:t> such that the transaction price effectively passes on costs from shareholder redemptions to redeeming shareholders</a:t>
            </a:r>
          </a:p>
          <a:p>
            <a:pPr>
              <a:lnSpc>
                <a:spcPts val="1900"/>
              </a:lnSpc>
            </a:pPr>
            <a:r>
              <a:rPr lang="en-US" sz="1800" dirty="0"/>
              <a:t>Proposal would require stable </a:t>
            </a:r>
            <a:r>
              <a:rPr lang="en-US" sz="1800" dirty="0" err="1"/>
              <a:t>NAV</a:t>
            </a:r>
            <a:r>
              <a:rPr lang="en-US" sz="1800" dirty="0"/>
              <a:t> </a:t>
            </a:r>
            <a:r>
              <a:rPr lang="en-US" sz="1800" dirty="0" err="1"/>
              <a:t>MMFs</a:t>
            </a:r>
            <a:r>
              <a:rPr lang="en-US" sz="1800" dirty="0"/>
              <a:t> to convert to a floating </a:t>
            </a:r>
            <a:r>
              <a:rPr lang="en-US" sz="1800" dirty="0" err="1"/>
              <a:t>NAV</a:t>
            </a:r>
            <a:r>
              <a:rPr lang="en-US" sz="1800" dirty="0"/>
              <a:t> if market conditions result in negative fund yields</a:t>
            </a:r>
          </a:p>
          <a:p>
            <a:pPr lvl="1">
              <a:lnSpc>
                <a:spcPts val="1900"/>
              </a:lnSpc>
            </a:pPr>
            <a:r>
              <a:rPr lang="en-US" sz="1600" dirty="0"/>
              <a:t>Proposal expressly prohibits </a:t>
            </a:r>
            <a:r>
              <a:rPr lang="en-US" sz="1600" dirty="0" err="1"/>
              <a:t>MMFs</a:t>
            </a:r>
            <a:r>
              <a:rPr lang="en-US" sz="1600" dirty="0"/>
              <a:t> from using reverse distribution mechanisms, reverse stock splits or other device to periodically reduce the number of the </a:t>
            </a:r>
            <a:r>
              <a:rPr lang="en-US" sz="1600" dirty="0" err="1"/>
              <a:t>MMF’s</a:t>
            </a:r>
            <a:r>
              <a:rPr lang="en-US" sz="1600" dirty="0"/>
              <a:t> outstanding shares to maintain a stable share </a:t>
            </a:r>
            <a:r>
              <a:rPr lang="en-US" sz="1600" dirty="0" smtClean="0"/>
              <a:t>price</a:t>
            </a:r>
            <a:endParaRPr lang="en-US" sz="1600" dirty="0"/>
          </a:p>
        </p:txBody>
      </p:sp>
    </p:spTree>
    <p:extLst>
      <p:ext uri="{BB962C8B-B14F-4D97-AF65-F5344CB8AC3E}">
        <p14:creationId xmlns:p14="http://schemas.microsoft.com/office/powerpoint/2010/main" val="286598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PROPOSED DISCLOSURE FRAMEWORK reforms </a:t>
            </a:r>
          </a:p>
        </p:txBody>
      </p:sp>
      <p:sp>
        <p:nvSpPr>
          <p:cNvPr id="3" name="Content Placeholder 2"/>
          <p:cNvSpPr>
            <a:spLocks noGrp="1"/>
          </p:cNvSpPr>
          <p:nvPr>
            <p:ph idx="1"/>
          </p:nvPr>
        </p:nvSpPr>
        <p:spPr/>
        <p:txBody>
          <a:bodyPr/>
          <a:lstStyle/>
          <a:p>
            <a:pPr>
              <a:lnSpc>
                <a:spcPts val="1700"/>
              </a:lnSpc>
            </a:pPr>
            <a:r>
              <a:rPr lang="en-US" sz="1600" dirty="0"/>
              <a:t>Proposed in August 2020 and in “final rule stage” per the SEC’s regulatory agenda for 2022</a:t>
            </a:r>
          </a:p>
          <a:p>
            <a:pPr>
              <a:lnSpc>
                <a:spcPts val="1700"/>
              </a:lnSpc>
            </a:pPr>
            <a:r>
              <a:rPr lang="en-US" sz="1600" dirty="0"/>
              <a:t>Streamlined shareholder report (as few as 3 pages), with key information in a prescribed order, would serve as the primary fund disclosure document for existing shareholders; delivered twice per year, together with notice of material fund changes</a:t>
            </a:r>
          </a:p>
          <a:p>
            <a:pPr>
              <a:lnSpc>
                <a:spcPts val="1700"/>
              </a:lnSpc>
            </a:pPr>
            <a:r>
              <a:rPr lang="en-US" sz="1600" dirty="0"/>
              <a:t>Prospectus would still have to be delivered for initial investments in the fund, but annually updated prospectus and traditional shareholder reports would be delivered only upon request</a:t>
            </a:r>
          </a:p>
          <a:p>
            <a:pPr>
              <a:lnSpc>
                <a:spcPts val="1700"/>
              </a:lnSpc>
            </a:pPr>
            <a:r>
              <a:rPr lang="en-US" sz="1600" dirty="0"/>
              <a:t>Funds would no longer be able to rely on Rule 30e-3 (e-delivery for reports) </a:t>
            </a:r>
          </a:p>
          <a:p>
            <a:pPr>
              <a:lnSpc>
                <a:spcPts val="1700"/>
              </a:lnSpc>
            </a:pPr>
            <a:r>
              <a:rPr lang="en-US" sz="1600" dirty="0"/>
              <a:t>Most of the “less retail-focused” information currently contained in prospectuses and shareholder reports would be moved to fund websites and Form N-CSR </a:t>
            </a:r>
          </a:p>
          <a:p>
            <a:pPr>
              <a:lnSpc>
                <a:spcPts val="1700"/>
              </a:lnSpc>
            </a:pPr>
            <a:r>
              <a:rPr lang="en-US" sz="1600" dirty="0"/>
              <a:t>Current fee table in the summary prospectus would be moved to statutory section and replaced with a simplified fee summary</a:t>
            </a:r>
          </a:p>
          <a:p>
            <a:pPr>
              <a:lnSpc>
                <a:spcPts val="1700"/>
              </a:lnSpc>
            </a:pPr>
            <a:r>
              <a:rPr lang="en-US" sz="1600" dirty="0"/>
              <a:t>Principal risks in prospectus would be limited to those that satisfy a new “10% standard” - and listed in order of importance</a:t>
            </a:r>
          </a:p>
          <a:p>
            <a:pPr>
              <a:lnSpc>
                <a:spcPts val="1700"/>
              </a:lnSpc>
            </a:pPr>
            <a:r>
              <a:rPr lang="en-US" sz="1600" dirty="0"/>
              <a:t>Fund advertisements and sales literature would be required to present fees consistently with streamlined shareholder reports</a:t>
            </a:r>
          </a:p>
          <a:p>
            <a:pPr>
              <a:lnSpc>
                <a:spcPts val="1700"/>
              </a:lnSpc>
            </a:pPr>
            <a:endParaRPr lang="en-US" sz="1600" dirty="0"/>
          </a:p>
        </p:txBody>
      </p:sp>
    </p:spTree>
    <p:extLst>
      <p:ext uri="{BB962C8B-B14F-4D97-AF65-F5344CB8AC3E}">
        <p14:creationId xmlns:p14="http://schemas.microsoft.com/office/powerpoint/2010/main" val="2132438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PROPOSED </a:t>
            </a:r>
            <a:r>
              <a:rPr lang="en-US" dirty="0" err="1"/>
              <a:t>ESG</a:t>
            </a:r>
            <a:r>
              <a:rPr lang="en-US" dirty="0"/>
              <a:t> REFORMS FOR REGISTERED FUNDS</a:t>
            </a:r>
          </a:p>
        </p:txBody>
      </p:sp>
      <p:sp>
        <p:nvSpPr>
          <p:cNvPr id="3" name="Content Placeholder 2"/>
          <p:cNvSpPr>
            <a:spLocks noGrp="1"/>
          </p:cNvSpPr>
          <p:nvPr>
            <p:ph idx="1"/>
          </p:nvPr>
        </p:nvSpPr>
        <p:spPr/>
        <p:txBody>
          <a:bodyPr/>
          <a:lstStyle/>
          <a:p>
            <a:r>
              <a:rPr lang="en-US" sz="2400" dirty="0"/>
              <a:t>Proposed </a:t>
            </a:r>
            <a:r>
              <a:rPr lang="en-US" sz="2400" dirty="0" err="1"/>
              <a:t>ESG</a:t>
            </a:r>
            <a:r>
              <a:rPr lang="en-US" sz="2400" dirty="0"/>
              <a:t> reforms for registered funds included:</a:t>
            </a:r>
          </a:p>
          <a:p>
            <a:pPr lvl="1"/>
            <a:r>
              <a:rPr lang="en-US" sz="2000" dirty="0" err="1"/>
              <a:t>ESG</a:t>
            </a:r>
            <a:r>
              <a:rPr lang="en-US" sz="2000" dirty="0"/>
              <a:t>-related disclosure and reporting requirements, the specificity and level of detail of which would depend on the extent to which a fund considers </a:t>
            </a:r>
            <a:r>
              <a:rPr lang="en-US" sz="2000" dirty="0" err="1"/>
              <a:t>ESG</a:t>
            </a:r>
            <a:r>
              <a:rPr lang="en-US" sz="2000" dirty="0"/>
              <a:t> factors in its investment process </a:t>
            </a:r>
          </a:p>
          <a:p>
            <a:pPr lvl="1"/>
            <a:r>
              <a:rPr lang="en-US" sz="2000" dirty="0"/>
              <a:t>New fund taxonomy consisting of three categories of </a:t>
            </a:r>
            <a:r>
              <a:rPr lang="en-US" sz="2000" dirty="0" err="1"/>
              <a:t>ESG</a:t>
            </a:r>
            <a:r>
              <a:rPr lang="en-US" sz="2000" dirty="0"/>
              <a:t> funds, each with accompanying disclosure requirements</a:t>
            </a:r>
          </a:p>
          <a:p>
            <a:pPr lvl="1"/>
            <a:r>
              <a:rPr lang="en-US" sz="2000" dirty="0"/>
              <a:t>Environmentally focused fund would be required to disclose its carbon footprint and weighted average carbon intensity (</a:t>
            </a:r>
            <a:r>
              <a:rPr lang="en-US" sz="2000" dirty="0" err="1"/>
              <a:t>WACI</a:t>
            </a:r>
            <a:r>
              <a:rPr lang="en-US" sz="2000" dirty="0"/>
              <a:t>) in its annual shareholder report unless the fund affirmatively states that it does not consider issuers’ </a:t>
            </a:r>
            <a:r>
              <a:rPr lang="en-US" sz="2000" dirty="0" err="1"/>
              <a:t>GHG</a:t>
            </a:r>
            <a:r>
              <a:rPr lang="en-US" sz="2000" dirty="0"/>
              <a:t> emissions as part of its investment strategy </a:t>
            </a:r>
          </a:p>
          <a:p>
            <a:endParaRPr lang="en-US" sz="2400" dirty="0"/>
          </a:p>
        </p:txBody>
      </p:sp>
    </p:spTree>
    <p:extLst>
      <p:ext uri="{BB962C8B-B14F-4D97-AF65-F5344CB8AC3E}">
        <p14:creationId xmlns:p14="http://schemas.microsoft.com/office/powerpoint/2010/main" val="3971858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PROPOSED </a:t>
            </a:r>
            <a:r>
              <a:rPr lang="en-US" dirty="0" err="1"/>
              <a:t>ESG</a:t>
            </a:r>
            <a:r>
              <a:rPr lang="en-US" dirty="0"/>
              <a:t> REFORMS FOR REGISTERED FUNDS</a:t>
            </a:r>
          </a:p>
        </p:txBody>
      </p:sp>
      <p:sp>
        <p:nvSpPr>
          <p:cNvPr id="3" name="Content Placeholder 2"/>
          <p:cNvSpPr>
            <a:spLocks noGrp="1"/>
          </p:cNvSpPr>
          <p:nvPr>
            <p:ph idx="1"/>
          </p:nvPr>
        </p:nvSpPr>
        <p:spPr/>
        <p:txBody>
          <a:bodyPr/>
          <a:lstStyle/>
          <a:p>
            <a:r>
              <a:rPr lang="en-US" dirty="0"/>
              <a:t>Proposed New </a:t>
            </a:r>
            <a:r>
              <a:rPr lang="en-US" dirty="0" err="1"/>
              <a:t>ESG</a:t>
            </a:r>
            <a:r>
              <a:rPr lang="en-US" dirty="0"/>
              <a:t> Taxonomy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20630838"/>
              </p:ext>
            </p:extLst>
          </p:nvPr>
        </p:nvGraphicFramePr>
        <p:xfrm>
          <a:off x="457200" y="2438400"/>
          <a:ext cx="8229600" cy="2804160"/>
        </p:xfrm>
        <a:graphic>
          <a:graphicData uri="http://schemas.openxmlformats.org/drawingml/2006/table">
            <a:tbl>
              <a:tblPr firstRow="1" bandRow="1">
                <a:tableStyleId>{5C22544A-7EE6-4342-B048-85BDC9FD1C3A}</a:tableStyleId>
              </a:tblPr>
              <a:tblGrid>
                <a:gridCol w="2468881">
                  <a:extLst>
                    <a:ext uri="{9D8B030D-6E8A-4147-A177-3AD203B41FA5}">
                      <a16:colId xmlns:a16="http://schemas.microsoft.com/office/drawing/2014/main" val="3341900316"/>
                    </a:ext>
                  </a:extLst>
                </a:gridCol>
                <a:gridCol w="5760719">
                  <a:extLst>
                    <a:ext uri="{9D8B030D-6E8A-4147-A177-3AD203B41FA5}">
                      <a16:colId xmlns:a16="http://schemas.microsoft.com/office/drawing/2014/main" val="2011518633"/>
                    </a:ext>
                  </a:extLst>
                </a:gridCol>
              </a:tblGrid>
              <a:tr h="304800">
                <a:tc>
                  <a:txBody>
                    <a:bodyPr/>
                    <a:lstStyle/>
                    <a:p>
                      <a:r>
                        <a:rPr lang="en-US" sz="1600" dirty="0" smtClean="0"/>
                        <a:t>Type of Fund</a:t>
                      </a:r>
                      <a:endParaRPr lang="en-US" sz="1600" dirty="0"/>
                    </a:p>
                  </a:txBody>
                  <a:tcPr/>
                </a:tc>
                <a:tc>
                  <a:txBody>
                    <a:bodyPr/>
                    <a:lstStyle/>
                    <a:p>
                      <a:r>
                        <a:rPr lang="en-US" sz="1600" dirty="0" smtClean="0"/>
                        <a:t>Definition</a:t>
                      </a:r>
                      <a:endParaRPr lang="en-US" sz="1600" dirty="0"/>
                    </a:p>
                  </a:txBody>
                  <a:tcPr/>
                </a:tc>
                <a:extLst>
                  <a:ext uri="{0D108BD9-81ED-4DB2-BD59-A6C34878D82A}">
                    <a16:rowId xmlns:a16="http://schemas.microsoft.com/office/drawing/2014/main" val="2446986761"/>
                  </a:ext>
                </a:extLst>
              </a:tr>
              <a:tr h="573031">
                <a:tc>
                  <a:txBody>
                    <a:bodyPr/>
                    <a:lstStyle/>
                    <a:p>
                      <a:r>
                        <a:rPr lang="en-US" sz="1800" dirty="0" smtClean="0"/>
                        <a:t>Integration Funds</a:t>
                      </a:r>
                      <a:endParaRPr lang="en-US" sz="1800" dirty="0"/>
                    </a:p>
                  </a:txBody>
                  <a:tcPr/>
                </a:tc>
                <a:tc>
                  <a:txBody>
                    <a:bodyPr/>
                    <a:lstStyle/>
                    <a:p>
                      <a:r>
                        <a:rPr lang="en-US" sz="1600" dirty="0" smtClean="0"/>
                        <a:t>Funds that </a:t>
                      </a:r>
                      <a:r>
                        <a:rPr lang="en-US" sz="1600" b="1" dirty="0" smtClean="0"/>
                        <a:t>“consider” </a:t>
                      </a:r>
                      <a:r>
                        <a:rPr lang="en-US" sz="1600" dirty="0" smtClean="0"/>
                        <a:t>one or more ESG factors alongside other, non-ESG factors in their investment</a:t>
                      </a:r>
                      <a:r>
                        <a:rPr lang="en-US" sz="1600" baseline="0" dirty="0" smtClean="0"/>
                        <a:t> decision-making process, but where such ESG factors are not dispositive in the funds’ investment decisions</a:t>
                      </a:r>
                      <a:endParaRPr lang="en-US" sz="1600" dirty="0" smtClean="0"/>
                    </a:p>
                  </a:txBody>
                  <a:tcPr/>
                </a:tc>
                <a:extLst>
                  <a:ext uri="{0D108BD9-81ED-4DB2-BD59-A6C34878D82A}">
                    <a16:rowId xmlns:a16="http://schemas.microsoft.com/office/drawing/2014/main" val="2604950771"/>
                  </a:ext>
                </a:extLst>
              </a:tr>
              <a:tr h="701040">
                <a:tc>
                  <a:txBody>
                    <a:bodyPr/>
                    <a:lstStyle/>
                    <a:p>
                      <a:r>
                        <a:rPr lang="en-US" sz="1800" dirty="0" smtClean="0"/>
                        <a:t>ESG-Focused Funds</a:t>
                      </a:r>
                      <a:endParaRPr lang="en-US" sz="1800" dirty="0"/>
                    </a:p>
                  </a:txBody>
                  <a:tcPr/>
                </a:tc>
                <a:tc>
                  <a:txBody>
                    <a:bodyPr/>
                    <a:lstStyle/>
                    <a:p>
                      <a:r>
                        <a:rPr lang="en-US" sz="1600" dirty="0" smtClean="0"/>
                        <a:t>Funds that consider one or more ESG factors as significant or primary factors in selecting investments or in engagement with portfolio companies</a:t>
                      </a:r>
                      <a:endParaRPr lang="en-US" sz="1600" dirty="0"/>
                    </a:p>
                  </a:txBody>
                  <a:tcPr/>
                </a:tc>
                <a:extLst>
                  <a:ext uri="{0D108BD9-81ED-4DB2-BD59-A6C34878D82A}">
                    <a16:rowId xmlns:a16="http://schemas.microsoft.com/office/drawing/2014/main" val="170955869"/>
                  </a:ext>
                </a:extLst>
              </a:tr>
              <a:tr h="573031">
                <a:tc>
                  <a:txBody>
                    <a:bodyPr/>
                    <a:lstStyle/>
                    <a:p>
                      <a:r>
                        <a:rPr lang="en-US" sz="1800" dirty="0" smtClean="0"/>
                        <a:t>Impact Funds</a:t>
                      </a:r>
                      <a:endParaRPr lang="en-US" sz="1800" dirty="0"/>
                    </a:p>
                  </a:txBody>
                  <a:tcPr/>
                </a:tc>
                <a:tc>
                  <a:txBody>
                    <a:bodyPr/>
                    <a:lstStyle/>
                    <a:p>
                      <a:r>
                        <a:rPr lang="en-US" sz="1600" dirty="0" smtClean="0"/>
                        <a:t>Subset of ESG-Focused Funds that seek to achieve one or more specific ESG impacts</a:t>
                      </a:r>
                      <a:endParaRPr lang="en-US" sz="1600" dirty="0"/>
                    </a:p>
                  </a:txBody>
                  <a:tcPr/>
                </a:tc>
                <a:extLst>
                  <a:ext uri="{0D108BD9-81ED-4DB2-BD59-A6C34878D82A}">
                    <a16:rowId xmlns:a16="http://schemas.microsoft.com/office/drawing/2014/main" val="3246738277"/>
                  </a:ext>
                </a:extLst>
              </a:tr>
            </a:tbl>
          </a:graphicData>
        </a:graphic>
      </p:graphicFrame>
    </p:spTree>
    <p:extLst>
      <p:ext uri="{BB962C8B-B14F-4D97-AF65-F5344CB8AC3E}">
        <p14:creationId xmlns:p14="http://schemas.microsoft.com/office/powerpoint/2010/main" val="2907158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PROPOSED </a:t>
            </a:r>
            <a:r>
              <a:rPr lang="en-US" dirty="0" err="1"/>
              <a:t>ESG</a:t>
            </a:r>
            <a:r>
              <a:rPr lang="en-US" dirty="0"/>
              <a:t> REFORMS FOR REGISTERED FUNDS</a:t>
            </a:r>
          </a:p>
        </p:txBody>
      </p:sp>
      <p:sp>
        <p:nvSpPr>
          <p:cNvPr id="3" name="Content Placeholder 2"/>
          <p:cNvSpPr>
            <a:spLocks noGrp="1"/>
          </p:cNvSpPr>
          <p:nvPr>
            <p:ph idx="1"/>
          </p:nvPr>
        </p:nvSpPr>
        <p:spPr/>
        <p:txBody>
          <a:bodyPr/>
          <a:lstStyle/>
          <a:p>
            <a:r>
              <a:rPr lang="en-US" dirty="0"/>
              <a:t>Proposed prospectus disclosures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4043626"/>
              </p:ext>
            </p:extLst>
          </p:nvPr>
        </p:nvGraphicFramePr>
        <p:xfrm>
          <a:off x="457200" y="2438400"/>
          <a:ext cx="8229600" cy="3154680"/>
        </p:xfrm>
        <a:graphic>
          <a:graphicData uri="http://schemas.openxmlformats.org/drawingml/2006/table">
            <a:tbl>
              <a:tblPr firstRow="1" bandRow="1">
                <a:tableStyleId>{5C22544A-7EE6-4342-B048-85BDC9FD1C3A}</a:tableStyleId>
              </a:tblPr>
              <a:tblGrid>
                <a:gridCol w="1975105">
                  <a:extLst>
                    <a:ext uri="{9D8B030D-6E8A-4147-A177-3AD203B41FA5}">
                      <a16:colId xmlns:a16="http://schemas.microsoft.com/office/drawing/2014/main" val="3341900316"/>
                    </a:ext>
                  </a:extLst>
                </a:gridCol>
                <a:gridCol w="6254495">
                  <a:extLst>
                    <a:ext uri="{9D8B030D-6E8A-4147-A177-3AD203B41FA5}">
                      <a16:colId xmlns:a16="http://schemas.microsoft.com/office/drawing/2014/main" val="2011518633"/>
                    </a:ext>
                  </a:extLst>
                </a:gridCol>
              </a:tblGrid>
              <a:tr h="304800">
                <a:tc>
                  <a:txBody>
                    <a:bodyPr/>
                    <a:lstStyle/>
                    <a:p>
                      <a:r>
                        <a:rPr lang="en-US" sz="1400" dirty="0" smtClean="0"/>
                        <a:t>Type of Fund</a:t>
                      </a:r>
                      <a:endParaRPr lang="en-US" sz="1400" dirty="0"/>
                    </a:p>
                  </a:txBody>
                  <a:tcPr/>
                </a:tc>
                <a:tc>
                  <a:txBody>
                    <a:bodyPr/>
                    <a:lstStyle/>
                    <a:p>
                      <a:r>
                        <a:rPr lang="en-US" sz="1400" dirty="0" smtClean="0"/>
                        <a:t>Disclosure</a:t>
                      </a:r>
                      <a:r>
                        <a:rPr lang="en-US" sz="1400" baseline="0" dirty="0" smtClean="0"/>
                        <a:t> Requirements</a:t>
                      </a:r>
                      <a:endParaRPr lang="en-US" sz="1400" dirty="0"/>
                    </a:p>
                  </a:txBody>
                  <a:tcPr/>
                </a:tc>
                <a:extLst>
                  <a:ext uri="{0D108BD9-81ED-4DB2-BD59-A6C34878D82A}">
                    <a16:rowId xmlns:a16="http://schemas.microsoft.com/office/drawing/2014/main" val="2446986761"/>
                  </a:ext>
                </a:extLst>
              </a:tr>
              <a:tr h="573031">
                <a:tc>
                  <a:txBody>
                    <a:bodyPr/>
                    <a:lstStyle/>
                    <a:p>
                      <a:r>
                        <a:rPr lang="en-US" sz="1400" dirty="0" smtClean="0"/>
                        <a:t>Integration Funds</a:t>
                      </a:r>
                      <a:endParaRPr lang="en-US" sz="1400" dirty="0"/>
                    </a:p>
                  </a:txBody>
                  <a:tcPr/>
                </a:tc>
                <a:tc>
                  <a:txBody>
                    <a:bodyPr/>
                    <a:lstStyle/>
                    <a:p>
                      <a:pPr marL="171450" indent="-171450">
                        <a:buFont typeface="Wingdings" panose="05000000000000000000" pitchFamily="2" charset="2"/>
                        <a:buChar char="§"/>
                      </a:pPr>
                      <a:r>
                        <a:rPr lang="en-US" sz="1200" dirty="0" smtClean="0"/>
                        <a:t>How the</a:t>
                      </a:r>
                      <a:r>
                        <a:rPr lang="en-US" sz="1200" baseline="0" dirty="0" smtClean="0"/>
                        <a:t> fund incorporates ESG factors into investment selection processes</a:t>
                      </a:r>
                    </a:p>
                    <a:p>
                      <a:pPr marL="171450" indent="-171450">
                        <a:buFont typeface="Wingdings" panose="05000000000000000000" pitchFamily="2" charset="2"/>
                        <a:buChar char="§"/>
                      </a:pPr>
                      <a:r>
                        <a:rPr lang="en-US" sz="1200" baseline="0" dirty="0" smtClean="0"/>
                        <a:t>How such ESG factors are considered alongside other factors</a:t>
                      </a:r>
                    </a:p>
                    <a:p>
                      <a:pPr marL="171450" indent="-171450">
                        <a:buFont typeface="Wingdings" panose="05000000000000000000" pitchFamily="2" charset="2"/>
                        <a:buChar char="§"/>
                      </a:pPr>
                      <a:r>
                        <a:rPr lang="en-US" sz="1200" baseline="0" dirty="0" smtClean="0"/>
                        <a:t>Methodology and data sources in considering GHG emissions (if applicable) </a:t>
                      </a:r>
                      <a:endParaRPr lang="en-US" sz="1200" dirty="0" smtClean="0"/>
                    </a:p>
                  </a:txBody>
                  <a:tcPr/>
                </a:tc>
                <a:extLst>
                  <a:ext uri="{0D108BD9-81ED-4DB2-BD59-A6C34878D82A}">
                    <a16:rowId xmlns:a16="http://schemas.microsoft.com/office/drawing/2014/main" val="2604950771"/>
                  </a:ext>
                </a:extLst>
              </a:tr>
              <a:tr h="1021080">
                <a:tc>
                  <a:txBody>
                    <a:bodyPr/>
                    <a:lstStyle/>
                    <a:p>
                      <a:r>
                        <a:rPr lang="en-US" sz="1400" dirty="0" smtClean="0"/>
                        <a:t>ESG-Focused Funds</a:t>
                      </a:r>
                      <a:endParaRPr lang="en-US" sz="1400" dirty="0"/>
                    </a:p>
                  </a:txBody>
                  <a:tcPr/>
                </a:tc>
                <a:tc>
                  <a:txBody>
                    <a:bodyPr/>
                    <a:lstStyle/>
                    <a:p>
                      <a:pPr marL="171450" indent="-171450">
                        <a:buFont typeface="Wingdings" panose="05000000000000000000" pitchFamily="2" charset="2"/>
                        <a:buChar char="§"/>
                      </a:pPr>
                      <a:r>
                        <a:rPr lang="en-US" sz="1200" dirty="0" smtClean="0"/>
                        <a:t>Standardized “ESG Strategy Overview Table” consisting of a “check-box” format to indicate which ESG strategies</a:t>
                      </a:r>
                      <a:r>
                        <a:rPr lang="en-US" sz="1200" baseline="0" dirty="0" smtClean="0"/>
                        <a:t> the fund employs</a:t>
                      </a:r>
                    </a:p>
                    <a:p>
                      <a:pPr marL="171450" indent="-171450">
                        <a:buFont typeface="Wingdings" panose="05000000000000000000" pitchFamily="2" charset="2"/>
                        <a:buChar char="§"/>
                      </a:pPr>
                      <a:r>
                        <a:rPr lang="en-US" sz="1200" baseline="0" dirty="0" smtClean="0"/>
                        <a:t>Descriptions of internal methodology or third-party data provider used in selecting investments, identification of indices the fund tracks, and the participation of the fund and its adviser in any third-party ESG frameworks </a:t>
                      </a:r>
                      <a:endParaRPr lang="en-US" sz="1200" dirty="0" smtClean="0"/>
                    </a:p>
                  </a:txBody>
                  <a:tcPr/>
                </a:tc>
                <a:extLst>
                  <a:ext uri="{0D108BD9-81ED-4DB2-BD59-A6C34878D82A}">
                    <a16:rowId xmlns:a16="http://schemas.microsoft.com/office/drawing/2014/main" val="170955869"/>
                  </a:ext>
                </a:extLst>
              </a:tr>
              <a:tr h="573031">
                <a:tc>
                  <a:txBody>
                    <a:bodyPr/>
                    <a:lstStyle/>
                    <a:p>
                      <a:r>
                        <a:rPr lang="en-US" sz="1400" dirty="0" smtClean="0"/>
                        <a:t>Impact Funds</a:t>
                      </a:r>
                      <a:endParaRPr lang="en-US" sz="1400" dirty="0"/>
                    </a:p>
                  </a:txBody>
                  <a:tcPr/>
                </a:tc>
                <a:tc>
                  <a:txBody>
                    <a:bodyPr/>
                    <a:lstStyle/>
                    <a:p>
                      <a:pPr marL="171450" indent="-171450">
                        <a:buFont typeface="Wingdings" panose="05000000000000000000" pitchFamily="2" charset="2"/>
                        <a:buChar char="§"/>
                      </a:pPr>
                      <a:r>
                        <a:rPr lang="en-US" sz="1200" dirty="0" smtClean="0"/>
                        <a:t>All disclosure requirements applicable</a:t>
                      </a:r>
                      <a:r>
                        <a:rPr lang="en-US" sz="1200" baseline="0" dirty="0" smtClean="0"/>
                        <a:t> to ESG-Focused Funds</a:t>
                      </a:r>
                    </a:p>
                    <a:p>
                      <a:pPr marL="171450" indent="-171450">
                        <a:buFont typeface="Wingdings" panose="05000000000000000000" pitchFamily="2" charset="2"/>
                        <a:buChar char="§"/>
                      </a:pPr>
                      <a:r>
                        <a:rPr lang="en-US" sz="1200" dirty="0" smtClean="0"/>
                        <a:t>ESG impact</a:t>
                      </a:r>
                      <a:r>
                        <a:rPr lang="en-US" sz="1200" baseline="0" dirty="0" smtClean="0"/>
                        <a:t> the fund seeks to generate with its investments</a:t>
                      </a:r>
                    </a:p>
                    <a:p>
                      <a:pPr marL="171450" indent="-171450">
                        <a:buFont typeface="Wingdings" panose="05000000000000000000" pitchFamily="2" charset="2"/>
                        <a:buChar char="§"/>
                      </a:pPr>
                      <a:r>
                        <a:rPr lang="en-US" sz="1200" baseline="0" dirty="0" smtClean="0"/>
                        <a:t>How the fund measures progress toward the stated impact</a:t>
                      </a:r>
                    </a:p>
                    <a:p>
                      <a:pPr marL="171450" indent="-171450">
                        <a:buFont typeface="Wingdings" panose="05000000000000000000" pitchFamily="2" charset="2"/>
                        <a:buChar char="§"/>
                      </a:pPr>
                      <a:r>
                        <a:rPr lang="en-US" sz="1200" baseline="0" dirty="0" smtClean="0"/>
                        <a:t>Time horizon used to measure that progress</a:t>
                      </a:r>
                    </a:p>
                    <a:p>
                      <a:pPr marL="171450" indent="-171450">
                        <a:buFont typeface="Wingdings" panose="05000000000000000000" pitchFamily="2" charset="2"/>
                        <a:buChar char="§"/>
                      </a:pPr>
                      <a:r>
                        <a:rPr lang="en-US" sz="1200" baseline="0" dirty="0" smtClean="0"/>
                        <a:t>Relationship between the impact the fund is seeking to achieve and the fund’s financial returns</a:t>
                      </a:r>
                      <a:endParaRPr lang="en-US" sz="1200" dirty="0"/>
                    </a:p>
                  </a:txBody>
                  <a:tcPr/>
                </a:tc>
                <a:extLst>
                  <a:ext uri="{0D108BD9-81ED-4DB2-BD59-A6C34878D82A}">
                    <a16:rowId xmlns:a16="http://schemas.microsoft.com/office/drawing/2014/main" val="3246738277"/>
                  </a:ext>
                </a:extLst>
              </a:tr>
            </a:tbl>
          </a:graphicData>
        </a:graphic>
      </p:graphicFrame>
    </p:spTree>
    <p:extLst>
      <p:ext uri="{BB962C8B-B14F-4D97-AF65-F5344CB8AC3E}">
        <p14:creationId xmlns:p14="http://schemas.microsoft.com/office/powerpoint/2010/main" val="1361604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PROPOSED </a:t>
            </a:r>
            <a:r>
              <a:rPr lang="en-US" dirty="0" err="1"/>
              <a:t>ESG</a:t>
            </a:r>
            <a:r>
              <a:rPr lang="en-US" dirty="0"/>
              <a:t> REFORMS FOR REGISTERED FUNDS</a:t>
            </a:r>
          </a:p>
        </p:txBody>
      </p:sp>
      <p:sp>
        <p:nvSpPr>
          <p:cNvPr id="3" name="Content Placeholder 2"/>
          <p:cNvSpPr>
            <a:spLocks noGrp="1"/>
          </p:cNvSpPr>
          <p:nvPr>
            <p:ph idx="1"/>
          </p:nvPr>
        </p:nvSpPr>
        <p:spPr/>
        <p:txBody>
          <a:bodyPr/>
          <a:lstStyle/>
          <a:p>
            <a:r>
              <a:rPr lang="en-US" dirty="0"/>
              <a:t>Proposed annual report disclosures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50245924"/>
              </p:ext>
            </p:extLst>
          </p:nvPr>
        </p:nvGraphicFramePr>
        <p:xfrm>
          <a:off x="457200" y="2444094"/>
          <a:ext cx="8229600" cy="2356506"/>
        </p:xfrm>
        <a:graphic>
          <a:graphicData uri="http://schemas.openxmlformats.org/drawingml/2006/table">
            <a:tbl>
              <a:tblPr firstRow="1" bandRow="1">
                <a:tableStyleId>{5C22544A-7EE6-4342-B048-85BDC9FD1C3A}</a:tableStyleId>
              </a:tblPr>
              <a:tblGrid>
                <a:gridCol w="2468881">
                  <a:extLst>
                    <a:ext uri="{9D8B030D-6E8A-4147-A177-3AD203B41FA5}">
                      <a16:colId xmlns:a16="http://schemas.microsoft.com/office/drawing/2014/main" val="3341900316"/>
                    </a:ext>
                  </a:extLst>
                </a:gridCol>
                <a:gridCol w="5760719">
                  <a:extLst>
                    <a:ext uri="{9D8B030D-6E8A-4147-A177-3AD203B41FA5}">
                      <a16:colId xmlns:a16="http://schemas.microsoft.com/office/drawing/2014/main" val="2011518633"/>
                    </a:ext>
                  </a:extLst>
                </a:gridCol>
              </a:tblGrid>
              <a:tr h="310494">
                <a:tc>
                  <a:txBody>
                    <a:bodyPr/>
                    <a:lstStyle/>
                    <a:p>
                      <a:r>
                        <a:rPr lang="en-US" sz="1600" dirty="0" smtClean="0"/>
                        <a:t>Type of Fund</a:t>
                      </a:r>
                      <a:endParaRPr lang="en-US" sz="1600" dirty="0"/>
                    </a:p>
                  </a:txBody>
                  <a:tcPr/>
                </a:tc>
                <a:tc>
                  <a:txBody>
                    <a:bodyPr/>
                    <a:lstStyle/>
                    <a:p>
                      <a:r>
                        <a:rPr lang="en-US" sz="1600" dirty="0" smtClean="0"/>
                        <a:t>Disclosure Requirements</a:t>
                      </a:r>
                      <a:endParaRPr lang="en-US" sz="1600" dirty="0"/>
                    </a:p>
                  </a:txBody>
                  <a:tcPr/>
                </a:tc>
                <a:extLst>
                  <a:ext uri="{0D108BD9-81ED-4DB2-BD59-A6C34878D82A}">
                    <a16:rowId xmlns:a16="http://schemas.microsoft.com/office/drawing/2014/main" val="2446986761"/>
                  </a:ext>
                </a:extLst>
              </a:tr>
              <a:tr h="1442106">
                <a:tc>
                  <a:txBody>
                    <a:bodyPr/>
                    <a:lstStyle/>
                    <a:p>
                      <a:r>
                        <a:rPr lang="en-US" sz="1800" dirty="0" smtClean="0"/>
                        <a:t>ESG-Focused Funds</a:t>
                      </a:r>
                      <a:endParaRPr lang="en-US" sz="1800" dirty="0"/>
                    </a:p>
                  </a:txBody>
                  <a:tcPr/>
                </a:tc>
                <a:tc>
                  <a:txBody>
                    <a:bodyPr/>
                    <a:lstStyle/>
                    <a:p>
                      <a:pPr marL="285750" indent="-285750">
                        <a:buFont typeface="Wingdings" panose="05000000000000000000" pitchFamily="2" charset="2"/>
                        <a:buChar char="§"/>
                      </a:pPr>
                      <a:r>
                        <a:rPr lang="en-US" sz="1600" dirty="0" smtClean="0"/>
                        <a:t>Information</a:t>
                      </a:r>
                      <a:r>
                        <a:rPr lang="en-US" sz="1600" baseline="0" dirty="0" smtClean="0"/>
                        <a:t> regarding how the fund voted proxies on particular ESG-related voting matters (if applicable)</a:t>
                      </a:r>
                    </a:p>
                    <a:p>
                      <a:pPr marL="285750" indent="-285750">
                        <a:buFont typeface="Wingdings" panose="05000000000000000000" pitchFamily="2" charset="2"/>
                        <a:buChar char="§"/>
                      </a:pPr>
                      <a:r>
                        <a:rPr lang="en-US" sz="1600" baseline="0" dirty="0" smtClean="0"/>
                        <a:t>Information regarding the fund’s participation in ESG engagement meetings (if applicable) </a:t>
                      </a:r>
                    </a:p>
                    <a:p>
                      <a:pPr marL="285750" indent="-285750">
                        <a:buFont typeface="Wingdings" panose="05000000000000000000" pitchFamily="2" charset="2"/>
                        <a:buChar char="§"/>
                      </a:pPr>
                      <a:r>
                        <a:rPr lang="en-US" sz="1600" baseline="0" dirty="0" smtClean="0"/>
                        <a:t>Carbon footprint and WACI (if applicable)</a:t>
                      </a:r>
                      <a:endParaRPr lang="en-US" sz="1600" dirty="0"/>
                    </a:p>
                  </a:txBody>
                  <a:tcPr/>
                </a:tc>
                <a:extLst>
                  <a:ext uri="{0D108BD9-81ED-4DB2-BD59-A6C34878D82A}">
                    <a16:rowId xmlns:a16="http://schemas.microsoft.com/office/drawing/2014/main" val="170955869"/>
                  </a:ext>
                </a:extLst>
              </a:tr>
              <a:tr h="502986">
                <a:tc>
                  <a:txBody>
                    <a:bodyPr/>
                    <a:lstStyle/>
                    <a:p>
                      <a:r>
                        <a:rPr lang="en-US" sz="1800" dirty="0" smtClean="0"/>
                        <a:t>Impact Funds</a:t>
                      </a:r>
                      <a:endParaRPr lang="en-US" sz="1800" dirty="0"/>
                    </a:p>
                  </a:txBody>
                  <a:tcPr/>
                </a:tc>
                <a:tc>
                  <a:txBody>
                    <a:bodyPr/>
                    <a:lstStyle/>
                    <a:p>
                      <a:pPr marL="285750" indent="-285750">
                        <a:buFont typeface="Wingdings" panose="05000000000000000000" pitchFamily="2" charset="2"/>
                        <a:buChar char="§"/>
                      </a:pPr>
                      <a:r>
                        <a:rPr lang="en-US" sz="1600" dirty="0" smtClean="0"/>
                        <a:t>Summary</a:t>
                      </a:r>
                      <a:r>
                        <a:rPr lang="en-US" sz="1600" baseline="0" dirty="0" smtClean="0"/>
                        <a:t> of progress towards achieving stated ESG impacts</a:t>
                      </a:r>
                      <a:endParaRPr lang="en-US" sz="1600" dirty="0"/>
                    </a:p>
                  </a:txBody>
                  <a:tcPr/>
                </a:tc>
                <a:extLst>
                  <a:ext uri="{0D108BD9-81ED-4DB2-BD59-A6C34878D82A}">
                    <a16:rowId xmlns:a16="http://schemas.microsoft.com/office/drawing/2014/main" val="3246738277"/>
                  </a:ext>
                </a:extLst>
              </a:tr>
            </a:tbl>
          </a:graphicData>
        </a:graphic>
      </p:graphicFrame>
    </p:spTree>
    <p:extLst>
      <p:ext uri="{BB962C8B-B14F-4D97-AF65-F5344CB8AC3E}">
        <p14:creationId xmlns:p14="http://schemas.microsoft.com/office/powerpoint/2010/main" val="3661503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Names rule reforms</a:t>
            </a:r>
          </a:p>
        </p:txBody>
      </p:sp>
      <p:sp>
        <p:nvSpPr>
          <p:cNvPr id="3" name="Content Placeholder 2"/>
          <p:cNvSpPr>
            <a:spLocks noGrp="1"/>
          </p:cNvSpPr>
          <p:nvPr>
            <p:ph idx="1"/>
          </p:nvPr>
        </p:nvSpPr>
        <p:spPr/>
        <p:txBody>
          <a:bodyPr/>
          <a:lstStyle/>
          <a:p>
            <a:pPr>
              <a:lnSpc>
                <a:spcPts val="1500"/>
              </a:lnSpc>
            </a:pPr>
            <a:r>
              <a:rPr lang="en-US" sz="1600" dirty="0"/>
              <a:t>Proposed amendments to Rule 35d-1 included:</a:t>
            </a:r>
          </a:p>
          <a:p>
            <a:pPr lvl="1">
              <a:lnSpc>
                <a:spcPts val="1500"/>
              </a:lnSpc>
            </a:pPr>
            <a:r>
              <a:rPr lang="en-US" sz="1400" dirty="0"/>
              <a:t>Expanding the rule’s scope to include fund names with terms suggesting that a fund focuses in investments that have - or whose issuers have – “particular characteristics”</a:t>
            </a:r>
          </a:p>
          <a:p>
            <a:pPr lvl="2">
              <a:lnSpc>
                <a:spcPts val="1500"/>
              </a:lnSpc>
            </a:pPr>
            <a:r>
              <a:rPr lang="en-US" sz="1200" dirty="0"/>
              <a:t>This would expand the rule to apply to funds with names including terms that historically connoted a specific strategy, such as “growth,” “value,” “income,” “global,” and “international”</a:t>
            </a:r>
          </a:p>
          <a:p>
            <a:pPr lvl="1">
              <a:lnSpc>
                <a:spcPts val="1500"/>
              </a:lnSpc>
            </a:pPr>
            <a:r>
              <a:rPr lang="en-US" sz="1400" dirty="0"/>
              <a:t>Limiting the ability of a fund to depart from its 80% policy by prescribing a limited set of circumstances and timeframes during which such a departure is permitted</a:t>
            </a:r>
          </a:p>
          <a:p>
            <a:pPr lvl="2">
              <a:lnSpc>
                <a:spcPts val="1500"/>
              </a:lnSpc>
            </a:pPr>
            <a:r>
              <a:rPr lang="en-US" sz="1200" dirty="0"/>
              <a:t>Departure permitted only as a result of market fluctuations or other circumstances not caused by the purchase or sale of a security or entering or exiting an investment, to address unusually large cash inflows or redemptions, to take a position in cash and cash equivalents or government securities to avoid loss in response to adverse market, economic, political, or other conditions, or during certain fund events</a:t>
            </a:r>
          </a:p>
          <a:p>
            <a:pPr lvl="2">
              <a:lnSpc>
                <a:spcPts val="1500"/>
              </a:lnSpc>
            </a:pPr>
            <a:r>
              <a:rPr lang="en-US" sz="1200" dirty="0"/>
              <a:t>“Under normal circumstances” standard would be removed</a:t>
            </a:r>
          </a:p>
          <a:p>
            <a:pPr lvl="2">
              <a:lnSpc>
                <a:spcPts val="1500"/>
              </a:lnSpc>
            </a:pPr>
            <a:r>
              <a:rPr lang="en-US" sz="1200" dirty="0"/>
              <a:t>30 day limit</a:t>
            </a:r>
          </a:p>
          <a:p>
            <a:pPr lvl="1">
              <a:lnSpc>
                <a:spcPts val="1500"/>
              </a:lnSpc>
            </a:pPr>
            <a:r>
              <a:rPr lang="en-US" sz="1400" dirty="0"/>
              <a:t>Requiring use of the notional value of derivatives instruments, rather than market value, when calculating compliance with the 80% policy</a:t>
            </a:r>
          </a:p>
          <a:p>
            <a:pPr lvl="1">
              <a:lnSpc>
                <a:spcPts val="1500"/>
              </a:lnSpc>
            </a:pPr>
            <a:r>
              <a:rPr lang="en-US" sz="1400" dirty="0"/>
              <a:t>Codifying the SEC position that no safe harbor exists for technical compliance with the rule; a name may be materially deceptive or misleading even if the fund complies with its 80% policy</a:t>
            </a:r>
          </a:p>
          <a:p>
            <a:pPr lvl="2">
              <a:lnSpc>
                <a:spcPts val="1500"/>
              </a:lnSpc>
            </a:pPr>
            <a:r>
              <a:rPr lang="en-US" sz="1200" dirty="0"/>
              <a:t>Impact on 20% </a:t>
            </a:r>
            <a:r>
              <a:rPr lang="en-US" sz="1200" dirty="0" smtClean="0"/>
              <a:t>basket</a:t>
            </a:r>
            <a:endParaRPr lang="en-US" sz="1200" dirty="0"/>
          </a:p>
        </p:txBody>
      </p:sp>
    </p:spTree>
    <p:extLst>
      <p:ext uri="{BB962C8B-B14F-4D97-AF65-F5344CB8AC3E}">
        <p14:creationId xmlns:p14="http://schemas.microsoft.com/office/powerpoint/2010/main" val="3478673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ADDITIONAL Proposed reforms AFFECTING REGISTERED FUNDS</a:t>
            </a:r>
          </a:p>
        </p:txBody>
      </p:sp>
      <p:sp>
        <p:nvSpPr>
          <p:cNvPr id="3" name="Content Placeholder 2"/>
          <p:cNvSpPr>
            <a:spLocks noGrp="1"/>
          </p:cNvSpPr>
          <p:nvPr>
            <p:ph idx="1"/>
          </p:nvPr>
        </p:nvSpPr>
        <p:spPr/>
        <p:txBody>
          <a:bodyPr/>
          <a:lstStyle/>
          <a:p>
            <a:r>
              <a:rPr lang="en-US" sz="2000" b="1" dirty="0"/>
              <a:t>T+1</a:t>
            </a:r>
            <a:r>
              <a:rPr lang="en-US" sz="2000" dirty="0"/>
              <a:t> – On February 9, 2022, the SEC proposed rule changes that, if adopted, would shorten the standard settlement cycle for most broker-dealer transactions in securities from two business days after the trade date (T+2) to one business day after the trade date (T+1)</a:t>
            </a:r>
          </a:p>
          <a:p>
            <a:pPr lvl="1"/>
            <a:r>
              <a:rPr lang="en-US" sz="1800" dirty="0"/>
              <a:t>Currently, purchases and redemptions of mutual fund shares generally settle on a T+1 basis, except for certain retail funds and </a:t>
            </a:r>
            <a:r>
              <a:rPr lang="en-US" sz="1800" dirty="0" err="1"/>
              <a:t>ETFs</a:t>
            </a:r>
            <a:r>
              <a:rPr lang="en-US" sz="1800" dirty="0"/>
              <a:t> sold through intermediaries, </a:t>
            </a:r>
            <a:r>
              <a:rPr lang="en-US" sz="1800" dirty="0" smtClean="0"/>
              <a:t>which typically </a:t>
            </a:r>
            <a:r>
              <a:rPr lang="en-US" sz="1800" dirty="0"/>
              <a:t>settle on T+2</a:t>
            </a:r>
          </a:p>
          <a:p>
            <a:pPr lvl="1"/>
            <a:r>
              <a:rPr lang="en-US" sz="1800" dirty="0"/>
              <a:t>Impact on liquidity risk as a result of “mismatches” between the settlement cycles for different markets</a:t>
            </a:r>
          </a:p>
          <a:p>
            <a:pPr lvl="1"/>
            <a:r>
              <a:rPr lang="en-US" sz="1800" dirty="0"/>
              <a:t>SEC also requested comment on the challenges that mutual funds and </a:t>
            </a:r>
            <a:r>
              <a:rPr lang="en-US" sz="1800" dirty="0" err="1"/>
              <a:t>ETFs</a:t>
            </a:r>
            <a:r>
              <a:rPr lang="en-US" sz="1800" dirty="0"/>
              <a:t> could experience if U.S. markets were to adopt T+0 settlement</a:t>
            </a:r>
          </a:p>
          <a:p>
            <a:endParaRPr lang="en-US" sz="2000" dirty="0"/>
          </a:p>
          <a:p>
            <a:endParaRPr lang="en-US" sz="2000" dirty="0"/>
          </a:p>
        </p:txBody>
      </p:sp>
    </p:spTree>
    <p:extLst>
      <p:ext uri="{BB962C8B-B14F-4D97-AF65-F5344CB8AC3E}">
        <p14:creationId xmlns:p14="http://schemas.microsoft.com/office/powerpoint/2010/main" val="73927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LANDSCAPE</a:t>
            </a:r>
          </a:p>
        </p:txBody>
      </p:sp>
      <p:sp>
        <p:nvSpPr>
          <p:cNvPr id="3" name="Content Placeholder 2"/>
          <p:cNvSpPr>
            <a:spLocks noGrp="1"/>
          </p:cNvSpPr>
          <p:nvPr>
            <p:ph idx="1"/>
          </p:nvPr>
        </p:nvSpPr>
        <p:spPr/>
        <p:txBody>
          <a:bodyPr/>
          <a:lstStyle/>
          <a:p>
            <a:r>
              <a:rPr lang="en-US" sz="2400" dirty="0"/>
              <a:t>Enforcement</a:t>
            </a:r>
          </a:p>
          <a:p>
            <a:pPr lvl="1"/>
            <a:r>
              <a:rPr lang="en-US" sz="2000" dirty="0"/>
              <a:t>SEC filed 434 new enforcement actions in the 2021 fiscal year, marking a </a:t>
            </a:r>
            <a:r>
              <a:rPr lang="en-US" sz="2000" b="1" dirty="0"/>
              <a:t>7% increase</a:t>
            </a:r>
            <a:r>
              <a:rPr lang="en-US" sz="2000" dirty="0"/>
              <a:t> over the prior year</a:t>
            </a:r>
          </a:p>
          <a:p>
            <a:pPr lvl="1"/>
            <a:r>
              <a:rPr lang="en-US" sz="2000" dirty="0"/>
              <a:t>SEC practically doubles the size of the Division of Enforcement’s Crypto Assets and Cyber Unit (announced May 2022)</a:t>
            </a:r>
          </a:p>
          <a:p>
            <a:r>
              <a:rPr lang="en-US" sz="2400" dirty="0"/>
              <a:t>Examinations</a:t>
            </a:r>
          </a:p>
          <a:p>
            <a:pPr lvl="1"/>
            <a:r>
              <a:rPr lang="en-US" sz="2000" dirty="0"/>
              <a:t>SEC to add an “Office of Crypto Assets and an Office of Industrial Applications and Services” to the Division of Corporation Finance's Disclosure Review Program (announced September 2022)</a:t>
            </a:r>
          </a:p>
          <a:p>
            <a:endParaRPr lang="en-US" sz="2400" dirty="0"/>
          </a:p>
        </p:txBody>
      </p:sp>
    </p:spTree>
    <p:extLst>
      <p:ext uri="{BB962C8B-B14F-4D97-AF65-F5344CB8AC3E}">
        <p14:creationId xmlns:p14="http://schemas.microsoft.com/office/powerpoint/2010/main" val="888501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ADDITIONAL Proposed reforms AFFECTING REGISTERED FUNDS</a:t>
            </a:r>
          </a:p>
        </p:txBody>
      </p:sp>
      <p:sp>
        <p:nvSpPr>
          <p:cNvPr id="3" name="Content Placeholder 2"/>
          <p:cNvSpPr>
            <a:spLocks noGrp="1"/>
          </p:cNvSpPr>
          <p:nvPr>
            <p:ph idx="1"/>
          </p:nvPr>
        </p:nvSpPr>
        <p:spPr>
          <a:xfrm>
            <a:off x="457199" y="1828800"/>
            <a:ext cx="8410903" cy="4297363"/>
          </a:xfrm>
        </p:spPr>
        <p:txBody>
          <a:bodyPr/>
          <a:lstStyle/>
          <a:p>
            <a:r>
              <a:rPr lang="en-US" sz="1800" b="1" dirty="0"/>
              <a:t>Regulation 13D-G </a:t>
            </a:r>
            <a:r>
              <a:rPr lang="en-US" sz="1800" dirty="0"/>
              <a:t>– On February 10, 2022, the SEC proposed amendments that, if adopted, would:</a:t>
            </a:r>
          </a:p>
          <a:p>
            <a:pPr lvl="1"/>
            <a:r>
              <a:rPr lang="en-US" sz="1600" dirty="0"/>
              <a:t>Accelerate the filing deadlines for Schedules 13D beneficial ownership reports from 10 days to 5 days and require that amendments be filed within 1 business day</a:t>
            </a:r>
          </a:p>
          <a:p>
            <a:pPr lvl="1"/>
            <a:r>
              <a:rPr lang="en-US" sz="1600" dirty="0"/>
              <a:t>Accelerate certain filing deadlines for Schedule 13G beneficial ownership reports</a:t>
            </a:r>
          </a:p>
          <a:p>
            <a:pPr lvl="1"/>
            <a:r>
              <a:rPr lang="en-US" sz="1600" dirty="0"/>
              <a:t>Expand the application of Regulation 13D-G to certain derivative securities</a:t>
            </a:r>
          </a:p>
          <a:p>
            <a:pPr lvl="1"/>
            <a:r>
              <a:rPr lang="en-US" sz="1600" dirty="0"/>
              <a:t>Clarify the circumstances under which two or more persons have formed a "group" subject to beneficial ownership reporting obligations, including by removing the implication that an express or implied agreement among group members is a necessary precondition to group formation </a:t>
            </a:r>
          </a:p>
          <a:p>
            <a:pPr lvl="1"/>
            <a:r>
              <a:rPr lang="en-US" sz="1600" dirty="0"/>
              <a:t>Provide new exemptions to permit certain persons to communicate and consult with one another, jointly engage issuers, and execute certain transactions without being subject to regulation as a "group" </a:t>
            </a:r>
          </a:p>
          <a:p>
            <a:pPr lvl="1"/>
            <a:r>
              <a:rPr lang="en-US" sz="1600" dirty="0"/>
              <a:t>Require that Schedules 13D and 13G be filed using a structured, machine-readable data language</a:t>
            </a:r>
          </a:p>
          <a:p>
            <a:endParaRPr lang="en-US" sz="1800" dirty="0"/>
          </a:p>
          <a:p>
            <a:endParaRPr lang="en-US" sz="1800" dirty="0"/>
          </a:p>
        </p:txBody>
      </p:sp>
    </p:spTree>
    <p:extLst>
      <p:ext uri="{BB962C8B-B14F-4D97-AF65-F5344CB8AC3E}">
        <p14:creationId xmlns:p14="http://schemas.microsoft.com/office/powerpoint/2010/main" val="3125294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a:t>REQUEST FOR COMMENT: information providers </a:t>
            </a:r>
            <a:r>
              <a:rPr lang="en-US" dirty="0" err="1"/>
              <a:t>aS</a:t>
            </a:r>
            <a:r>
              <a:rPr lang="en-US" dirty="0"/>
              <a:t> investment advisers</a:t>
            </a:r>
          </a:p>
        </p:txBody>
      </p:sp>
      <p:sp>
        <p:nvSpPr>
          <p:cNvPr id="3" name="Content Placeholder 2"/>
          <p:cNvSpPr>
            <a:spLocks noGrp="1"/>
          </p:cNvSpPr>
          <p:nvPr>
            <p:ph idx="1"/>
          </p:nvPr>
        </p:nvSpPr>
        <p:spPr/>
        <p:txBody>
          <a:bodyPr/>
          <a:lstStyle/>
          <a:p>
            <a:r>
              <a:rPr lang="en-US" sz="1600" dirty="0"/>
              <a:t>In June 2022, the SEC requested comments on regulating under the Investment Advisers Act of 1940:</a:t>
            </a:r>
          </a:p>
          <a:p>
            <a:pPr lvl="1"/>
            <a:r>
              <a:rPr lang="en-US" sz="1400" dirty="0"/>
              <a:t>index providers;</a:t>
            </a:r>
          </a:p>
          <a:p>
            <a:pPr lvl="1"/>
            <a:r>
              <a:rPr lang="en-US" sz="1400" dirty="0"/>
              <a:t>model portfolio providers; and </a:t>
            </a:r>
          </a:p>
          <a:p>
            <a:pPr lvl="1"/>
            <a:r>
              <a:rPr lang="en-US" sz="1400" dirty="0"/>
              <a:t>pricing services.</a:t>
            </a:r>
          </a:p>
          <a:p>
            <a:r>
              <a:rPr lang="en-US" sz="1600" dirty="0"/>
              <a:t>SEC asserted that:</a:t>
            </a:r>
          </a:p>
          <a:p>
            <a:pPr lvl="1"/>
            <a:r>
              <a:rPr lang="en-US" sz="1400" dirty="0"/>
              <a:t>Index providers make </a:t>
            </a:r>
            <a:r>
              <a:rPr lang="en-US" sz="1400" u="sng" dirty="0"/>
              <a:t>active decisions</a:t>
            </a:r>
            <a:r>
              <a:rPr lang="en-US" sz="1400" dirty="0"/>
              <a:t> with respect to indices created for the purpose of licensing to sponsors of investment products, and that the inclusion or exclusion of index components “drives” advisers’ decision to buy or sell those securities for their clients</a:t>
            </a:r>
          </a:p>
          <a:p>
            <a:pPr lvl="1"/>
            <a:r>
              <a:rPr lang="en-US" sz="1400" dirty="0"/>
              <a:t>Model portfolio providers </a:t>
            </a:r>
            <a:r>
              <a:rPr lang="en-US" sz="1400" u="sng" dirty="0"/>
              <a:t>design, rebalance over time, and can customize</a:t>
            </a:r>
            <a:r>
              <a:rPr lang="en-US" sz="1400" dirty="0"/>
              <a:t> their models, which can be used on a discretionary or non-discretionary basis</a:t>
            </a:r>
          </a:p>
          <a:p>
            <a:pPr lvl="1"/>
            <a:r>
              <a:rPr lang="en-US" sz="1400" dirty="0"/>
              <a:t>Pricing services may </a:t>
            </a:r>
            <a:r>
              <a:rPr lang="en-US" sz="1400" u="sng" dirty="0"/>
              <a:t>exercise significant discretion as to valuation</a:t>
            </a:r>
            <a:r>
              <a:rPr lang="en-US" sz="1400" dirty="0"/>
              <a:t> methodology, inputs, further value adjustments, and meeting user-raised challenges</a:t>
            </a:r>
          </a:p>
          <a:p>
            <a:r>
              <a:rPr lang="en-US" sz="1600" dirty="0"/>
              <a:t>SEC is considering whether providers have fiduciary obligations to those who use their </a:t>
            </a:r>
            <a:r>
              <a:rPr lang="en-US" sz="1600" dirty="0" smtClean="0"/>
              <a:t>services</a:t>
            </a:r>
          </a:p>
        </p:txBody>
      </p:sp>
    </p:spTree>
    <p:extLst>
      <p:ext uri="{BB962C8B-B14F-4D97-AF65-F5344CB8AC3E}">
        <p14:creationId xmlns:p14="http://schemas.microsoft.com/office/powerpoint/2010/main" val="1866290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87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LANDSCAPE</a:t>
            </a:r>
          </a:p>
        </p:txBody>
      </p:sp>
      <p:sp>
        <p:nvSpPr>
          <p:cNvPr id="3" name="Content Placeholder 2"/>
          <p:cNvSpPr>
            <a:spLocks noGrp="1"/>
          </p:cNvSpPr>
          <p:nvPr>
            <p:ph idx="1"/>
          </p:nvPr>
        </p:nvSpPr>
        <p:spPr/>
        <p:txBody>
          <a:bodyPr/>
          <a:lstStyle/>
          <a:p>
            <a:r>
              <a:rPr lang="en-US" sz="2400" dirty="0"/>
              <a:t>“[W]e go after misconduct wherever we find it in the financial system, holding individuals and companies accountable, without fear or favor…” – </a:t>
            </a:r>
            <a:r>
              <a:rPr lang="en-US" sz="2400" i="1" dirty="0"/>
              <a:t>SEC Chair Gary Gensler, November 18, 2021 </a:t>
            </a:r>
          </a:p>
          <a:p>
            <a:r>
              <a:rPr lang="en-US" sz="2400" dirty="0"/>
              <a:t>“Robust enforcement requires the [SEC’s] Division [of Enforcement] to be the cop on the beat and cover the entire securities waterfront, investigating and litigating every type of case within our remit with a sense of urgency.” - </a:t>
            </a:r>
            <a:r>
              <a:rPr lang="en-US" sz="2400" i="1" dirty="0"/>
              <a:t>SEC Director of Division of Enforcement </a:t>
            </a:r>
            <a:r>
              <a:rPr lang="en-US" sz="2400" i="1" dirty="0" err="1"/>
              <a:t>Gurbir</a:t>
            </a:r>
            <a:r>
              <a:rPr lang="en-US" sz="2400" i="1" dirty="0"/>
              <a:t> S. Grewal, July 21, 2022</a:t>
            </a:r>
          </a:p>
          <a:p>
            <a:endParaRPr lang="en-US" sz="2400" dirty="0"/>
          </a:p>
          <a:p>
            <a:endParaRPr lang="en-US" sz="2400" dirty="0"/>
          </a:p>
          <a:p>
            <a:endParaRPr lang="en-US" sz="2400" dirty="0"/>
          </a:p>
        </p:txBody>
      </p:sp>
    </p:spTree>
    <p:extLst>
      <p:ext uri="{BB962C8B-B14F-4D97-AF65-F5344CB8AC3E}">
        <p14:creationId xmlns:p14="http://schemas.microsoft.com/office/powerpoint/2010/main" val="398592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Developments and Trends</a:t>
            </a:r>
          </a:p>
        </p:txBody>
      </p:sp>
    </p:spTree>
    <p:extLst>
      <p:ext uri="{BB962C8B-B14F-4D97-AF65-F5344CB8AC3E}">
        <p14:creationId xmlns:p14="http://schemas.microsoft.com/office/powerpoint/2010/main" val="235048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Conversions to </a:t>
            </a:r>
            <a:r>
              <a:rPr lang="en-US" dirty="0" err="1"/>
              <a:t>ETF</a:t>
            </a:r>
            <a:r>
              <a:rPr lang="en-US" dirty="0"/>
              <a:t> format </a:t>
            </a:r>
          </a:p>
        </p:txBody>
      </p:sp>
      <p:sp>
        <p:nvSpPr>
          <p:cNvPr id="3" name="Content Placeholder 2"/>
          <p:cNvSpPr>
            <a:spLocks noGrp="1"/>
          </p:cNvSpPr>
          <p:nvPr>
            <p:ph idx="1"/>
          </p:nvPr>
        </p:nvSpPr>
        <p:spPr/>
        <p:txBody>
          <a:bodyPr/>
          <a:lstStyle/>
          <a:p>
            <a:r>
              <a:rPr lang="en-US" dirty="0"/>
              <a:t>Why </a:t>
            </a:r>
            <a:r>
              <a:rPr lang="en-US" dirty="0" err="1"/>
              <a:t>ETF</a:t>
            </a:r>
            <a:r>
              <a:rPr lang="en-US" dirty="0"/>
              <a:t> Conversions?</a:t>
            </a:r>
          </a:p>
          <a:p>
            <a:r>
              <a:rPr lang="en-US" dirty="0"/>
              <a:t>Conversion Considerations</a:t>
            </a:r>
          </a:p>
          <a:p>
            <a:r>
              <a:rPr lang="en-US" dirty="0"/>
              <a:t>Mutual Funds to </a:t>
            </a:r>
            <a:r>
              <a:rPr lang="en-US" dirty="0" err="1"/>
              <a:t>ETFs</a:t>
            </a:r>
            <a:endParaRPr lang="en-US" dirty="0"/>
          </a:p>
          <a:p>
            <a:r>
              <a:rPr lang="en-US" dirty="0"/>
              <a:t>Separately Managed Accounts (</a:t>
            </a:r>
            <a:r>
              <a:rPr lang="en-US" dirty="0" err="1"/>
              <a:t>SMAs</a:t>
            </a:r>
            <a:r>
              <a:rPr lang="en-US" dirty="0"/>
              <a:t>) to </a:t>
            </a:r>
            <a:r>
              <a:rPr lang="en-US" dirty="0" err="1"/>
              <a:t>ETFs</a:t>
            </a:r>
            <a:endParaRPr lang="en-US" dirty="0"/>
          </a:p>
          <a:p>
            <a:r>
              <a:rPr lang="en-US" dirty="0"/>
              <a:t>Private Funds to </a:t>
            </a:r>
            <a:r>
              <a:rPr lang="en-US" dirty="0" err="1"/>
              <a:t>ETFs</a:t>
            </a:r>
            <a:endParaRPr lang="en-US" dirty="0"/>
          </a:p>
          <a:p>
            <a:endParaRPr lang="en-US" dirty="0"/>
          </a:p>
        </p:txBody>
      </p:sp>
    </p:spTree>
    <p:extLst>
      <p:ext uri="{BB962C8B-B14F-4D97-AF65-F5344CB8AC3E}">
        <p14:creationId xmlns:p14="http://schemas.microsoft.com/office/powerpoint/2010/main" val="20014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conversions</a:t>
            </a:r>
          </a:p>
        </p:txBody>
      </p:sp>
      <p:sp>
        <p:nvSpPr>
          <p:cNvPr id="3" name="Content Placeholder 2"/>
          <p:cNvSpPr>
            <a:spLocks noGrp="1"/>
          </p:cNvSpPr>
          <p:nvPr>
            <p:ph idx="1"/>
          </p:nvPr>
        </p:nvSpPr>
        <p:spPr/>
        <p:txBody>
          <a:bodyPr/>
          <a:lstStyle/>
          <a:p>
            <a:r>
              <a:rPr lang="en-US" sz="2400" dirty="0"/>
              <a:t>Prompt </a:t>
            </a:r>
            <a:r>
              <a:rPr lang="en-US" sz="2400" dirty="0" err="1"/>
              <a:t>ETF</a:t>
            </a:r>
            <a:r>
              <a:rPr lang="en-US" sz="2400" dirty="0"/>
              <a:t> “break-even” for </a:t>
            </a:r>
            <a:r>
              <a:rPr lang="en-US" sz="2400" dirty="0" err="1"/>
              <a:t>ETF</a:t>
            </a:r>
            <a:r>
              <a:rPr lang="en-US" sz="2400" dirty="0"/>
              <a:t> sponsor</a:t>
            </a:r>
          </a:p>
          <a:p>
            <a:r>
              <a:rPr lang="en-US" sz="2400" dirty="0"/>
              <a:t>Investor demand for </a:t>
            </a:r>
            <a:r>
              <a:rPr lang="en-US" sz="2400" dirty="0" err="1"/>
              <a:t>ETF</a:t>
            </a:r>
            <a:r>
              <a:rPr lang="en-US" sz="2400" dirty="0"/>
              <a:t> vehicle</a:t>
            </a:r>
          </a:p>
          <a:p>
            <a:r>
              <a:rPr lang="en-US" sz="2400" dirty="0"/>
              <a:t>Lower costs to investors</a:t>
            </a:r>
          </a:p>
          <a:p>
            <a:pPr lvl="1"/>
            <a:r>
              <a:rPr lang="en-US" sz="2000" dirty="0"/>
              <a:t>Advisory fee structure i.e. unitary vs. traditional</a:t>
            </a:r>
          </a:p>
          <a:p>
            <a:pPr lvl="1"/>
            <a:r>
              <a:rPr lang="en-US" sz="2000" dirty="0"/>
              <a:t>Distribution costs &amp; lower service provider expenses</a:t>
            </a:r>
          </a:p>
          <a:p>
            <a:pPr lvl="1"/>
            <a:r>
              <a:rPr lang="en-US" sz="2000" dirty="0"/>
              <a:t>Investor interest in model portfolios </a:t>
            </a:r>
          </a:p>
          <a:p>
            <a:r>
              <a:rPr lang="en-US" sz="2400" dirty="0"/>
              <a:t>New distribution channel for existing strategy</a:t>
            </a:r>
          </a:p>
          <a:p>
            <a:r>
              <a:rPr lang="en-US" sz="2400" dirty="0"/>
              <a:t>Tax efficiencies for portfolio</a:t>
            </a:r>
          </a:p>
          <a:p>
            <a:r>
              <a:rPr lang="en-US" sz="2400" dirty="0"/>
              <a:t>Preserve performance track record</a:t>
            </a:r>
          </a:p>
          <a:p>
            <a:endParaRPr lang="en-US" sz="2400" dirty="0"/>
          </a:p>
        </p:txBody>
      </p:sp>
    </p:spTree>
    <p:extLst>
      <p:ext uri="{BB962C8B-B14F-4D97-AF65-F5344CB8AC3E}">
        <p14:creationId xmlns:p14="http://schemas.microsoft.com/office/powerpoint/2010/main" val="1669075375"/>
      </p:ext>
    </p:extLst>
  </p:cSld>
  <p:clrMapOvr>
    <a:masterClrMapping/>
  </p:clrMapOvr>
</p:sld>
</file>

<file path=ppt/theme/theme1.xml><?xml version="1.0" encoding="utf-8"?>
<a:theme xmlns:a="http://schemas.openxmlformats.org/drawingml/2006/main" name="2018-IM Conference">
  <a:themeElements>
    <a:clrScheme name="K&amp;L">
      <a:dk1>
        <a:srgbClr val="51626F"/>
      </a:dk1>
      <a:lt1>
        <a:srgbClr val="FFFFFF"/>
      </a:lt1>
      <a:dk2>
        <a:srgbClr val="0094B3"/>
      </a:dk2>
      <a:lt2>
        <a:srgbClr val="23526E"/>
      </a:lt2>
      <a:accent1>
        <a:srgbClr val="E66E32"/>
      </a:accent1>
      <a:accent2>
        <a:srgbClr val="C33248"/>
      </a:accent2>
      <a:accent3>
        <a:srgbClr val="622567"/>
      </a:accent3>
      <a:accent4>
        <a:srgbClr val="5B8845"/>
      </a:accent4>
      <a:accent5>
        <a:srgbClr val="EEAF30"/>
      </a:accent5>
      <a:accent6>
        <a:srgbClr val="B6BF00"/>
      </a:accent6>
      <a:hlink>
        <a:srgbClr val="0094B3"/>
      </a:hlink>
      <a:folHlink>
        <a:srgbClr val="23526E"/>
      </a:folHlink>
    </a:clrScheme>
    <a:fontScheme name="KLG Fonts">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G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12B0BE-9071-4C95-BBB7-C75B2821A672}">
  <ds:schemaRefs>
    <ds:schemaRef ds:uri="http://schemas.microsoft.com/sharepoint/v3/contenttype/forms"/>
  </ds:schemaRefs>
</ds:datastoreItem>
</file>

<file path=customXml/itemProps2.xml><?xml version="1.0" encoding="utf-8"?>
<ds:datastoreItem xmlns:ds="http://schemas.openxmlformats.org/officeDocument/2006/customXml" ds:itemID="{C33C8898-5347-4725-8195-4CC175AA5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7C4BA4F-FB40-4DA3-8190-86E68C72277B}">
  <ds:schemaRefs>
    <ds:schemaRef ds:uri="http://schemas.microsoft.com/office/2006/documentManagement/types"/>
    <ds:schemaRef ds:uri="http://schemas.openxmlformats.org/package/2006/metadata/core-properties"/>
    <ds:schemaRef ds:uri="http://purl.org/dc/terms/"/>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2018_IM_Conference_PPT_template</Template>
  <TotalTime>219</TotalTime>
  <Words>4590</Words>
  <Application>Microsoft Office PowerPoint</Application>
  <PresentationFormat>On-screen Show (4:3)</PresentationFormat>
  <Paragraphs>328</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Wingdings</vt:lpstr>
      <vt:lpstr>2018-IM Conference</vt:lpstr>
      <vt:lpstr>Generation Regulation: Registered Funds Take On New Rules, Proposed Reforms &amp; Trends</vt:lpstr>
      <vt:lpstr>Regulatory Landscape</vt:lpstr>
      <vt:lpstr>REGULATORY LANDSCAPE</vt:lpstr>
      <vt:lpstr>REGULATORY LANDSCAPE</vt:lpstr>
      <vt:lpstr>REGULATORY LANDSCAPE</vt:lpstr>
      <vt:lpstr>REGULATORY LANDSCAPE</vt:lpstr>
      <vt:lpstr>Industry Developments and Trends</vt:lpstr>
      <vt:lpstr>Conversions to ETF format </vt:lpstr>
      <vt:lpstr>Reasons for conversions</vt:lpstr>
      <vt:lpstr>Conversion Considerations</vt:lpstr>
      <vt:lpstr>Conversion Considerations (CONT’D)</vt:lpstr>
      <vt:lpstr>MUTUAL FUND TO ETF CONVERSIONS: ETF RULE 6C-11 PAVED THE WAY</vt:lpstr>
      <vt:lpstr>Mutual fund to ETF</vt:lpstr>
      <vt:lpstr>OPERATIONAL Considerations</vt:lpstr>
      <vt:lpstr>Tax considerations –  “Shell” or “F” reorganizations</vt:lpstr>
      <vt:lpstr>ACCOUNTING AND PERFORMANCE CONSIDERATIONS</vt:lpstr>
      <vt:lpstr>Converting Separately Managed Accounts</vt:lpstr>
      <vt:lpstr>Converting Private Funds</vt:lpstr>
      <vt:lpstr>SMA and Private Fund Conversions: Tax Effects</vt:lpstr>
      <vt:lpstr>CryptoCurrencies &amp; Digital Assets –  Exchange-Traded ProductS</vt:lpstr>
      <vt:lpstr>Why Crypto ETPs?</vt:lpstr>
      <vt:lpstr>The SEC and Listing Rules</vt:lpstr>
      <vt:lpstr>Managed Futures ETF vs. Spot ETP</vt:lpstr>
      <vt:lpstr>Managed Futures ETF vs. Spot ETP</vt:lpstr>
      <vt:lpstr>Grayscale Litigation</vt:lpstr>
      <vt:lpstr>Compliance Challenges for AdvisErs and Funds</vt:lpstr>
      <vt:lpstr>regulation through enforcement </vt:lpstr>
      <vt:lpstr>regulation through enforcement</vt:lpstr>
      <vt:lpstr>regulation through enforcement </vt:lpstr>
      <vt:lpstr>regulation through enforcement: Crypto Assets</vt:lpstr>
      <vt:lpstr>regulation through enforcement: Crypto Assets</vt:lpstr>
      <vt:lpstr>regulation through enforcement: Crypto Assets</vt:lpstr>
      <vt:lpstr>regulation through enforcement: ESG</vt:lpstr>
      <vt:lpstr>regulation through enforcement: Recordkeeping</vt:lpstr>
      <vt:lpstr>OTHER NOTABLE ACTIVITY</vt:lpstr>
      <vt:lpstr>OTHER NOTABLE ACTIVITY</vt:lpstr>
      <vt:lpstr>Addressing Challenges of New Rules</vt:lpstr>
      <vt:lpstr>Use of derivatives under rule 18f-4</vt:lpstr>
      <vt:lpstr>FAIR VALUATION UNDER RULE 2a-5</vt:lpstr>
      <vt:lpstr>Bracing for Potential Additional  Regulation or Guidance</vt:lpstr>
      <vt:lpstr>PROPOSED Money market fund reforms </vt:lpstr>
      <vt:lpstr>PROPOSED Money market fund reforms </vt:lpstr>
      <vt:lpstr>PROPOSED DISCLOSURE FRAMEWORK reforms </vt:lpstr>
      <vt:lpstr>PROPOSED ESG REFORMS FOR REGISTERED FUNDS</vt:lpstr>
      <vt:lpstr>PROPOSED ESG REFORMS FOR REGISTERED FUNDS</vt:lpstr>
      <vt:lpstr>PROPOSED ESG REFORMS FOR REGISTERED FUNDS</vt:lpstr>
      <vt:lpstr>PROPOSED ESG REFORMS FOR REGISTERED FUNDS</vt:lpstr>
      <vt:lpstr>Proposed Names rule reforms</vt:lpstr>
      <vt:lpstr>ADDITIONAL Proposed reforms AFFECTING REGISTERED FUNDS</vt:lpstr>
      <vt:lpstr>ADDITIONAL Proposed reforms AFFECTING REGISTERED FUNDS</vt:lpstr>
      <vt:lpstr>REQUEST FOR COMMENT: information providers aS investment advisers</vt:lpstr>
      <vt:lpstr>PowerPoint Presentation</vt:lpstr>
    </vt:vector>
  </TitlesOfParts>
  <Company>K&amp;L Gates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Maxa, Sean P.</dc:creator>
  <cp:lastModifiedBy>Lenihan, Mairead</cp:lastModifiedBy>
  <cp:revision>19</cp:revision>
  <dcterms:created xsi:type="dcterms:W3CDTF">2019-04-29T14:07:45Z</dcterms:created>
  <dcterms:modified xsi:type="dcterms:W3CDTF">2022-10-19T21:10:25Z</dcterms:modified>
</cp:coreProperties>
</file>