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4"/>
  </p:sldMasterIdLst>
  <p:notesMasterIdLst>
    <p:notesMasterId r:id="rId33"/>
  </p:notesMasterIdLst>
  <p:handoutMasterIdLst>
    <p:handoutMasterId r:id="rId34"/>
  </p:handoutMasterIdLst>
  <p:sldIdLst>
    <p:sldId id="260" r:id="rId5"/>
    <p:sldId id="261" r:id="rId6"/>
    <p:sldId id="263" r:id="rId7"/>
    <p:sldId id="262"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E32"/>
    <a:srgbClr val="23526E"/>
    <a:srgbClr val="0094B3"/>
    <a:srgbClr val="516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5" autoAdjust="0"/>
    <p:restoredTop sz="94651" autoAdjust="0"/>
  </p:normalViewPr>
  <p:slideViewPr>
    <p:cSldViewPr>
      <p:cViewPr varScale="1">
        <p:scale>
          <a:sx n="109" d="100"/>
          <a:sy n="109" d="100"/>
        </p:scale>
        <p:origin x="1296" y="102"/>
      </p:cViewPr>
      <p:guideLst>
        <p:guide orient="horz" pos="2160"/>
        <p:guide orient="horz" pos="4176"/>
        <p:guide pos="2880"/>
      </p:guideLst>
    </p:cSldViewPr>
  </p:slideViewPr>
  <p:notesTextViewPr>
    <p:cViewPr>
      <p:scale>
        <a:sx n="1" d="1"/>
        <a:sy n="1" d="1"/>
      </p:scale>
      <p:origin x="0" y="0"/>
    </p:cViewPr>
  </p:notesTextViewPr>
  <p:notesViewPr>
    <p:cSldViewPr>
      <p:cViewPr varScale="1">
        <p:scale>
          <a:sx n="116" d="100"/>
          <a:sy n="116" d="100"/>
        </p:scale>
        <p:origin x="2382" y="1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09800" y="231775"/>
            <a:ext cx="6096000" cy="285750"/>
          </a:xfrm>
          <a:prstGeom prst="rect">
            <a:avLst/>
          </a:prstGeom>
        </p:spPr>
        <p:txBody>
          <a:bodyPr vert="horz" lIns="91440" tIns="45720" rIns="91440" bIns="45720" rtlCol="0"/>
          <a:lstStyle>
            <a:lvl1pPr algn="l">
              <a:defRPr sz="1200">
                <a:latin typeface="+mn-lt"/>
              </a:defRPr>
            </a:lvl1pPr>
          </a:lstStyle>
          <a:p>
            <a:pPr>
              <a:defRPr/>
            </a:pPr>
            <a:endParaRPr lang="en-US"/>
          </a:p>
        </p:txBody>
      </p:sp>
      <p:sp>
        <p:nvSpPr>
          <p:cNvPr id="3" name="Date Placeholder 2"/>
          <p:cNvSpPr>
            <a:spLocks noGrp="1"/>
          </p:cNvSpPr>
          <p:nvPr>
            <p:ph type="dt" sz="quarter" idx="1"/>
          </p:nvPr>
        </p:nvSpPr>
        <p:spPr>
          <a:xfrm>
            <a:off x="203200" y="6402388"/>
            <a:ext cx="3759200" cy="342900"/>
          </a:xfrm>
          <a:prstGeom prst="rect">
            <a:avLst/>
          </a:prstGeom>
        </p:spPr>
        <p:txBody>
          <a:bodyPr vert="horz" lIns="91440" tIns="45720" rIns="91440" bIns="45720" rtlCol="0" anchor="b"/>
          <a:lstStyle>
            <a:lvl1pPr algn="l">
              <a:defRPr sz="1000">
                <a:latin typeface="+mn-lt"/>
              </a:defRPr>
            </a:lvl1pPr>
          </a:lstStyle>
          <a:p>
            <a:pPr>
              <a:defRPr/>
            </a:pPr>
            <a:fld id="{5C909FF3-33E5-4729-ACEB-A04B407C6FCE}" type="datetimeFigureOut">
              <a:rPr lang="en-US"/>
              <a:pPr>
                <a:defRPr/>
              </a:pPr>
              <a:t>10/19/2022</a:t>
            </a:fld>
            <a:endParaRPr lang="en-US" dirty="0"/>
          </a:p>
        </p:txBody>
      </p:sp>
      <p:sp>
        <p:nvSpPr>
          <p:cNvPr id="5" name="Slide Number Placeholder 4"/>
          <p:cNvSpPr>
            <a:spLocks noGrp="1"/>
          </p:cNvSpPr>
          <p:nvPr>
            <p:ph type="sldNum" sz="quarter" idx="3"/>
          </p:nvPr>
        </p:nvSpPr>
        <p:spPr>
          <a:xfrm>
            <a:off x="5180013" y="6400800"/>
            <a:ext cx="3760787" cy="342900"/>
          </a:xfrm>
          <a:prstGeom prst="rect">
            <a:avLst/>
          </a:prstGeom>
        </p:spPr>
        <p:txBody>
          <a:bodyPr vert="horz" lIns="91440" tIns="45720" rIns="91440" bIns="45720" rtlCol="0" anchor="b"/>
          <a:lstStyle>
            <a:lvl1pPr algn="r">
              <a:defRPr sz="1000">
                <a:latin typeface="+mn-lt"/>
              </a:defRPr>
            </a:lvl1pPr>
          </a:lstStyle>
          <a:p>
            <a:pPr>
              <a:defRPr/>
            </a:pPr>
            <a:fld id="{61D0E91A-24E4-41B6-9E66-3D80AC636B5B}" type="slidenum">
              <a:rPr lang="en-US"/>
              <a:pPr>
                <a:defRPr/>
              </a:pPr>
              <a:t>‹#›</a:t>
            </a:fld>
            <a:endParaRPr lang="en-US" dirty="0"/>
          </a:p>
        </p:txBody>
      </p:sp>
      <p:sp>
        <p:nvSpPr>
          <p:cNvPr id="7" name="Rectangle 6"/>
          <p:cNvSpPr/>
          <p:nvPr/>
        </p:nvSpPr>
        <p:spPr>
          <a:xfrm>
            <a:off x="381000" y="0"/>
            <a:ext cx="1366838" cy="609600"/>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4"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3075" y="280988"/>
            <a:ext cx="11842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1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EA4D81-C58D-42A9-AB2B-C9419FA83EC7}" type="datetimeFigureOut">
              <a:rPr lang="en-US"/>
              <a:pPr>
                <a:defRPr/>
              </a:pPr>
              <a:t>10/19/2022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DF5EF3-D2CA-4F49-AD3F-80BF514BD505}" type="slidenum">
              <a:rPr lang="en-US"/>
              <a:pPr>
                <a:defRPr/>
              </a:pPr>
              <a:t>‹#›</a:t>
            </a:fld>
            <a:endParaRPr lang="en-US"/>
          </a:p>
        </p:txBody>
      </p:sp>
    </p:spTree>
    <p:extLst>
      <p:ext uri="{BB962C8B-B14F-4D97-AF65-F5344CB8AC3E}">
        <p14:creationId xmlns:p14="http://schemas.microsoft.com/office/powerpoint/2010/main" val="244260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41020"/>
          <a:stretch/>
        </p:blipFill>
        <p:spPr>
          <a:xfrm>
            <a:off x="-21444" y="533400"/>
            <a:ext cx="9165444" cy="4513170"/>
          </a:xfrm>
          <a:prstGeom prst="rect">
            <a:avLst/>
          </a:prstGeom>
        </p:spPr>
      </p:pic>
      <p:sp>
        <p:nvSpPr>
          <p:cNvPr id="6" name="Rectangle 5"/>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dirty="0">
                <a:solidFill>
                  <a:srgbClr val="51626F"/>
                </a:solidFill>
                <a:latin typeface="Arial" pitchFamily="34" charset="0"/>
                <a:cs typeface="Arial" pitchFamily="34" charset="0"/>
              </a:rPr>
              <a:t>© </a:t>
            </a:r>
            <a:r>
              <a:rPr lang="en-US" sz="720">
                <a:solidFill>
                  <a:srgbClr val="51626F"/>
                </a:solidFill>
                <a:latin typeface="Arial" pitchFamily="34" charset="0"/>
                <a:cs typeface="Arial" pitchFamily="34" charset="0"/>
              </a:rPr>
              <a:t>Copyright </a:t>
            </a:r>
            <a:r>
              <a:rPr lang="en-US" sz="720" smtClean="0">
                <a:solidFill>
                  <a:srgbClr val="51626F"/>
                </a:solidFill>
                <a:latin typeface="Arial" pitchFamily="34" charset="0"/>
                <a:cs typeface="Arial" pitchFamily="34" charset="0"/>
              </a:rPr>
              <a:t>2022 </a:t>
            </a:r>
            <a:r>
              <a:rPr lang="en-US" sz="720" dirty="0">
                <a:solidFill>
                  <a:srgbClr val="51626F"/>
                </a:solidFill>
                <a:latin typeface="Arial" pitchFamily="34" charset="0"/>
                <a:cs typeface="Arial" pitchFamily="34" charset="0"/>
              </a:rPr>
              <a:t>by K&amp;L Gates LLP. All rights reserved.</a:t>
            </a:r>
          </a:p>
        </p:txBody>
      </p:sp>
      <p:sp>
        <p:nvSpPr>
          <p:cNvPr id="7" name="Rectangle 6"/>
          <p:cNvSpPr>
            <a:spLocks noChangeArrowheads="1"/>
          </p:cNvSpPr>
          <p:nvPr userDrawn="1"/>
        </p:nvSpPr>
        <p:spPr bwMode="auto">
          <a:xfrm>
            <a:off x="838200" y="0"/>
            <a:ext cx="2389188" cy="1447800"/>
          </a:xfrm>
          <a:prstGeom prst="rect">
            <a:avLst/>
          </a:prstGeom>
          <a:solidFill>
            <a:srgbClr val="E66E32"/>
          </a:solidFill>
          <a:ln>
            <a:noFill/>
          </a:ln>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8" name="Freeform 22"/>
          <p:cNvSpPr>
            <a:spLocks/>
          </p:cNvSpPr>
          <p:nvPr userDrawn="1"/>
        </p:nvSpPr>
        <p:spPr bwMode="auto">
          <a:xfrm>
            <a:off x="1076325" y="931863"/>
            <a:ext cx="207963" cy="263525"/>
          </a:xfrm>
          <a:custGeom>
            <a:avLst/>
            <a:gdLst>
              <a:gd name="T0" fmla="*/ 9477543 w 799"/>
              <a:gd name="T1" fmla="*/ 29685086 h 1009"/>
              <a:gd name="T2" fmla="*/ 9477543 w 799"/>
              <a:gd name="T3" fmla="*/ 0 h 1009"/>
              <a:gd name="T4" fmla="*/ 0 w 799"/>
              <a:gd name="T5" fmla="*/ 0 h 1009"/>
              <a:gd name="T6" fmla="*/ 0 w 799"/>
              <a:gd name="T7" fmla="*/ 68540789 h 1009"/>
              <a:gd name="T8" fmla="*/ 9477543 w 799"/>
              <a:gd name="T9" fmla="*/ 68540789 h 1009"/>
              <a:gd name="T10" fmla="*/ 9477543 w 799"/>
              <a:gd name="T11" fmla="*/ 39942450 h 1009"/>
              <a:gd name="T12" fmla="*/ 13133163 w 799"/>
              <a:gd name="T13" fmla="*/ 36614043 h 1009"/>
              <a:gd name="T14" fmla="*/ 41430186 w 799"/>
              <a:gd name="T15" fmla="*/ 68540789 h 1009"/>
              <a:gd name="T16" fmla="*/ 54089380 w 799"/>
              <a:gd name="T17" fmla="*/ 68540789 h 1009"/>
              <a:gd name="T18" fmla="*/ 19699744 w 799"/>
              <a:gd name="T19" fmla="*/ 30839999 h 1009"/>
              <a:gd name="T20" fmla="*/ 53412394 w 799"/>
              <a:gd name="T21" fmla="*/ 0 h 1009"/>
              <a:gd name="T22" fmla="*/ 41294841 w 799"/>
              <a:gd name="T23" fmla="*/ 0 h 1009"/>
              <a:gd name="T24" fmla="*/ 9477543 w 799"/>
              <a:gd name="T25" fmla="*/ 29685086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3"/>
          <p:cNvSpPr>
            <a:spLocks noEditPoints="1"/>
          </p:cNvSpPr>
          <p:nvPr userDrawn="1"/>
        </p:nvSpPr>
        <p:spPr bwMode="auto">
          <a:xfrm>
            <a:off x="1296988" y="927100"/>
            <a:ext cx="250825" cy="273050"/>
          </a:xfrm>
          <a:custGeom>
            <a:avLst/>
            <a:gdLst>
              <a:gd name="T0" fmla="*/ 43446210 w 408"/>
              <a:gd name="T1" fmla="*/ 32792385 h 445"/>
              <a:gd name="T2" fmla="*/ 63091094 w 408"/>
              <a:gd name="T3" fmla="*/ 15830764 h 445"/>
              <a:gd name="T4" fmla="*/ 83870224 w 408"/>
              <a:gd name="T5" fmla="*/ 33545880 h 445"/>
              <a:gd name="T6" fmla="*/ 62713627 w 408"/>
              <a:gd name="T7" fmla="*/ 58046135 h 445"/>
              <a:gd name="T8" fmla="*/ 59691432 w 408"/>
              <a:gd name="T9" fmla="*/ 59930487 h 445"/>
              <a:gd name="T10" fmla="*/ 54024508 w 408"/>
              <a:gd name="T11" fmla="*/ 53145961 h 445"/>
              <a:gd name="T12" fmla="*/ 43446210 w 408"/>
              <a:gd name="T13" fmla="*/ 32792385 h 445"/>
              <a:gd name="T14" fmla="*/ 122405059 w 408"/>
              <a:gd name="T15" fmla="*/ 128530464 h 445"/>
              <a:gd name="T16" fmla="*/ 143939123 w 408"/>
              <a:gd name="T17" fmla="*/ 105537813 h 445"/>
              <a:gd name="T18" fmla="*/ 129960547 w 408"/>
              <a:gd name="T19" fmla="*/ 92345510 h 445"/>
              <a:gd name="T20" fmla="*/ 91425713 w 408"/>
              <a:gd name="T21" fmla="*/ 131168925 h 445"/>
              <a:gd name="T22" fmla="*/ 91425713 w 408"/>
              <a:gd name="T23" fmla="*/ 131168925 h 445"/>
              <a:gd name="T24" fmla="*/ 53646426 w 408"/>
              <a:gd name="T25" fmla="*/ 149637536 h 445"/>
              <a:gd name="T26" fmla="*/ 20778515 w 408"/>
              <a:gd name="T27" fmla="*/ 120237721 h 445"/>
              <a:gd name="T28" fmla="*/ 52890878 w 408"/>
              <a:gd name="T29" fmla="*/ 86315093 h 445"/>
              <a:gd name="T30" fmla="*/ 55157524 w 408"/>
              <a:gd name="T31" fmla="*/ 84807489 h 445"/>
              <a:gd name="T32" fmla="*/ 83114061 w 408"/>
              <a:gd name="T33" fmla="*/ 115714908 h 445"/>
              <a:gd name="T34" fmla="*/ 97470718 w 408"/>
              <a:gd name="T35" fmla="*/ 101391749 h 445"/>
              <a:gd name="T36" fmla="*/ 72158295 w 408"/>
              <a:gd name="T37" fmla="*/ 73499538 h 445"/>
              <a:gd name="T38" fmla="*/ 104648739 w 408"/>
              <a:gd name="T39" fmla="*/ 33545880 h 445"/>
              <a:gd name="T40" fmla="*/ 63469176 w 408"/>
              <a:gd name="T41" fmla="*/ 0 h 445"/>
              <a:gd name="T42" fmla="*/ 22667695 w 408"/>
              <a:gd name="T43" fmla="*/ 35430845 h 445"/>
              <a:gd name="T44" fmla="*/ 42312579 w 408"/>
              <a:gd name="T45" fmla="*/ 70484329 h 445"/>
              <a:gd name="T46" fmla="*/ 31356814 w 408"/>
              <a:gd name="T47" fmla="*/ 77645602 h 445"/>
              <a:gd name="T48" fmla="*/ 0 w 408"/>
              <a:gd name="T49" fmla="*/ 120237721 h 445"/>
              <a:gd name="T50" fmla="*/ 54401975 w 408"/>
              <a:gd name="T51" fmla="*/ 167730013 h 445"/>
              <a:gd name="T52" fmla="*/ 107670935 w 408"/>
              <a:gd name="T53" fmla="*/ 142476263 h 445"/>
              <a:gd name="T54" fmla="*/ 126938352 w 408"/>
              <a:gd name="T55" fmla="*/ 164337443 h 445"/>
              <a:gd name="T56" fmla="*/ 154139340 w 408"/>
              <a:gd name="T57" fmla="*/ 164337443 h 445"/>
              <a:gd name="T58" fmla="*/ 122405059 w 408"/>
              <a:gd name="T59" fmla="*/ 128530464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4"/>
          <p:cNvSpPr>
            <a:spLocks/>
          </p:cNvSpPr>
          <p:nvPr userDrawn="1"/>
        </p:nvSpPr>
        <p:spPr bwMode="auto">
          <a:xfrm>
            <a:off x="1593850" y="931863"/>
            <a:ext cx="123825" cy="263525"/>
          </a:xfrm>
          <a:custGeom>
            <a:avLst/>
            <a:gdLst>
              <a:gd name="T0" fmla="*/ 9288960 w 475"/>
              <a:gd name="T1" fmla="*/ 0 h 1009"/>
              <a:gd name="T2" fmla="*/ 0 w 475"/>
              <a:gd name="T3" fmla="*/ 0 h 1009"/>
              <a:gd name="T4" fmla="*/ 0 w 475"/>
              <a:gd name="T5" fmla="*/ 68540789 h 1009"/>
              <a:gd name="T6" fmla="*/ 32205970 w 475"/>
              <a:gd name="T7" fmla="*/ 68540789 h 1009"/>
              <a:gd name="T8" fmla="*/ 32205970 w 475"/>
              <a:gd name="T9" fmla="*/ 60660895 h 1009"/>
              <a:gd name="T10" fmla="*/ 9288960 w 475"/>
              <a:gd name="T11" fmla="*/ 60660895 h 1009"/>
              <a:gd name="T12" fmla="*/ 9288960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5"/>
          <p:cNvSpPr>
            <a:spLocks/>
          </p:cNvSpPr>
          <p:nvPr userDrawn="1"/>
        </p:nvSpPr>
        <p:spPr bwMode="auto">
          <a:xfrm>
            <a:off x="1830388" y="925513"/>
            <a:ext cx="282575" cy="273050"/>
          </a:xfrm>
          <a:custGeom>
            <a:avLst/>
            <a:gdLst>
              <a:gd name="T0" fmla="*/ 103234682 w 459"/>
              <a:gd name="T1" fmla="*/ 83299885 h 445"/>
              <a:gd name="T2" fmla="*/ 103234682 w 459"/>
              <a:gd name="T3" fmla="*/ 101391749 h 445"/>
              <a:gd name="T4" fmla="*/ 148990901 w 459"/>
              <a:gd name="T5" fmla="*/ 101391749 h 445"/>
              <a:gd name="T6" fmla="*/ 90755826 w 459"/>
              <a:gd name="T7" fmla="*/ 149260788 h 445"/>
              <a:gd name="T8" fmla="*/ 21932499 w 459"/>
              <a:gd name="T9" fmla="*/ 83676633 h 445"/>
              <a:gd name="T10" fmla="*/ 92646431 w 459"/>
              <a:gd name="T11" fmla="*/ 18469225 h 445"/>
              <a:gd name="T12" fmla="*/ 148612903 w 459"/>
              <a:gd name="T13" fmla="*/ 44476470 h 445"/>
              <a:gd name="T14" fmla="*/ 164116974 w 459"/>
              <a:gd name="T15" fmla="*/ 31284780 h 445"/>
              <a:gd name="T16" fmla="*/ 91890435 w 459"/>
              <a:gd name="T17" fmla="*/ 0 h 445"/>
              <a:gd name="T18" fmla="*/ 0 w 459"/>
              <a:gd name="T19" fmla="*/ 84430128 h 445"/>
              <a:gd name="T20" fmla="*/ 89621216 w 459"/>
              <a:gd name="T21" fmla="*/ 167730013 h 445"/>
              <a:gd name="T22" fmla="*/ 173570616 w 459"/>
              <a:gd name="T23" fmla="*/ 89707049 h 445"/>
              <a:gd name="T24" fmla="*/ 173570616 w 459"/>
              <a:gd name="T25" fmla="*/ 83299885 h 445"/>
              <a:gd name="T26" fmla="*/ 103234682 w 459"/>
              <a:gd name="T27" fmla="*/ 83299885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a:spLocks/>
          </p:cNvSpPr>
          <p:nvPr userDrawn="1"/>
        </p:nvSpPr>
        <p:spPr bwMode="auto">
          <a:xfrm>
            <a:off x="2120900" y="920750"/>
            <a:ext cx="279400" cy="273050"/>
          </a:xfrm>
          <a:custGeom>
            <a:avLst/>
            <a:gdLst>
              <a:gd name="T0" fmla="*/ 72669542 w 1072"/>
              <a:gd name="T1" fmla="*/ 71017941 h 1051"/>
              <a:gd name="T2" fmla="*/ 35860156 w 1072"/>
              <a:gd name="T3" fmla="*/ 0 h 1051"/>
              <a:gd name="T4" fmla="*/ 0 w 1072"/>
              <a:gd name="T5" fmla="*/ 71017941 h 1051"/>
              <a:gd name="T6" fmla="*/ 11049592 w 1072"/>
              <a:gd name="T7" fmla="*/ 71017941 h 1051"/>
              <a:gd name="T8" fmla="*/ 36809386 w 1072"/>
              <a:gd name="T9" fmla="*/ 18649757 h 1051"/>
              <a:gd name="T10" fmla="*/ 50231533 w 1072"/>
              <a:gd name="T11" fmla="*/ 46151425 h 1051"/>
              <a:gd name="T12" fmla="*/ 31996252 w 1072"/>
              <a:gd name="T13" fmla="*/ 46151425 h 1051"/>
              <a:gd name="T14" fmla="*/ 28606963 w 1072"/>
              <a:gd name="T15" fmla="*/ 53922309 h 1051"/>
              <a:gd name="T16" fmla="*/ 54095437 w 1072"/>
              <a:gd name="T17" fmla="*/ 53922309 h 1051"/>
              <a:gd name="T18" fmla="*/ 62568919 w 1072"/>
              <a:gd name="T19" fmla="*/ 71017941 h 1051"/>
              <a:gd name="T20" fmla="*/ 72669542 w 1072"/>
              <a:gd name="T21" fmla="*/ 71017941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p:cNvSpPr>
            <a:spLocks/>
          </p:cNvSpPr>
          <p:nvPr userDrawn="1"/>
        </p:nvSpPr>
        <p:spPr bwMode="auto">
          <a:xfrm>
            <a:off x="2382838" y="930275"/>
            <a:ext cx="173037" cy="263525"/>
          </a:xfrm>
          <a:custGeom>
            <a:avLst/>
            <a:gdLst>
              <a:gd name="T0" fmla="*/ 27165510 w 666"/>
              <a:gd name="T1" fmla="*/ 7879894 h 1009"/>
              <a:gd name="T2" fmla="*/ 45005469 w 666"/>
              <a:gd name="T3" fmla="*/ 7879894 h 1009"/>
              <a:gd name="T4" fmla="*/ 45005469 w 666"/>
              <a:gd name="T5" fmla="*/ 0 h 1009"/>
              <a:gd name="T6" fmla="*/ 0 w 666"/>
              <a:gd name="T7" fmla="*/ 0 h 1009"/>
              <a:gd name="T8" fmla="*/ 0 w 666"/>
              <a:gd name="T9" fmla="*/ 7879894 h 1009"/>
              <a:gd name="T10" fmla="*/ 17907511 w 666"/>
              <a:gd name="T11" fmla="*/ 7879894 h 1009"/>
              <a:gd name="T12" fmla="*/ 17907511 w 666"/>
              <a:gd name="T13" fmla="*/ 68540789 h 1009"/>
              <a:gd name="T14" fmla="*/ 27165510 w 666"/>
              <a:gd name="T15" fmla="*/ 68540789 h 1009"/>
              <a:gd name="T16" fmla="*/ 27165510 w 666"/>
              <a:gd name="T17" fmla="*/ 787989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3"/>
          <p:cNvSpPr>
            <a:spLocks/>
          </p:cNvSpPr>
          <p:nvPr userDrawn="1"/>
        </p:nvSpPr>
        <p:spPr bwMode="auto">
          <a:xfrm>
            <a:off x="2605088" y="930275"/>
            <a:ext cx="155575" cy="263525"/>
          </a:xfrm>
          <a:custGeom>
            <a:avLst/>
            <a:gdLst>
              <a:gd name="T0" fmla="*/ 0 w 595"/>
              <a:gd name="T1" fmla="*/ 68540789 h 1009"/>
              <a:gd name="T2" fmla="*/ 40463881 w 595"/>
              <a:gd name="T3" fmla="*/ 68540789 h 1009"/>
              <a:gd name="T4" fmla="*/ 40463881 w 595"/>
              <a:gd name="T5" fmla="*/ 60660895 h 1009"/>
              <a:gd name="T6" fmla="*/ 9520929 w 595"/>
              <a:gd name="T7" fmla="*/ 60660895 h 1009"/>
              <a:gd name="T8" fmla="*/ 9520929 w 595"/>
              <a:gd name="T9" fmla="*/ 38515916 h 1009"/>
              <a:gd name="T10" fmla="*/ 39715814 w 595"/>
              <a:gd name="T11" fmla="*/ 38515916 h 1009"/>
              <a:gd name="T12" fmla="*/ 39715814 w 595"/>
              <a:gd name="T13" fmla="*/ 30839999 h 1009"/>
              <a:gd name="T14" fmla="*/ 9520929 w 595"/>
              <a:gd name="T15" fmla="*/ 30839999 h 1009"/>
              <a:gd name="T16" fmla="*/ 9520929 w 595"/>
              <a:gd name="T17" fmla="*/ 7879894 h 1009"/>
              <a:gd name="T18" fmla="*/ 40463881 w 595"/>
              <a:gd name="T19" fmla="*/ 7879894 h 1009"/>
              <a:gd name="T20" fmla="*/ 40463881 w 595"/>
              <a:gd name="T21" fmla="*/ 0 h 1009"/>
              <a:gd name="T22" fmla="*/ 0 w 595"/>
              <a:gd name="T23" fmla="*/ 0 h 1009"/>
              <a:gd name="T24" fmla="*/ 0 w 595"/>
              <a:gd name="T25" fmla="*/ 68540789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p:cNvSpPr>
            <a:spLocks/>
          </p:cNvSpPr>
          <p:nvPr userDrawn="1"/>
        </p:nvSpPr>
        <p:spPr bwMode="auto">
          <a:xfrm>
            <a:off x="2806700" y="925513"/>
            <a:ext cx="180975" cy="273050"/>
          </a:xfrm>
          <a:custGeom>
            <a:avLst/>
            <a:gdLst>
              <a:gd name="T0" fmla="*/ 105558116 w 295"/>
              <a:gd name="T1" fmla="*/ 24499641 h 445"/>
              <a:gd name="T2" fmla="*/ 59941987 w 295"/>
              <a:gd name="T3" fmla="*/ 0 h 445"/>
              <a:gd name="T4" fmla="*/ 7916889 w 295"/>
              <a:gd name="T5" fmla="*/ 41461262 h 445"/>
              <a:gd name="T6" fmla="*/ 46370089 w 295"/>
              <a:gd name="T7" fmla="*/ 82169029 h 445"/>
              <a:gd name="T8" fmla="*/ 58434067 w 295"/>
              <a:gd name="T9" fmla="*/ 87068589 h 445"/>
              <a:gd name="T10" fmla="*/ 88970377 w 295"/>
              <a:gd name="T11" fmla="*/ 117599260 h 445"/>
              <a:gd name="T12" fmla="*/ 56548859 w 295"/>
              <a:gd name="T13" fmla="*/ 148884041 h 445"/>
              <a:gd name="T14" fmla="*/ 22242748 w 295"/>
              <a:gd name="T15" fmla="*/ 118353369 h 445"/>
              <a:gd name="T16" fmla="*/ 0 w 295"/>
              <a:gd name="T17" fmla="*/ 122499434 h 445"/>
              <a:gd name="T18" fmla="*/ 54664266 w 295"/>
              <a:gd name="T19" fmla="*/ 167730013 h 445"/>
              <a:gd name="T20" fmla="*/ 111213125 w 295"/>
              <a:gd name="T21" fmla="*/ 117599260 h 445"/>
              <a:gd name="T22" fmla="*/ 67104917 w 295"/>
              <a:gd name="T23" fmla="*/ 68976725 h 445"/>
              <a:gd name="T24" fmla="*/ 54664266 w 295"/>
              <a:gd name="T25" fmla="*/ 64830660 h 445"/>
              <a:gd name="T26" fmla="*/ 29782350 w 295"/>
              <a:gd name="T27" fmla="*/ 41461262 h 445"/>
              <a:gd name="T28" fmla="*/ 59564701 w 295"/>
              <a:gd name="T29" fmla="*/ 18845972 h 445"/>
              <a:gd name="T30" fmla="*/ 87839744 w 295"/>
              <a:gd name="T31" fmla="*/ 33922628 h 445"/>
              <a:gd name="T32" fmla="*/ 105558116 w 295"/>
              <a:gd name="T33" fmla="*/ 24499641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E66E3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040979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0" r="-77"/>
          <a:stretch/>
        </p:blipFill>
        <p:spPr>
          <a:xfrm>
            <a:off x="-76200" y="0"/>
            <a:ext cx="9237663" cy="6860725"/>
          </a:xfrm>
          <a:prstGeom prst="rect">
            <a:avLst/>
          </a:prstGeom>
        </p:spPr>
      </p:pic>
      <p:sp>
        <p:nvSpPr>
          <p:cNvPr id="4" name="Rectangle 3"/>
          <p:cNvSpPr>
            <a:spLocks noChangeArrowheads="1"/>
          </p:cNvSpPr>
          <p:nvPr/>
        </p:nvSpPr>
        <p:spPr bwMode="auto">
          <a:xfrm>
            <a:off x="-76200" y="2590800"/>
            <a:ext cx="92376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887364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9"/>
          <p:cNvGrpSpPr>
            <a:grpSpLocks/>
          </p:cNvGrpSpPr>
          <p:nvPr userDrawn="1"/>
        </p:nvGrpSpPr>
        <p:grpSpPr bwMode="auto">
          <a:xfrm>
            <a:off x="1681163" y="3005138"/>
            <a:ext cx="5781675" cy="847725"/>
            <a:chOff x="1681161" y="3005347"/>
            <a:chExt cx="5781677" cy="847306"/>
          </a:xfrm>
        </p:grpSpPr>
        <p:sp>
          <p:nvSpPr>
            <p:cNvPr id="4" name="Freeform 7"/>
            <p:cNvSpPr>
              <a:spLocks/>
            </p:cNvSpPr>
            <p:nvPr userDrawn="1"/>
          </p:nvSpPr>
          <p:spPr bwMode="auto">
            <a:xfrm>
              <a:off x="1681161" y="3042322"/>
              <a:ext cx="628596" cy="793812"/>
            </a:xfrm>
            <a:custGeom>
              <a:avLst/>
              <a:gdLst>
                <a:gd name="T0" fmla="*/ 86651841 w 799"/>
                <a:gd name="T1" fmla="*/ 270479835 h 1009"/>
                <a:gd name="T2" fmla="*/ 86651841 w 799"/>
                <a:gd name="T3" fmla="*/ 0 h 1009"/>
                <a:gd name="T4" fmla="*/ 0 w 799"/>
                <a:gd name="T5" fmla="*/ 0 h 1009"/>
                <a:gd name="T6" fmla="*/ 0 w 799"/>
                <a:gd name="T7" fmla="*/ 624516840 h 1009"/>
                <a:gd name="T8" fmla="*/ 86651841 w 799"/>
                <a:gd name="T9" fmla="*/ 624516840 h 1009"/>
                <a:gd name="T10" fmla="*/ 86651841 w 799"/>
                <a:gd name="T11" fmla="*/ 363940380 h 1009"/>
                <a:gd name="T12" fmla="*/ 120074424 w 799"/>
                <a:gd name="T13" fmla="*/ 333611884 h 1009"/>
                <a:gd name="T14" fmla="*/ 378792422 w 799"/>
                <a:gd name="T15" fmla="*/ 624516840 h 1009"/>
                <a:gd name="T16" fmla="*/ 494534332 w 799"/>
                <a:gd name="T17" fmla="*/ 624516840 h 1009"/>
                <a:gd name="T18" fmla="*/ 180112029 w 799"/>
                <a:gd name="T19" fmla="*/ 281001581 h 1009"/>
                <a:gd name="T20" fmla="*/ 488345140 w 799"/>
                <a:gd name="T21" fmla="*/ 0 h 1009"/>
                <a:gd name="T22" fmla="*/ 377554111 w 799"/>
                <a:gd name="T23" fmla="*/ 0 h 1009"/>
                <a:gd name="T24" fmla="*/ 86651841 w 799"/>
                <a:gd name="T25" fmla="*/ 270479835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8"/>
            <p:cNvSpPr>
              <a:spLocks noEditPoints="1"/>
            </p:cNvSpPr>
            <p:nvPr userDrawn="1"/>
          </p:nvSpPr>
          <p:spPr bwMode="auto">
            <a:xfrm>
              <a:off x="2346736" y="3025801"/>
              <a:ext cx="758406" cy="826852"/>
            </a:xfrm>
            <a:custGeom>
              <a:avLst/>
              <a:gdLst>
                <a:gd name="T0" fmla="*/ 397356414 w 408"/>
                <a:gd name="T1" fmla="*/ 300368389 h 445"/>
                <a:gd name="T2" fmla="*/ 577031718 w 408"/>
                <a:gd name="T3" fmla="*/ 145005686 h 445"/>
                <a:gd name="T4" fmla="*/ 767071904 w 408"/>
                <a:gd name="T5" fmla="*/ 307273068 h 445"/>
                <a:gd name="T6" fmla="*/ 573576138 w 408"/>
                <a:gd name="T7" fmla="*/ 531688133 h 445"/>
                <a:gd name="T8" fmla="*/ 545933354 w 408"/>
                <a:gd name="T9" fmla="*/ 548949830 h 445"/>
                <a:gd name="T10" fmla="*/ 494105227 w 408"/>
                <a:gd name="T11" fmla="*/ 486804005 h 445"/>
                <a:gd name="T12" fmla="*/ 397356414 w 408"/>
                <a:gd name="T13" fmla="*/ 300368389 h 445"/>
                <a:gd name="T14" fmla="*/ 1119511351 w 408"/>
                <a:gd name="T15" fmla="*/ 1177307181 h 445"/>
                <a:gd name="T16" fmla="*/ 1316460838 w 408"/>
                <a:gd name="T17" fmla="*/ 966703332 h 445"/>
                <a:gd name="T18" fmla="*/ 1188615521 w 408"/>
                <a:gd name="T19" fmla="*/ 845865880 h 445"/>
                <a:gd name="T20" fmla="*/ 836177933 w 408"/>
                <a:gd name="T21" fmla="*/ 1201475415 h 445"/>
                <a:gd name="T22" fmla="*/ 836177933 w 408"/>
                <a:gd name="T23" fmla="*/ 1201475415 h 445"/>
                <a:gd name="T24" fmla="*/ 490649646 w 408"/>
                <a:gd name="T25" fmla="*/ 1370647476 h 445"/>
                <a:gd name="T26" fmla="*/ 190040186 w 408"/>
                <a:gd name="T27" fmla="*/ 1101351999 h 445"/>
                <a:gd name="T28" fmla="*/ 483738486 w 408"/>
                <a:gd name="T29" fmla="*/ 790626592 h 445"/>
                <a:gd name="T30" fmla="*/ 504470109 w 408"/>
                <a:gd name="T31" fmla="*/ 776815376 h 445"/>
                <a:gd name="T32" fmla="*/ 760160743 w 408"/>
                <a:gd name="T33" fmla="*/ 1059922069 h 445"/>
                <a:gd name="T34" fmla="*/ 891461641 w 408"/>
                <a:gd name="T35" fmla="*/ 928725741 h 445"/>
                <a:gd name="T36" fmla="*/ 659958209 w 408"/>
                <a:gd name="T37" fmla="*/ 673239621 h 445"/>
                <a:gd name="T38" fmla="*/ 957112090 w 408"/>
                <a:gd name="T39" fmla="*/ 307273068 h 445"/>
                <a:gd name="T40" fmla="*/ 580487298 w 408"/>
                <a:gd name="T41" fmla="*/ 0 h 445"/>
                <a:gd name="T42" fmla="*/ 207316228 w 408"/>
                <a:gd name="T43" fmla="*/ 324536623 h 445"/>
                <a:gd name="T44" fmla="*/ 386991532 w 408"/>
                <a:gd name="T45" fmla="*/ 645620906 h 445"/>
                <a:gd name="T46" fmla="*/ 286788998 w 408"/>
                <a:gd name="T47" fmla="*/ 711217212 h 445"/>
                <a:gd name="T48" fmla="*/ 0 w 408"/>
                <a:gd name="T49" fmla="*/ 1101351999 h 445"/>
                <a:gd name="T50" fmla="*/ 497560807 w 408"/>
                <a:gd name="T51" fmla="*/ 1536369056 h 445"/>
                <a:gd name="T52" fmla="*/ 984754873 w 408"/>
                <a:gd name="T53" fmla="*/ 1305051170 h 445"/>
                <a:gd name="T54" fmla="*/ 1160974597 w 408"/>
                <a:gd name="T55" fmla="*/ 1505296144 h 445"/>
                <a:gd name="T56" fmla="*/ 1409754071 w 408"/>
                <a:gd name="T57" fmla="*/ 1505296144 h 445"/>
                <a:gd name="T58" fmla="*/ 1119511351 w 408"/>
                <a:gd name="T59" fmla="*/ 1177307181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9"/>
            <p:cNvSpPr>
              <a:spLocks/>
            </p:cNvSpPr>
            <p:nvPr userDrawn="1"/>
          </p:nvSpPr>
          <p:spPr bwMode="auto">
            <a:xfrm>
              <a:off x="3245968" y="3042322"/>
              <a:ext cx="373698" cy="793812"/>
            </a:xfrm>
            <a:custGeom>
              <a:avLst/>
              <a:gdLst>
                <a:gd name="T0" fmla="*/ 84795616 w 475"/>
                <a:gd name="T1" fmla="*/ 0 h 1009"/>
                <a:gd name="T2" fmla="*/ 0 w 475"/>
                <a:gd name="T3" fmla="*/ 0 h 1009"/>
                <a:gd name="T4" fmla="*/ 0 w 475"/>
                <a:gd name="T5" fmla="*/ 624516840 h 1009"/>
                <a:gd name="T6" fmla="*/ 294000411 w 475"/>
                <a:gd name="T7" fmla="*/ 624516840 h 1009"/>
                <a:gd name="T8" fmla="*/ 294000411 w 475"/>
                <a:gd name="T9" fmla="*/ 552718944 h 1009"/>
                <a:gd name="T10" fmla="*/ 84795616 w 475"/>
                <a:gd name="T11" fmla="*/ 552718944 h 1009"/>
                <a:gd name="T12" fmla="*/ 84795616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
            <p:cNvSpPr>
              <a:spLocks/>
            </p:cNvSpPr>
            <p:nvPr userDrawn="1"/>
          </p:nvSpPr>
          <p:spPr bwMode="auto">
            <a:xfrm>
              <a:off x="3961891" y="3021869"/>
              <a:ext cx="852814" cy="826852"/>
            </a:xfrm>
            <a:custGeom>
              <a:avLst/>
              <a:gdLst>
                <a:gd name="T0" fmla="*/ 942422641 w 459"/>
                <a:gd name="T1" fmla="*/ 763006019 h 445"/>
                <a:gd name="T2" fmla="*/ 942422641 w 459"/>
                <a:gd name="T3" fmla="*/ 928725741 h 445"/>
                <a:gd name="T4" fmla="*/ 1360126851 w 459"/>
                <a:gd name="T5" fmla="*/ 928725741 h 445"/>
                <a:gd name="T6" fmla="*/ 828504156 w 459"/>
                <a:gd name="T7" fmla="*/ 1367195137 h 445"/>
                <a:gd name="T8" fmla="*/ 200221776 w 459"/>
                <a:gd name="T9" fmla="*/ 766458358 h 445"/>
                <a:gd name="T10" fmla="*/ 845764814 w 459"/>
                <a:gd name="T11" fmla="*/ 169173919 h 445"/>
                <a:gd name="T12" fmla="*/ 1356674719 w 459"/>
                <a:gd name="T13" fmla="*/ 407396484 h 445"/>
                <a:gd name="T14" fmla="*/ 1498210258 w 459"/>
                <a:gd name="T15" fmla="*/ 286559032 h 445"/>
                <a:gd name="T16" fmla="*/ 838860551 w 459"/>
                <a:gd name="T17" fmla="*/ 0 h 445"/>
                <a:gd name="T18" fmla="*/ 0 w 459"/>
                <a:gd name="T19" fmla="*/ 773363037 h 445"/>
                <a:gd name="T20" fmla="*/ 818147761 w 459"/>
                <a:gd name="T21" fmla="*/ 1536369056 h 445"/>
                <a:gd name="T22" fmla="*/ 1584513548 w 459"/>
                <a:gd name="T23" fmla="*/ 821697646 h 445"/>
                <a:gd name="T24" fmla="*/ 1584513548 w 459"/>
                <a:gd name="T25" fmla="*/ 763006019 h 445"/>
                <a:gd name="T26" fmla="*/ 942422641 w 459"/>
                <a:gd name="T27" fmla="*/ 763006019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
            <p:cNvSpPr>
              <a:spLocks/>
            </p:cNvSpPr>
            <p:nvPr userDrawn="1"/>
          </p:nvSpPr>
          <p:spPr bwMode="auto">
            <a:xfrm>
              <a:off x="4839094" y="3005347"/>
              <a:ext cx="843373" cy="826852"/>
            </a:xfrm>
            <a:custGeom>
              <a:avLst/>
              <a:gdLst>
                <a:gd name="T0" fmla="*/ 663505613 w 1072"/>
                <a:gd name="T1" fmla="*/ 650508306 h 1051"/>
                <a:gd name="T2" fmla="*/ 327419899 w 1072"/>
                <a:gd name="T3" fmla="*/ 0 h 1051"/>
                <a:gd name="T4" fmla="*/ 0 w 1072"/>
                <a:gd name="T5" fmla="*/ 650508306 h 1051"/>
                <a:gd name="T6" fmla="*/ 100887708 w 1072"/>
                <a:gd name="T7" fmla="*/ 650508306 h 1051"/>
                <a:gd name="T8" fmla="*/ 336085714 w 1072"/>
                <a:gd name="T9" fmla="*/ 170827938 h 1051"/>
                <a:gd name="T10" fmla="*/ 458635993 w 1072"/>
                <a:gd name="T11" fmla="*/ 422737722 h 1051"/>
                <a:gd name="T12" fmla="*/ 292140631 w 1072"/>
                <a:gd name="T13" fmla="*/ 422737722 h 1051"/>
                <a:gd name="T14" fmla="*/ 261193090 w 1072"/>
                <a:gd name="T15" fmla="*/ 493916227 h 1051"/>
                <a:gd name="T16" fmla="*/ 493915261 w 1072"/>
                <a:gd name="T17" fmla="*/ 493916227 h 1051"/>
                <a:gd name="T18" fmla="*/ 571282933 w 1072"/>
                <a:gd name="T19" fmla="*/ 650508306 h 1051"/>
                <a:gd name="T20" fmla="*/ 663505613 w 1072"/>
                <a:gd name="T21" fmla="*/ 65050830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2"/>
            <p:cNvSpPr>
              <a:spLocks/>
            </p:cNvSpPr>
            <p:nvPr userDrawn="1"/>
          </p:nvSpPr>
          <p:spPr bwMode="auto">
            <a:xfrm>
              <a:off x="5632119" y="3038390"/>
              <a:ext cx="523962" cy="793812"/>
            </a:xfrm>
            <a:custGeom>
              <a:avLst/>
              <a:gdLst>
                <a:gd name="T0" fmla="*/ 248815078 w 666"/>
                <a:gd name="T1" fmla="*/ 71797896 h 1009"/>
                <a:gd name="T2" fmla="*/ 412216483 w 666"/>
                <a:gd name="T3" fmla="*/ 71797896 h 1009"/>
                <a:gd name="T4" fmla="*/ 412216483 w 666"/>
                <a:gd name="T5" fmla="*/ 0 h 1009"/>
                <a:gd name="T6" fmla="*/ 0 w 666"/>
                <a:gd name="T7" fmla="*/ 0 h 1009"/>
                <a:gd name="T8" fmla="*/ 0 w 666"/>
                <a:gd name="T9" fmla="*/ 71797896 h 1009"/>
                <a:gd name="T10" fmla="*/ 164019774 w 666"/>
                <a:gd name="T11" fmla="*/ 71797896 h 1009"/>
                <a:gd name="T12" fmla="*/ 164019774 w 666"/>
                <a:gd name="T13" fmla="*/ 624516840 h 1009"/>
                <a:gd name="T14" fmla="*/ 248815078 w 666"/>
                <a:gd name="T15" fmla="*/ 624516840 h 1009"/>
                <a:gd name="T16" fmla="*/ 248815078 w 666"/>
                <a:gd name="T17" fmla="*/ 71797896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3"/>
            <p:cNvSpPr>
              <a:spLocks/>
            </p:cNvSpPr>
            <p:nvPr userDrawn="1"/>
          </p:nvSpPr>
          <p:spPr bwMode="auto">
            <a:xfrm>
              <a:off x="6304772" y="3038390"/>
              <a:ext cx="468106" cy="793812"/>
            </a:xfrm>
            <a:custGeom>
              <a:avLst/>
              <a:gdLst>
                <a:gd name="T0" fmla="*/ 0 w 595"/>
                <a:gd name="T1" fmla="*/ 624516840 h 1009"/>
                <a:gd name="T2" fmla="*/ 368274331 w 595"/>
                <a:gd name="T3" fmla="*/ 624516840 h 1009"/>
                <a:gd name="T4" fmla="*/ 368274331 w 595"/>
                <a:gd name="T5" fmla="*/ 552718944 h 1009"/>
                <a:gd name="T6" fmla="*/ 86653108 w 595"/>
                <a:gd name="T7" fmla="*/ 552718944 h 1009"/>
                <a:gd name="T8" fmla="*/ 86653108 w 595"/>
                <a:gd name="T9" fmla="*/ 350942790 h 1009"/>
                <a:gd name="T10" fmla="*/ 361465946 w 595"/>
                <a:gd name="T11" fmla="*/ 350942790 h 1009"/>
                <a:gd name="T12" fmla="*/ 361465946 w 595"/>
                <a:gd name="T13" fmla="*/ 281001581 h 1009"/>
                <a:gd name="T14" fmla="*/ 86653108 w 595"/>
                <a:gd name="T15" fmla="*/ 281001581 h 1009"/>
                <a:gd name="T16" fmla="*/ 86653108 w 595"/>
                <a:gd name="T17" fmla="*/ 71797896 h 1009"/>
                <a:gd name="T18" fmla="*/ 368274331 w 595"/>
                <a:gd name="T19" fmla="*/ 71797896 h 1009"/>
                <a:gd name="T20" fmla="*/ 368274331 w 595"/>
                <a:gd name="T21" fmla="*/ 0 h 1009"/>
                <a:gd name="T22" fmla="*/ 0 w 595"/>
                <a:gd name="T23" fmla="*/ 0 h 1009"/>
                <a:gd name="T24" fmla="*/ 0 w 595"/>
                <a:gd name="T25" fmla="*/ 624516840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4"/>
            <p:cNvSpPr>
              <a:spLocks/>
            </p:cNvSpPr>
            <p:nvPr userDrawn="1"/>
          </p:nvSpPr>
          <p:spPr bwMode="auto">
            <a:xfrm>
              <a:off x="6914487" y="3021869"/>
              <a:ext cx="548351" cy="826852"/>
            </a:xfrm>
            <a:custGeom>
              <a:avLst/>
              <a:gdLst>
                <a:gd name="T0" fmla="*/ 967456599 w 295"/>
                <a:gd name="T1" fmla="*/ 224413207 h 445"/>
                <a:gd name="T2" fmla="*/ 549377067 w 295"/>
                <a:gd name="T3" fmla="*/ 0 h 445"/>
                <a:gd name="T4" fmla="*/ 72558920 w 295"/>
                <a:gd name="T5" fmla="*/ 379775911 h 445"/>
                <a:gd name="T6" fmla="*/ 424988754 w 295"/>
                <a:gd name="T7" fmla="*/ 752649001 h 445"/>
                <a:gd name="T8" fmla="*/ 535556763 w 295"/>
                <a:gd name="T9" fmla="*/ 797531271 h 445"/>
                <a:gd name="T10" fmla="*/ 815427678 w 295"/>
                <a:gd name="T11" fmla="*/ 1077183766 h 445"/>
                <a:gd name="T12" fmla="*/ 518280918 w 295"/>
                <a:gd name="T13" fmla="*/ 1363742797 h 445"/>
                <a:gd name="T14" fmla="*/ 203856455 w 295"/>
                <a:gd name="T15" fmla="*/ 1084090302 h 445"/>
                <a:gd name="T16" fmla="*/ 0 w 295"/>
                <a:gd name="T17" fmla="*/ 1122067894 h 445"/>
                <a:gd name="T18" fmla="*/ 501003215 w 295"/>
                <a:gd name="T19" fmla="*/ 1536369056 h 445"/>
                <a:gd name="T20" fmla="*/ 1019284133 w 295"/>
                <a:gd name="T21" fmla="*/ 1077183766 h 445"/>
                <a:gd name="T22" fmla="*/ 615024905 w 295"/>
                <a:gd name="T23" fmla="*/ 631809691 h 445"/>
                <a:gd name="T24" fmla="*/ 501003215 w 295"/>
                <a:gd name="T25" fmla="*/ 593832100 h 445"/>
                <a:gd name="T26" fmla="*/ 272961693 w 295"/>
                <a:gd name="T27" fmla="*/ 379775911 h 445"/>
                <a:gd name="T28" fmla="*/ 545921526 w 295"/>
                <a:gd name="T29" fmla="*/ 172626259 h 445"/>
                <a:gd name="T30" fmla="*/ 805061056 w 295"/>
                <a:gd name="T31" fmla="*/ 310725407 h 445"/>
                <a:gd name="T32" fmla="*/ 967456599 w 295"/>
                <a:gd name="T33" fmla="*/ 22441320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391987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2800" b="1" i="0" u="none" strike="noStrike" kern="1200" cap="all" spc="0" normalizeH="0" baseline="0" dirty="0">
                <a:ln>
                  <a:noFill/>
                </a:ln>
                <a:solidFill>
                  <a:srgbClr val="E66E32"/>
                </a:solidFill>
                <a:effectLst/>
                <a:uLnTx/>
                <a:uFillTx/>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buClr>
                <a:schemeClr val="accent3"/>
              </a:buCl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060B72-599F-467F-BCC1-B055FA908865}" type="slidenum">
              <a:rPr lang="en-US" smtClean="0"/>
              <a:pPr>
                <a:defRPr/>
              </a:pPr>
              <a:t>‹#›</a:t>
            </a:fld>
            <a:endParaRPr lang="en-US" dirty="0"/>
          </a:p>
        </p:txBody>
      </p:sp>
    </p:spTree>
    <p:extLst>
      <p:ext uri="{BB962C8B-B14F-4D97-AF65-F5344CB8AC3E}">
        <p14:creationId xmlns:p14="http://schemas.microsoft.com/office/powerpoint/2010/main" val="537613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E66E3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smtClean="0"/>
              <a:t>(#)</a:t>
            </a:r>
            <a:endParaRPr lang="en-US" dirty="0"/>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99191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27850624-FC40-4BC1-A7AF-9C85AE2A7402}" type="slidenum">
              <a:rPr lang="en-US"/>
              <a:pPr>
                <a:defRPr/>
              </a:pPr>
              <a:t>‹#›</a:t>
            </a:fld>
            <a:endParaRPr lang="en-US"/>
          </a:p>
        </p:txBody>
      </p:sp>
      <p:sp>
        <p:nvSpPr>
          <p:cNvPr id="9"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039457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2"/>
            <a:ext cx="8229600" cy="1189038"/>
          </a:xfrm>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F262EC28-4BE1-42BA-AADE-43677FE82BAF}"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6995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B7DB73AF-828C-4499-8925-6FE0D0E2E4EE}" type="slidenum">
              <a:rPr lang="en-US"/>
              <a:pPr>
                <a:defRPr/>
              </a:pPr>
              <a:t>‹#›</a:t>
            </a:fld>
            <a:endParaRPr lang="en-US"/>
          </a:p>
        </p:txBody>
      </p:sp>
      <p:sp>
        <p:nvSpPr>
          <p:cNvPr id="4"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583531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A0E185C-F41E-4698-ACCE-34DD263F7EE3}"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7474392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62F3A3E-8827-4F7E-AA60-254324E0AD4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28221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rgbClr val="E66E32"/>
                </a:solidFill>
                <a:latin typeface="Arial" pitchFamily="34" charset="0"/>
                <a:cs typeface="Arial" pitchFamily="34" charset="0"/>
              </a:defRPr>
            </a:lvl1pPr>
          </a:lstStyle>
          <a:p>
            <a:pPr lvl="0"/>
            <a:r>
              <a:rPr lang="en-US" noProof="0" dirty="0" smtClean="0"/>
              <a:t>Click to edit Master title style</a:t>
            </a:r>
            <a:endParaRPr lang="en-US" noProof="0"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68AFCBE-036A-4D7E-AEB2-C26D9C158DD7}"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62355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lang="en-US">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ts val="0"/>
              </a:spcBef>
              <a:spcAft>
                <a:spcPts val="0"/>
              </a:spcAft>
              <a:defRPr sz="1000">
                <a:solidFill>
                  <a:schemeClr val="bg2"/>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Arial" pitchFamily="34" charset="0"/>
                <a:cs typeface="Arial" pitchFamily="34" charset="0"/>
              </a:defRPr>
            </a:lvl1pPr>
          </a:lstStyle>
          <a:p>
            <a:pPr>
              <a:defRPr/>
            </a:pPr>
            <a:fld id="{75060B72-599F-467F-BCC1-B055FA908865}" type="slidenum">
              <a:rPr lang="en-US"/>
              <a:pPr>
                <a:defRPr/>
              </a:pPr>
              <a:t>‹#›</a:t>
            </a:fld>
            <a:endParaRPr lang="en-US"/>
          </a:p>
        </p:txBody>
      </p:sp>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a:solidFill>
                  <a:schemeClr val="bg2"/>
                </a:solidFill>
                <a:latin typeface="+mn-lt"/>
              </a:defRPr>
            </a:lvl1pPr>
          </a:lstStyle>
          <a:p>
            <a:pPr>
              <a:defRPr/>
            </a:pPr>
            <a:endParaRPr lang="en-US" dirty="0"/>
          </a:p>
        </p:txBody>
      </p:sp>
      <p:grpSp>
        <p:nvGrpSpPr>
          <p:cNvPr id="1032" name="Group 5"/>
          <p:cNvGrpSpPr>
            <a:grpSpLocks noChangeAspect="1"/>
          </p:cNvGrpSpPr>
          <p:nvPr/>
        </p:nvGrpSpPr>
        <p:grpSpPr bwMode="auto">
          <a:xfrm>
            <a:off x="7083425" y="0"/>
            <a:ext cx="1541463" cy="444500"/>
            <a:chOff x="1536" y="7"/>
            <a:chExt cx="2190" cy="633"/>
          </a:xfrm>
        </p:grpSpPr>
        <p:sp>
          <p:nvSpPr>
            <p:cNvPr id="103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 name="Rectangle 6"/>
            <p:cNvSpPr>
              <a:spLocks noChangeArrowheads="1"/>
            </p:cNvSpPr>
            <p:nvPr userDrawn="1"/>
          </p:nvSpPr>
          <p:spPr bwMode="auto">
            <a:xfrm>
              <a:off x="1536" y="7"/>
              <a:ext cx="2188" cy="633"/>
            </a:xfrm>
            <a:prstGeom prst="rect">
              <a:avLst/>
            </a:prstGeom>
            <a:solidFill>
              <a:srgbClr val="235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103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noEditPoints="1"/>
            </p:cNvSpPr>
            <p:nvPr userDrawn="1"/>
          </p:nvSpPr>
          <p:spPr bwMode="auto">
            <a:xfrm>
              <a:off x="1940" y="198"/>
              <a:ext cx="234" cy="258"/>
            </a:xfrm>
            <a:custGeom>
              <a:avLst/>
              <a:gdLst>
                <a:gd name="T0" fmla="*/ 156 w 99"/>
                <a:gd name="T1" fmla="*/ 118 h 109"/>
                <a:gd name="T2" fmla="*/ 225 w 99"/>
                <a:gd name="T3" fmla="*/ 57 h 109"/>
                <a:gd name="T4" fmla="*/ 303 w 99"/>
                <a:gd name="T5" fmla="*/ 123 h 109"/>
                <a:gd name="T6" fmla="*/ 225 w 99"/>
                <a:gd name="T7" fmla="*/ 213 h 109"/>
                <a:gd name="T8" fmla="*/ 213 w 99"/>
                <a:gd name="T9" fmla="*/ 218 h 109"/>
                <a:gd name="T10" fmla="*/ 189 w 99"/>
                <a:gd name="T11" fmla="*/ 189 h 109"/>
                <a:gd name="T12" fmla="*/ 156 w 99"/>
                <a:gd name="T13" fmla="*/ 118 h 109"/>
                <a:gd name="T14" fmla="*/ 442 w 99"/>
                <a:gd name="T15" fmla="*/ 464 h 109"/>
                <a:gd name="T16" fmla="*/ 520 w 99"/>
                <a:gd name="T17" fmla="*/ 386 h 109"/>
                <a:gd name="T18" fmla="*/ 470 w 99"/>
                <a:gd name="T19" fmla="*/ 336 h 109"/>
                <a:gd name="T20" fmla="*/ 329 w 99"/>
                <a:gd name="T21" fmla="*/ 476 h 109"/>
                <a:gd name="T22" fmla="*/ 329 w 99"/>
                <a:gd name="T23" fmla="*/ 476 h 109"/>
                <a:gd name="T24" fmla="*/ 189 w 99"/>
                <a:gd name="T25" fmla="*/ 544 h 109"/>
                <a:gd name="T26" fmla="*/ 73 w 99"/>
                <a:gd name="T27" fmla="*/ 438 h 109"/>
                <a:gd name="T28" fmla="*/ 189 w 99"/>
                <a:gd name="T29" fmla="*/ 315 h 109"/>
                <a:gd name="T30" fmla="*/ 196 w 99"/>
                <a:gd name="T31" fmla="*/ 308 h 109"/>
                <a:gd name="T32" fmla="*/ 295 w 99"/>
                <a:gd name="T33" fmla="*/ 421 h 109"/>
                <a:gd name="T34" fmla="*/ 352 w 99"/>
                <a:gd name="T35" fmla="*/ 369 h 109"/>
                <a:gd name="T36" fmla="*/ 258 w 99"/>
                <a:gd name="T37" fmla="*/ 270 h 109"/>
                <a:gd name="T38" fmla="*/ 373 w 99"/>
                <a:gd name="T39" fmla="*/ 123 h 109"/>
                <a:gd name="T40" fmla="*/ 229 w 99"/>
                <a:gd name="T41" fmla="*/ 0 h 109"/>
                <a:gd name="T42" fmla="*/ 78 w 99"/>
                <a:gd name="T43" fmla="*/ 128 h 109"/>
                <a:gd name="T44" fmla="*/ 151 w 99"/>
                <a:gd name="T45" fmla="*/ 258 h 109"/>
                <a:gd name="T46" fmla="*/ 111 w 99"/>
                <a:gd name="T47" fmla="*/ 279 h 109"/>
                <a:gd name="T48" fmla="*/ 0 w 99"/>
                <a:gd name="T49" fmla="*/ 438 h 109"/>
                <a:gd name="T50" fmla="*/ 196 w 99"/>
                <a:gd name="T51" fmla="*/ 611 h 109"/>
                <a:gd name="T52" fmla="*/ 385 w 99"/>
                <a:gd name="T53" fmla="*/ 516 h 109"/>
                <a:gd name="T54" fmla="*/ 459 w 99"/>
                <a:gd name="T55" fmla="*/ 599 h 109"/>
                <a:gd name="T56" fmla="*/ 553 w 99"/>
                <a:gd name="T57" fmla="*/ 599 h 109"/>
                <a:gd name="T58" fmla="*/ 442 w 99"/>
                <a:gd name="T59" fmla="*/ 464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a:spLocks/>
            </p:cNvSpPr>
            <p:nvPr userDrawn="1"/>
          </p:nvSpPr>
          <p:spPr bwMode="auto">
            <a:xfrm>
              <a:off x="2441" y="196"/>
              <a:ext cx="264" cy="258"/>
            </a:xfrm>
            <a:custGeom>
              <a:avLst/>
              <a:gdLst>
                <a:gd name="T0" fmla="*/ 372 w 112"/>
                <a:gd name="T1" fmla="*/ 303 h 109"/>
                <a:gd name="T2" fmla="*/ 372 w 112"/>
                <a:gd name="T3" fmla="*/ 369 h 109"/>
                <a:gd name="T4" fmla="*/ 533 w 112"/>
                <a:gd name="T5" fmla="*/ 369 h 109"/>
                <a:gd name="T6" fmla="*/ 328 w 112"/>
                <a:gd name="T7" fmla="*/ 544 h 109"/>
                <a:gd name="T8" fmla="*/ 78 w 112"/>
                <a:gd name="T9" fmla="*/ 308 h 109"/>
                <a:gd name="T10" fmla="*/ 332 w 112"/>
                <a:gd name="T11" fmla="*/ 66 h 109"/>
                <a:gd name="T12" fmla="*/ 533 w 112"/>
                <a:gd name="T13" fmla="*/ 163 h 109"/>
                <a:gd name="T14" fmla="*/ 589 w 112"/>
                <a:gd name="T15" fmla="*/ 118 h 109"/>
                <a:gd name="T16" fmla="*/ 328 w 112"/>
                <a:gd name="T17" fmla="*/ 0 h 109"/>
                <a:gd name="T18" fmla="*/ 0 w 112"/>
                <a:gd name="T19" fmla="*/ 308 h 109"/>
                <a:gd name="T20" fmla="*/ 323 w 112"/>
                <a:gd name="T21" fmla="*/ 611 h 109"/>
                <a:gd name="T22" fmla="*/ 622 w 112"/>
                <a:gd name="T23" fmla="*/ 331 h 109"/>
                <a:gd name="T24" fmla="*/ 622 w 112"/>
                <a:gd name="T25" fmla="*/ 303 h 109"/>
                <a:gd name="T26" fmla="*/ 372 w 112"/>
                <a:gd name="T27" fmla="*/ 30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14"/>
            <p:cNvSpPr>
              <a:spLocks/>
            </p:cNvSpPr>
            <p:nvPr userDrawn="1"/>
          </p:nvSpPr>
          <p:spPr bwMode="auto">
            <a:xfrm>
              <a:off x="3360" y="196"/>
              <a:ext cx="170" cy="258"/>
            </a:xfrm>
            <a:custGeom>
              <a:avLst/>
              <a:gdLst>
                <a:gd name="T0" fmla="*/ 380 w 72"/>
                <a:gd name="T1" fmla="*/ 90 h 109"/>
                <a:gd name="T2" fmla="*/ 217 w 72"/>
                <a:gd name="T3" fmla="*/ 0 h 109"/>
                <a:gd name="T4" fmla="*/ 28 w 72"/>
                <a:gd name="T5" fmla="*/ 151 h 109"/>
                <a:gd name="T6" fmla="*/ 168 w 72"/>
                <a:gd name="T7" fmla="*/ 303 h 109"/>
                <a:gd name="T8" fmla="*/ 213 w 72"/>
                <a:gd name="T9" fmla="*/ 320 h 109"/>
                <a:gd name="T10" fmla="*/ 323 w 72"/>
                <a:gd name="T11" fmla="*/ 431 h 109"/>
                <a:gd name="T12" fmla="*/ 201 w 72"/>
                <a:gd name="T13" fmla="*/ 544 h 109"/>
                <a:gd name="T14" fmla="*/ 78 w 72"/>
                <a:gd name="T15" fmla="*/ 431 h 109"/>
                <a:gd name="T16" fmla="*/ 0 w 72"/>
                <a:gd name="T17" fmla="*/ 447 h 109"/>
                <a:gd name="T18" fmla="*/ 196 w 72"/>
                <a:gd name="T19" fmla="*/ 611 h 109"/>
                <a:gd name="T20" fmla="*/ 401 w 72"/>
                <a:gd name="T21" fmla="*/ 431 h 109"/>
                <a:gd name="T22" fmla="*/ 241 w 72"/>
                <a:gd name="T23" fmla="*/ 253 h 109"/>
                <a:gd name="T24" fmla="*/ 196 w 72"/>
                <a:gd name="T25" fmla="*/ 234 h 109"/>
                <a:gd name="T26" fmla="*/ 106 w 72"/>
                <a:gd name="T27" fmla="*/ 151 h 109"/>
                <a:gd name="T28" fmla="*/ 213 w 72"/>
                <a:gd name="T29" fmla="*/ 73 h 109"/>
                <a:gd name="T30" fmla="*/ 319 w 72"/>
                <a:gd name="T31" fmla="*/ 123 h 109"/>
                <a:gd name="T32" fmla="*/ 380 w 72"/>
                <a:gd name="T33" fmla="*/ 9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1" name="Picture 20"/>
          <p:cNvPicPr>
            <a:picLocks noChangeAspect="1"/>
          </p:cNvPicPr>
          <p:nvPr userDrawn="1"/>
        </p:nvPicPr>
        <p:blipFill rotWithShape="1">
          <a:blip r:embed="rId13" cstate="print">
            <a:extLst>
              <a:ext uri="{28A0092B-C50C-407E-A947-70E740481C1C}">
                <a14:useLocalDpi xmlns:a14="http://schemas.microsoft.com/office/drawing/2010/main" val="0"/>
              </a:ext>
            </a:extLst>
          </a:blip>
          <a:srcRect l="-235"/>
          <a:stretch/>
        </p:blipFill>
        <p:spPr>
          <a:xfrm>
            <a:off x="-21444" y="5932488"/>
            <a:ext cx="9165444" cy="609600"/>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a:solidFill>
            <a:srgbClr val="E66E32"/>
          </a:solidFill>
          <a:latin typeface="Arial" pitchFamily="34" charset="0"/>
          <a:ea typeface="+mj-ea"/>
          <a:cs typeface="Arial" pitchFamily="34" charset="0"/>
        </a:defRPr>
      </a:lvl1pPr>
      <a:lvl2pPr algn="l" rtl="0" eaLnBrk="1" fontAlgn="base" hangingPunct="1">
        <a:spcBef>
          <a:spcPct val="0"/>
        </a:spcBef>
        <a:spcAft>
          <a:spcPct val="0"/>
        </a:spcAft>
        <a:defRPr sz="3000" b="1">
          <a:solidFill>
            <a:srgbClr val="622567"/>
          </a:solidFill>
          <a:latin typeface="Arial" charset="0"/>
          <a:cs typeface="Arial" charset="0"/>
        </a:defRPr>
      </a:lvl2pPr>
      <a:lvl3pPr algn="l" rtl="0" eaLnBrk="1" fontAlgn="base" hangingPunct="1">
        <a:spcBef>
          <a:spcPct val="0"/>
        </a:spcBef>
        <a:spcAft>
          <a:spcPct val="0"/>
        </a:spcAft>
        <a:defRPr sz="3000" b="1">
          <a:solidFill>
            <a:srgbClr val="622567"/>
          </a:solidFill>
          <a:latin typeface="Arial" charset="0"/>
          <a:cs typeface="Arial" charset="0"/>
        </a:defRPr>
      </a:lvl3pPr>
      <a:lvl4pPr algn="l" rtl="0" eaLnBrk="1" fontAlgn="base" hangingPunct="1">
        <a:spcBef>
          <a:spcPct val="0"/>
        </a:spcBef>
        <a:spcAft>
          <a:spcPct val="0"/>
        </a:spcAft>
        <a:defRPr sz="3000" b="1">
          <a:solidFill>
            <a:srgbClr val="622567"/>
          </a:solidFill>
          <a:latin typeface="Arial" charset="0"/>
          <a:cs typeface="Arial" charset="0"/>
        </a:defRPr>
      </a:lvl4pPr>
      <a:lvl5pPr algn="l" rtl="0" eaLnBrk="1" fontAlgn="base" hangingPunct="1">
        <a:spcBef>
          <a:spcPct val="0"/>
        </a:spcBef>
        <a:spcAft>
          <a:spcPct val="0"/>
        </a:spcAft>
        <a:defRPr sz="3000" b="1">
          <a:solidFill>
            <a:srgbClr val="622567"/>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622567"/>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1" fontAlgn="base" hangingPunct="1">
        <a:spcBef>
          <a:spcPct val="20000"/>
        </a:spcBef>
        <a:spcAft>
          <a:spcPct val="0"/>
        </a:spcAft>
        <a:buClr>
          <a:srgbClr val="51626F"/>
        </a:buClr>
        <a:buFont typeface="Wingdings" pitchFamily="2" charset="2"/>
        <a:buChar char="§"/>
        <a:defRPr kern="1200">
          <a:solidFill>
            <a:srgbClr val="51626F"/>
          </a:solidFill>
          <a:latin typeface="Arial" pitchFamily="34" charset="0"/>
          <a:ea typeface="+mn-ea"/>
          <a:cs typeface="Arial" pitchFamily="34" charset="0"/>
        </a:defRPr>
      </a:lvl4pPr>
      <a:lvl5pPr marL="1831975" indent="-228600" algn="l" rtl="0" eaLnBrk="1" fontAlgn="base" hangingPunct="1">
        <a:spcBef>
          <a:spcPct val="20000"/>
        </a:spcBef>
        <a:spcAft>
          <a:spcPct val="0"/>
        </a:spcAft>
        <a:buClr>
          <a:schemeClr val="bg2"/>
        </a:buClr>
        <a:buFont typeface="Wingdings" pitchFamily="2" charset="2"/>
        <a:buChar char="§"/>
        <a:defRPr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Speakers:</a:t>
            </a:r>
          </a:p>
          <a:p>
            <a:r>
              <a:rPr lang="en-US" dirty="0"/>
              <a:t>Anthony R.G. </a:t>
            </a:r>
            <a:r>
              <a:rPr lang="en-US" dirty="0" smtClean="0"/>
              <a:t>Nolan</a:t>
            </a:r>
            <a:r>
              <a:rPr lang="en-US" dirty="0"/>
              <a:t>, </a:t>
            </a:r>
            <a:r>
              <a:rPr lang="en-US" i="1" dirty="0"/>
              <a:t>Partner</a:t>
            </a:r>
            <a:r>
              <a:rPr lang="en-US" dirty="0"/>
              <a:t>, K&amp;L Gates LLP</a:t>
            </a:r>
          </a:p>
          <a:p>
            <a:r>
              <a:rPr lang="en-US" dirty="0" smtClean="0"/>
              <a:t>Eden </a:t>
            </a:r>
            <a:r>
              <a:rPr lang="en-US" dirty="0"/>
              <a:t>L. </a:t>
            </a:r>
            <a:r>
              <a:rPr lang="en-US" dirty="0" smtClean="0"/>
              <a:t>Rohrer</a:t>
            </a:r>
            <a:r>
              <a:rPr lang="en-US" dirty="0"/>
              <a:t>, </a:t>
            </a:r>
            <a:r>
              <a:rPr lang="en-US" i="1" dirty="0"/>
              <a:t>Partner</a:t>
            </a:r>
            <a:r>
              <a:rPr lang="en-US" dirty="0"/>
              <a:t>, K&amp;L Gates </a:t>
            </a:r>
            <a:r>
              <a:rPr lang="en-US" dirty="0" smtClean="0"/>
              <a:t>LLP</a:t>
            </a:r>
            <a:endParaRPr lang="en-US" dirty="0"/>
          </a:p>
          <a:p>
            <a:r>
              <a:rPr lang="en-US" smtClean="0"/>
              <a:t>Robert </a:t>
            </a:r>
            <a:r>
              <a:rPr lang="en-US" dirty="0"/>
              <a:t>L. </a:t>
            </a:r>
            <a:r>
              <a:rPr lang="en-US" dirty="0" smtClean="0"/>
              <a:t>Sichel</a:t>
            </a:r>
            <a:r>
              <a:rPr lang="en-US" dirty="0"/>
              <a:t>, </a:t>
            </a:r>
            <a:r>
              <a:rPr lang="en-US" i="1" dirty="0"/>
              <a:t>Partner</a:t>
            </a:r>
            <a:r>
              <a:rPr lang="en-US" dirty="0"/>
              <a:t>, K&amp;L Gates </a:t>
            </a:r>
            <a:r>
              <a:rPr lang="en-US" dirty="0" smtClean="0"/>
              <a:t>LLP</a:t>
            </a:r>
            <a:endParaRPr lang="en-US" dirty="0"/>
          </a:p>
        </p:txBody>
      </p:sp>
      <p:sp>
        <p:nvSpPr>
          <p:cNvPr id="3" name="Title 2"/>
          <p:cNvSpPr>
            <a:spLocks noGrp="1"/>
          </p:cNvSpPr>
          <p:nvPr>
            <p:ph type="ctrTitle"/>
          </p:nvPr>
        </p:nvSpPr>
        <p:spPr/>
        <p:txBody>
          <a:bodyPr>
            <a:normAutofit/>
          </a:bodyPr>
          <a:lstStyle/>
          <a:p>
            <a:r>
              <a:rPr lang="en-US" sz="1800" dirty="0"/>
              <a:t>Developments in Crypto and Digital Assets – </a:t>
            </a:r>
            <a:br>
              <a:rPr lang="en-US" sz="1800" dirty="0"/>
            </a:br>
            <a:r>
              <a:rPr lang="en-US" sz="1800" dirty="0"/>
              <a:t>What Sponsors, Investors and Regulators Are Doing, and How to Prepare</a:t>
            </a:r>
          </a:p>
        </p:txBody>
      </p:sp>
      <p:sp>
        <p:nvSpPr>
          <p:cNvPr id="4" name="Subtitle 3"/>
          <p:cNvSpPr>
            <a:spLocks noGrp="1"/>
          </p:cNvSpPr>
          <p:nvPr>
            <p:ph type="subTitle" idx="1"/>
          </p:nvPr>
        </p:nvSpPr>
        <p:spPr/>
        <p:txBody>
          <a:bodyPr/>
          <a:lstStyle/>
          <a:p>
            <a:r>
              <a:rPr lang="en-US" dirty="0" smtClean="0"/>
              <a:t>Session II</a:t>
            </a:r>
            <a:endParaRPr lang="en-US" dirty="0"/>
          </a:p>
        </p:txBody>
      </p:sp>
    </p:spTree>
    <p:extLst>
      <p:ext uri="{BB962C8B-B14F-4D97-AF65-F5344CB8AC3E}">
        <p14:creationId xmlns:p14="http://schemas.microsoft.com/office/powerpoint/2010/main" val="87270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Offerings</a:t>
            </a:r>
          </a:p>
        </p:txBody>
      </p:sp>
      <p:sp>
        <p:nvSpPr>
          <p:cNvPr id="3" name="Content Placeholder 2"/>
          <p:cNvSpPr>
            <a:spLocks noGrp="1"/>
          </p:cNvSpPr>
          <p:nvPr>
            <p:ph idx="1"/>
          </p:nvPr>
        </p:nvSpPr>
        <p:spPr/>
        <p:txBody>
          <a:bodyPr/>
          <a:lstStyle/>
          <a:p>
            <a:pPr marL="0" indent="0">
              <a:lnSpc>
                <a:spcPts val="1700"/>
              </a:lnSpc>
              <a:buNone/>
            </a:pPr>
            <a:r>
              <a:rPr lang="en-US" sz="1500" b="1" u="sng" dirty="0"/>
              <a:t>SEC V. </a:t>
            </a:r>
            <a:r>
              <a:rPr lang="en-US" sz="1500" b="1" u="sng" dirty="0" err="1"/>
              <a:t>DRAGONCHAIN</a:t>
            </a:r>
            <a:r>
              <a:rPr lang="en-US" sz="1500" b="1" u="sng" dirty="0"/>
              <a:t>, INC., </a:t>
            </a:r>
            <a:r>
              <a:rPr lang="en-US" sz="1500" b="1" u="sng" dirty="0" err="1"/>
              <a:t>DRAGONCHAIN</a:t>
            </a:r>
            <a:r>
              <a:rPr lang="en-US" sz="1500" b="1" u="sng" dirty="0"/>
              <a:t> FOUNDATION, THE DRAGON COMPANY, AND JOHN JOSEPH </a:t>
            </a:r>
            <a:r>
              <a:rPr lang="en-US" sz="1500" b="1" u="sng" dirty="0" err="1"/>
              <a:t>ROETS</a:t>
            </a:r>
            <a:r>
              <a:rPr lang="en-US" sz="1500" b="1" u="sng" dirty="0"/>
              <a:t> (</a:t>
            </a:r>
            <a:r>
              <a:rPr lang="en-US" sz="1500" b="1" u="sng" dirty="0" err="1"/>
              <a:t>W.D</a:t>
            </a:r>
            <a:r>
              <a:rPr lang="en-US" sz="1500" b="1" u="sng" dirty="0"/>
              <a:t>. </a:t>
            </a:r>
            <a:r>
              <a:rPr lang="en-US" sz="1500" b="1" u="sng" dirty="0" err="1"/>
              <a:t>Wa</a:t>
            </a:r>
            <a:r>
              <a:rPr lang="en-US" sz="1500" b="1" u="sng" dirty="0"/>
              <a:t>. AUGUST 16, 2022</a:t>
            </a:r>
            <a:r>
              <a:rPr lang="en-US" sz="1500" b="1" u="sng" dirty="0" smtClean="0"/>
              <a:t>)</a:t>
            </a:r>
            <a:endParaRPr lang="en-US" sz="1500" b="1" u="sng" dirty="0"/>
          </a:p>
          <a:p>
            <a:pPr>
              <a:lnSpc>
                <a:spcPts val="1700"/>
              </a:lnSpc>
            </a:pPr>
            <a:r>
              <a:rPr lang="en-US" sz="1500" dirty="0"/>
              <a:t>SEC sued </a:t>
            </a:r>
            <a:r>
              <a:rPr lang="en-US" sz="1500" dirty="0" err="1"/>
              <a:t>Dragonchain</a:t>
            </a:r>
            <a:r>
              <a:rPr lang="en-US" sz="1500" dirty="0"/>
              <a:t> Inc., </a:t>
            </a:r>
            <a:r>
              <a:rPr lang="en-US" sz="1500" dirty="0" err="1"/>
              <a:t>Dragonchain</a:t>
            </a:r>
            <a:r>
              <a:rPr lang="en-US" sz="1500" dirty="0"/>
              <a:t> Foundation, The Dragon Company, and </a:t>
            </a:r>
            <a:r>
              <a:rPr lang="en-US" sz="1500" dirty="0" err="1"/>
              <a:t>Dragonchain’s</a:t>
            </a:r>
            <a:r>
              <a:rPr lang="en-US" sz="1500" dirty="0"/>
              <a:t> founder in the Western District of Washington, alleging that the 2017 sale of </a:t>
            </a:r>
            <a:r>
              <a:rPr lang="en-US" sz="1500" dirty="0" err="1"/>
              <a:t>DRGN</a:t>
            </a:r>
            <a:r>
              <a:rPr lang="en-US" sz="1500" dirty="0"/>
              <a:t> tokens was an unregistered crypto asset securities offering in violation of Section 5 of the Securities Act of 1933. </a:t>
            </a:r>
          </a:p>
          <a:p>
            <a:pPr>
              <a:lnSpc>
                <a:spcPts val="1700"/>
              </a:lnSpc>
            </a:pPr>
            <a:r>
              <a:rPr lang="en-US" sz="1500" dirty="0" err="1"/>
              <a:t>Dragonchain</a:t>
            </a:r>
            <a:r>
              <a:rPr lang="en-US" sz="1500" dirty="0"/>
              <a:t>, Inc., a Washington corporation, allegedly had an initial presale with initial purchasers receiving 10%-30% discount, and later conducted an </a:t>
            </a:r>
            <a:r>
              <a:rPr lang="en-US" sz="1500" dirty="0" err="1"/>
              <a:t>ICO</a:t>
            </a:r>
            <a:r>
              <a:rPr lang="en-US" sz="1500" dirty="0"/>
              <a:t>. Together, these sales raised $14 million from approximately 5,000 investors</a:t>
            </a:r>
            <a:r>
              <a:rPr lang="en-US" sz="1500" dirty="0" smtClean="0"/>
              <a:t>.</a:t>
            </a:r>
            <a:endParaRPr lang="en-US" sz="1500" dirty="0"/>
          </a:p>
          <a:p>
            <a:pPr>
              <a:lnSpc>
                <a:spcPts val="1700"/>
              </a:lnSpc>
            </a:pPr>
            <a:r>
              <a:rPr lang="en-US" sz="1500" dirty="0"/>
              <a:t>The SEC alleged the fortunes of </a:t>
            </a:r>
            <a:r>
              <a:rPr lang="en-US" sz="1500" dirty="0" err="1"/>
              <a:t>DRGN</a:t>
            </a:r>
            <a:r>
              <a:rPr lang="en-US" sz="1500" dirty="0"/>
              <a:t> purchasers were tied to one another and dependent on the success of </a:t>
            </a:r>
            <a:r>
              <a:rPr lang="en-US" sz="1500" dirty="0" err="1"/>
              <a:t>Dragonchain’s</a:t>
            </a:r>
            <a:r>
              <a:rPr lang="en-US" sz="1500" dirty="0"/>
              <a:t> strategy because the funds from the token sale were used to fund </a:t>
            </a:r>
            <a:r>
              <a:rPr lang="en-US" sz="1500" dirty="0" err="1"/>
              <a:t>Dragonchain’s</a:t>
            </a:r>
            <a:r>
              <a:rPr lang="en-US" sz="1500" dirty="0"/>
              <a:t> operations, and </a:t>
            </a:r>
            <a:r>
              <a:rPr lang="en-US" sz="1500" dirty="0" err="1"/>
              <a:t>Dragonchain</a:t>
            </a:r>
            <a:r>
              <a:rPr lang="en-US" sz="1500" dirty="0"/>
              <a:t> retained 45% of the </a:t>
            </a:r>
            <a:r>
              <a:rPr lang="en-US" sz="1500" dirty="0" err="1"/>
              <a:t>DRGN</a:t>
            </a:r>
            <a:r>
              <a:rPr lang="en-US" sz="1500" dirty="0"/>
              <a:t> tokens. At the time of the token sale, </a:t>
            </a:r>
            <a:r>
              <a:rPr lang="en-US" sz="1500" dirty="0" err="1"/>
              <a:t>DRGN</a:t>
            </a:r>
            <a:r>
              <a:rPr lang="en-US" sz="1500" dirty="0"/>
              <a:t> tokens were allegedly not available for consumptive use or as a medium of exchange, so the token purchasers allegedly had an expectation of profit</a:t>
            </a:r>
            <a:r>
              <a:rPr lang="en-US" sz="1500" dirty="0" smtClean="0"/>
              <a:t>.</a:t>
            </a:r>
            <a:endParaRPr lang="en-US" sz="1500" dirty="0"/>
          </a:p>
          <a:p>
            <a:pPr>
              <a:lnSpc>
                <a:spcPts val="1700"/>
              </a:lnSpc>
            </a:pPr>
            <a:r>
              <a:rPr lang="en-US" sz="1500" dirty="0"/>
              <a:t>The Washington Department of Financial Institutions had previously entered into a consent decree with </a:t>
            </a:r>
            <a:r>
              <a:rPr lang="en-US" sz="1500" dirty="0" err="1"/>
              <a:t>Dragonchain</a:t>
            </a:r>
            <a:r>
              <a:rPr lang="en-US" sz="1500" dirty="0"/>
              <a:t> in January 2021, finding that its tokens were securities</a:t>
            </a:r>
            <a:r>
              <a:rPr lang="en-US" sz="1500" dirty="0" smtClean="0"/>
              <a:t>.</a:t>
            </a:r>
            <a:endParaRPr lang="en-US" sz="15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10</a:t>
            </a:fld>
            <a:endParaRPr lang="en-US" dirty="0"/>
          </a:p>
        </p:txBody>
      </p:sp>
    </p:spTree>
    <p:extLst>
      <p:ext uri="{BB962C8B-B14F-4D97-AF65-F5344CB8AC3E}">
        <p14:creationId xmlns:p14="http://schemas.microsoft.com/office/powerpoint/2010/main" val="171286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Offerings</a:t>
            </a:r>
          </a:p>
        </p:txBody>
      </p:sp>
      <p:sp>
        <p:nvSpPr>
          <p:cNvPr id="3" name="Content Placeholder 2"/>
          <p:cNvSpPr>
            <a:spLocks noGrp="1"/>
          </p:cNvSpPr>
          <p:nvPr>
            <p:ph idx="1"/>
          </p:nvPr>
        </p:nvSpPr>
        <p:spPr/>
        <p:txBody>
          <a:bodyPr/>
          <a:lstStyle/>
          <a:p>
            <a:pPr marL="0" indent="0">
              <a:buNone/>
            </a:pPr>
            <a:r>
              <a:rPr lang="en-US" sz="1600" b="1" u="sng" dirty="0"/>
              <a:t>IN THE MATTER OF </a:t>
            </a:r>
            <a:r>
              <a:rPr lang="en-US" sz="1600" b="1" u="sng" dirty="0" err="1"/>
              <a:t>SPARKSTER</a:t>
            </a:r>
            <a:r>
              <a:rPr lang="en-US" sz="1600" b="1" u="sng" dirty="0"/>
              <a:t>, LTD. AND </a:t>
            </a:r>
            <a:r>
              <a:rPr lang="en-US" sz="1600" b="1" u="sng" dirty="0" err="1"/>
              <a:t>SAJJAD</a:t>
            </a:r>
            <a:r>
              <a:rPr lang="en-US" sz="1600" b="1" u="sng" dirty="0"/>
              <a:t> </a:t>
            </a:r>
            <a:r>
              <a:rPr lang="en-US" sz="1600" b="1" u="sng" dirty="0" err="1"/>
              <a:t>DAYA</a:t>
            </a:r>
            <a:r>
              <a:rPr lang="en-US" sz="1600" b="1" u="sng" dirty="0"/>
              <a:t> (SETTLED SEPTEMBER 19, 2022</a:t>
            </a:r>
            <a:r>
              <a:rPr lang="en-US" sz="1600" b="1" u="sng" dirty="0" smtClean="0"/>
              <a:t>)</a:t>
            </a:r>
            <a:endParaRPr lang="en-US" sz="1600" b="1" u="sng" dirty="0"/>
          </a:p>
          <a:p>
            <a:r>
              <a:rPr lang="en-US" sz="1600" dirty="0"/>
              <a:t>SEC alleged that </a:t>
            </a:r>
            <a:r>
              <a:rPr lang="en-US" sz="1600" dirty="0" err="1"/>
              <a:t>Sparkster</a:t>
            </a:r>
            <a:r>
              <a:rPr lang="en-US" sz="1600" dirty="0"/>
              <a:t> conducted an unregistered securities offering “</a:t>
            </a:r>
            <a:r>
              <a:rPr lang="en-US" sz="1600" dirty="0" err="1"/>
              <a:t>SPRK</a:t>
            </a:r>
            <a:r>
              <a:rPr lang="en-US" sz="1600" dirty="0"/>
              <a:t> tokens,” raising approximately $30 million from nearly 4,000 investors located in the United States and abroad.</a:t>
            </a:r>
          </a:p>
          <a:p>
            <a:r>
              <a:rPr lang="en-US" sz="1600" dirty="0"/>
              <a:t>In anticipation of this proceeding, </a:t>
            </a:r>
            <a:r>
              <a:rPr lang="en-US" sz="1600" dirty="0" err="1"/>
              <a:t>Sparkster</a:t>
            </a:r>
            <a:r>
              <a:rPr lang="en-US" sz="1600" dirty="0"/>
              <a:t> and </a:t>
            </a:r>
            <a:r>
              <a:rPr lang="en-US" sz="1600" dirty="0" err="1"/>
              <a:t>Daya</a:t>
            </a:r>
            <a:r>
              <a:rPr lang="en-US" sz="1600" dirty="0"/>
              <a:t> each submitted an Offer of Settlement without admitting or denying the SEC’s findings.</a:t>
            </a:r>
          </a:p>
          <a:p>
            <a:pPr lvl="1"/>
            <a:r>
              <a:rPr lang="en-US" sz="1400" dirty="0" err="1"/>
              <a:t>Sparkster</a:t>
            </a:r>
            <a:r>
              <a:rPr lang="en-US" sz="1400" dirty="0"/>
              <a:t> “agreed to destroy its remaining tokens, request the removal of its tokens from trading platforms, and publish the SEC’s order on its website and social media channels.”</a:t>
            </a:r>
          </a:p>
          <a:p>
            <a:pPr lvl="1"/>
            <a:r>
              <a:rPr lang="en-US" sz="1400" dirty="0"/>
              <a:t>SEC ordered </a:t>
            </a:r>
            <a:r>
              <a:rPr lang="en-US" sz="1400" dirty="0" err="1"/>
              <a:t>Sparkster</a:t>
            </a:r>
            <a:r>
              <a:rPr lang="en-US" sz="1400" dirty="0"/>
              <a:t> to pay $30 million in disgorgement, $4,624,754 in prejudgment interest, and a $500,000 civil penalty.</a:t>
            </a:r>
          </a:p>
          <a:p>
            <a:pPr lvl="1"/>
            <a:r>
              <a:rPr lang="en-US" sz="1400" dirty="0"/>
              <a:t>SEC imposed a $250,000 civil penalty against </a:t>
            </a:r>
            <a:r>
              <a:rPr lang="en-US" sz="1400" dirty="0" err="1"/>
              <a:t>Daya</a:t>
            </a:r>
            <a:r>
              <a:rPr lang="en-US" sz="1400" dirty="0"/>
              <a:t>.</a:t>
            </a:r>
          </a:p>
          <a:p>
            <a:r>
              <a:rPr lang="en-US" sz="1600" dirty="0"/>
              <a:t>Ian </a:t>
            </a:r>
            <a:r>
              <a:rPr lang="en-US" sz="1600" dirty="0" err="1"/>
              <a:t>Balina</a:t>
            </a:r>
            <a:r>
              <a:rPr lang="en-US" sz="1600" dirty="0"/>
              <a:t> (crypto influencer) was charged for failing to disclose the compensation he received from </a:t>
            </a:r>
            <a:r>
              <a:rPr lang="en-US" sz="1600" dirty="0" err="1"/>
              <a:t>Sparkster</a:t>
            </a:r>
            <a:r>
              <a:rPr lang="en-US" sz="1600" dirty="0"/>
              <a:t> to publicly promote its tokens and failing to file an SEC registration statement for the tokens he sold. </a:t>
            </a:r>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11</a:t>
            </a:fld>
            <a:endParaRPr lang="en-US" dirty="0"/>
          </a:p>
        </p:txBody>
      </p:sp>
    </p:spTree>
    <p:extLst>
      <p:ext uri="{BB962C8B-B14F-4D97-AF65-F5344CB8AC3E}">
        <p14:creationId xmlns:p14="http://schemas.microsoft.com/office/powerpoint/2010/main" val="9092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Exchanges </a:t>
            </a:r>
          </a:p>
        </p:txBody>
      </p:sp>
      <p:sp>
        <p:nvSpPr>
          <p:cNvPr id="3" name="Content Placeholder 2"/>
          <p:cNvSpPr>
            <a:spLocks noGrp="1"/>
          </p:cNvSpPr>
          <p:nvPr>
            <p:ph idx="1"/>
          </p:nvPr>
        </p:nvSpPr>
        <p:spPr/>
        <p:txBody>
          <a:bodyPr/>
          <a:lstStyle/>
          <a:p>
            <a:pPr marL="0" indent="0">
              <a:buNone/>
            </a:pPr>
            <a:r>
              <a:rPr lang="en-US" sz="2000" b="1" u="sng" dirty="0"/>
              <a:t>IN THE MATTER OF </a:t>
            </a:r>
            <a:r>
              <a:rPr lang="en-US" sz="2000" b="1" u="sng" dirty="0" err="1"/>
              <a:t>POLONIEX</a:t>
            </a:r>
            <a:r>
              <a:rPr lang="en-US" sz="2000" b="1" u="sng" dirty="0"/>
              <a:t>, LLC (SETTLED AUGUST 9, 2021  </a:t>
            </a:r>
          </a:p>
          <a:p>
            <a:r>
              <a:rPr lang="en-US" sz="2000" dirty="0"/>
              <a:t>SEC charged </a:t>
            </a:r>
            <a:r>
              <a:rPr lang="en-US" sz="2000" dirty="0" err="1"/>
              <a:t>Poloniex</a:t>
            </a:r>
            <a:r>
              <a:rPr lang="en-US" sz="2000" dirty="0"/>
              <a:t> LLC with operating an unregistered digital asset exchange in connection with its operation of a trading platform that facilitated buying and selling of digital asset securities (violation of Section 5 of the Exchange Act</a:t>
            </a:r>
            <a:r>
              <a:rPr lang="en-US" sz="2000" dirty="0" smtClean="0"/>
              <a:t>).</a:t>
            </a:r>
            <a:endParaRPr lang="en-US" sz="2000" dirty="0"/>
          </a:p>
          <a:p>
            <a:r>
              <a:rPr lang="en-US" sz="2000" dirty="0"/>
              <a:t>SEC found that </a:t>
            </a:r>
            <a:r>
              <a:rPr lang="en-US" sz="2000" dirty="0" err="1"/>
              <a:t>Poloniex’s</a:t>
            </a:r>
            <a:r>
              <a:rPr lang="en-US" sz="2000" dirty="0"/>
              <a:t> trading platform met the criteria of an “exchange” and that the digital assets traded were securities</a:t>
            </a:r>
            <a:r>
              <a:rPr lang="en-US" sz="2000" dirty="0" smtClean="0"/>
              <a:t>.</a:t>
            </a:r>
            <a:endParaRPr lang="en-US" sz="2000" dirty="0"/>
          </a:p>
          <a:p>
            <a:r>
              <a:rPr lang="en-US" sz="2000" dirty="0"/>
              <a:t>Without admitting or denying the SEC’s findings, </a:t>
            </a:r>
            <a:r>
              <a:rPr lang="en-US" sz="2000" dirty="0" err="1"/>
              <a:t>Poloniex</a:t>
            </a:r>
            <a:r>
              <a:rPr lang="en-US" sz="2000" dirty="0"/>
              <a:t> agreed to the entry of a cease-and-desist order and to pay $10,388,309.10 to settle charges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12</a:t>
            </a:fld>
            <a:endParaRPr lang="en-US" dirty="0"/>
          </a:p>
        </p:txBody>
      </p:sp>
    </p:spTree>
    <p:extLst>
      <p:ext uri="{BB962C8B-B14F-4D97-AF65-F5344CB8AC3E}">
        <p14:creationId xmlns:p14="http://schemas.microsoft.com/office/powerpoint/2010/main" val="3473330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Exchanges</a:t>
            </a:r>
          </a:p>
        </p:txBody>
      </p:sp>
      <p:sp>
        <p:nvSpPr>
          <p:cNvPr id="3" name="Content Placeholder 2"/>
          <p:cNvSpPr>
            <a:spLocks noGrp="1"/>
          </p:cNvSpPr>
          <p:nvPr>
            <p:ph idx="1"/>
          </p:nvPr>
        </p:nvSpPr>
        <p:spPr/>
        <p:txBody>
          <a:bodyPr/>
          <a:lstStyle/>
          <a:p>
            <a:pPr marL="0" indent="0">
              <a:buNone/>
            </a:pPr>
            <a:r>
              <a:rPr lang="en-US" sz="1800" b="1" u="sng" dirty="0"/>
              <a:t>IN THE MATTER OF </a:t>
            </a:r>
            <a:r>
              <a:rPr lang="en-US" sz="1800" b="1" u="sng" dirty="0" err="1"/>
              <a:t>BLOCKFI</a:t>
            </a:r>
            <a:r>
              <a:rPr lang="en-US" sz="1800" b="1" u="sng" dirty="0"/>
              <a:t> LENDING LLC (FEBRUARY 14, 2022</a:t>
            </a:r>
            <a:r>
              <a:rPr lang="en-US" sz="1800" b="1" u="sng" dirty="0" smtClean="0"/>
              <a:t>)</a:t>
            </a:r>
            <a:endParaRPr lang="en-US" sz="1800" b="1" u="sng" dirty="0"/>
          </a:p>
          <a:p>
            <a:r>
              <a:rPr lang="en-US" sz="1800" dirty="0"/>
              <a:t>The SEC charged </a:t>
            </a:r>
            <a:r>
              <a:rPr lang="en-US" sz="1800" dirty="0" err="1"/>
              <a:t>BlockFi</a:t>
            </a:r>
            <a:r>
              <a:rPr lang="en-US" sz="1800" dirty="0"/>
              <a:t> Lending LLC with violating the Securities Act of 1933 (for failing to register the offers and sales of </a:t>
            </a:r>
            <a:r>
              <a:rPr lang="en-US" sz="1800" u="sng" dirty="0" err="1"/>
              <a:t>BlockFi</a:t>
            </a:r>
            <a:r>
              <a:rPr lang="en-US" sz="1800" u="sng" dirty="0"/>
              <a:t> Interest Accounts</a:t>
            </a:r>
            <a:r>
              <a:rPr lang="en-US" sz="1800" dirty="0"/>
              <a:t>, or BIAs, which the SEC determined met the definition of securities) and the Investment Company Act of 1940 (for failing to register as an investment company because the BIAs were securities).</a:t>
            </a:r>
          </a:p>
          <a:p>
            <a:r>
              <a:rPr lang="en-US" sz="1800" dirty="0"/>
              <a:t>On February 14, 2022, SEC accepted </a:t>
            </a:r>
            <a:r>
              <a:rPr lang="en-US" sz="1800" dirty="0" err="1"/>
              <a:t>BlockFi’s</a:t>
            </a:r>
            <a:r>
              <a:rPr lang="en-US" sz="1800" dirty="0"/>
              <a:t> offer of settlement, which it submitted in anticipation of the SEC’s proceedings. </a:t>
            </a:r>
            <a:r>
              <a:rPr lang="en-US" sz="1800" dirty="0" err="1"/>
              <a:t>BlockFi</a:t>
            </a:r>
            <a:r>
              <a:rPr lang="en-US" sz="1800" dirty="0"/>
              <a:t> agreed to pay a civil money penalty of $50 million, cease its unregistered offers and sales of the BIAs, and attempt to comply with Investment Company Act within 60 days.</a:t>
            </a:r>
          </a:p>
          <a:p>
            <a:r>
              <a:rPr lang="en-US" sz="1800" dirty="0"/>
              <a:t>Additionally, in parallel actions announced on February 14, 2022, </a:t>
            </a:r>
            <a:r>
              <a:rPr lang="en-US" sz="1800" dirty="0" err="1"/>
              <a:t>BlockFi</a:t>
            </a:r>
            <a:r>
              <a:rPr lang="en-US" sz="1800" dirty="0"/>
              <a:t> also agreed to pay an additional $50 million to </a:t>
            </a:r>
            <a:r>
              <a:rPr lang="en-US" sz="1800" b="1" u="sng" dirty="0"/>
              <a:t>32 states</a:t>
            </a:r>
            <a:r>
              <a:rPr lang="en-US" sz="1800" dirty="0"/>
              <a:t> to settle charges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13</a:t>
            </a:fld>
            <a:endParaRPr lang="en-US" dirty="0"/>
          </a:p>
        </p:txBody>
      </p:sp>
    </p:spTree>
    <p:extLst>
      <p:ext uri="{BB962C8B-B14F-4D97-AF65-F5344CB8AC3E}">
        <p14:creationId xmlns:p14="http://schemas.microsoft.com/office/powerpoint/2010/main" val="142388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Exchanges</a:t>
            </a:r>
          </a:p>
        </p:txBody>
      </p:sp>
      <p:sp>
        <p:nvSpPr>
          <p:cNvPr id="3" name="Content Placeholder 2"/>
          <p:cNvSpPr>
            <a:spLocks noGrp="1"/>
          </p:cNvSpPr>
          <p:nvPr>
            <p:ph idx="1"/>
          </p:nvPr>
        </p:nvSpPr>
        <p:spPr/>
        <p:txBody>
          <a:bodyPr/>
          <a:lstStyle/>
          <a:p>
            <a:pPr marL="0" indent="0">
              <a:buNone/>
            </a:pPr>
            <a:r>
              <a:rPr lang="en-US" sz="1600" u="sng" dirty="0"/>
              <a:t>CELSIUS NETWORK LLC</a:t>
            </a:r>
          </a:p>
          <a:p>
            <a:r>
              <a:rPr lang="en-US" sz="1600" dirty="0" smtClean="0"/>
              <a:t>In </a:t>
            </a:r>
            <a:r>
              <a:rPr lang="en-US" sz="1600" dirty="0"/>
              <a:t>September 2021, numerous state regulators (AL, KY, NJ, TX) issued cease-and-desist orders over </a:t>
            </a:r>
            <a:r>
              <a:rPr lang="en-US" sz="1600" dirty="0" err="1"/>
              <a:t>Celsius’s</a:t>
            </a:r>
            <a:r>
              <a:rPr lang="en-US" sz="1600" dirty="0"/>
              <a:t> interest-bearing accounts (“Earn Rewards” accounts), which the regulators found to be unregistered securities. </a:t>
            </a:r>
          </a:p>
          <a:p>
            <a:r>
              <a:rPr lang="en-US" sz="1600" dirty="0"/>
              <a:t>As of August 18, 2021, the Celsius Network had 348,158 active users worldwide invested in Celsius Earn Interest-Bearing Accounts with global assets under management exceeding $12,500,000,000. As of the same date, the Celsius Network had 139,054 active users in the United States invested in Celsius Earn Interest-Bearing Accounts with United States-based assets under management exceeding $7,000,000,000.</a:t>
            </a:r>
          </a:p>
          <a:p>
            <a:r>
              <a:rPr lang="en-US" sz="1600" dirty="0"/>
              <a:t>In June 2022, Celsius froze withdrawals, and four states investigated this decision.  </a:t>
            </a:r>
          </a:p>
          <a:p>
            <a:r>
              <a:rPr lang="en-US" sz="1600" dirty="0"/>
              <a:t>On July 14, 2022, Celsius filed for Chapter 11 bankruptcy protection at the U.S. Bankruptcy Court for Southern District of New York </a:t>
            </a:r>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14</a:t>
            </a:fld>
            <a:endParaRPr lang="en-US" dirty="0"/>
          </a:p>
        </p:txBody>
      </p:sp>
    </p:spTree>
    <p:extLst>
      <p:ext uri="{BB962C8B-B14F-4D97-AF65-F5344CB8AC3E}">
        <p14:creationId xmlns:p14="http://schemas.microsoft.com/office/powerpoint/2010/main" val="2768864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Exchanges</a:t>
            </a:r>
          </a:p>
        </p:txBody>
      </p:sp>
      <p:sp>
        <p:nvSpPr>
          <p:cNvPr id="3" name="Content Placeholder 2"/>
          <p:cNvSpPr>
            <a:spLocks noGrp="1"/>
          </p:cNvSpPr>
          <p:nvPr>
            <p:ph idx="1"/>
          </p:nvPr>
        </p:nvSpPr>
        <p:spPr/>
        <p:txBody>
          <a:bodyPr/>
          <a:lstStyle/>
          <a:p>
            <a:pPr marL="0" indent="0">
              <a:buNone/>
            </a:pPr>
            <a:r>
              <a:rPr lang="en-US" sz="1800" u="sng" dirty="0"/>
              <a:t>VOYAGER DIGITAL HOLDINGS, INC</a:t>
            </a:r>
            <a:r>
              <a:rPr lang="en-US" sz="1800" u="sng" dirty="0" smtClean="0"/>
              <a:t>.</a:t>
            </a:r>
            <a:endParaRPr lang="en-US" sz="1800" u="sng" dirty="0"/>
          </a:p>
          <a:p>
            <a:r>
              <a:rPr lang="en-US" sz="1800" dirty="0"/>
              <a:t>In March 2022, numerous states investigated Voyager.</a:t>
            </a:r>
          </a:p>
          <a:p>
            <a:r>
              <a:rPr lang="en-US" sz="1800" dirty="0"/>
              <a:t>Estimated $5 billion in assets.</a:t>
            </a:r>
          </a:p>
          <a:p>
            <a:r>
              <a:rPr lang="en-US" sz="1800" dirty="0"/>
              <a:t>On March 29, 2022, the State of New Jersey’s Bureau of Securities issued a cease and desist order, alleging that each account issued under the “Voyager Earn” program is an unregistered security because of its promises of interest rates (as high as 12%).</a:t>
            </a:r>
          </a:p>
          <a:p>
            <a:r>
              <a:rPr lang="en-US" sz="1800" dirty="0"/>
              <a:t>On March 29, 2022, Alabama Securities Commission issued a show cause order.</a:t>
            </a:r>
          </a:p>
          <a:p>
            <a:r>
              <a:rPr lang="en-US" sz="1800" dirty="0"/>
              <a:t>Other state regulators that investigated Voyager include Indiana, Kentucky, Oklahoma, Texas, Washington, and Vermont.</a:t>
            </a:r>
          </a:p>
          <a:p>
            <a:r>
              <a:rPr lang="en-US" sz="1800" dirty="0"/>
              <a:t>On July 5, 2022, Voyager filed for Chapter 11 bankruptcy relief in the in the United States Bankruptcy Court for the Southern District of New York </a:t>
            </a:r>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15</a:t>
            </a:fld>
            <a:endParaRPr lang="en-US" dirty="0"/>
          </a:p>
        </p:txBody>
      </p:sp>
    </p:spTree>
    <p:extLst>
      <p:ext uri="{BB962C8B-B14F-4D97-AF65-F5344CB8AC3E}">
        <p14:creationId xmlns:p14="http://schemas.microsoft.com/office/powerpoint/2010/main" val="289395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Exchanges</a:t>
            </a:r>
          </a:p>
        </p:txBody>
      </p:sp>
      <p:sp>
        <p:nvSpPr>
          <p:cNvPr id="3" name="Content Placeholder 2"/>
          <p:cNvSpPr>
            <a:spLocks noGrp="1"/>
          </p:cNvSpPr>
          <p:nvPr>
            <p:ph idx="1"/>
          </p:nvPr>
        </p:nvSpPr>
        <p:spPr/>
        <p:txBody>
          <a:bodyPr/>
          <a:lstStyle/>
          <a:p>
            <a:pPr marL="0" indent="0">
              <a:buNone/>
            </a:pPr>
            <a:r>
              <a:rPr lang="en-US" sz="1800" u="sng" dirty="0" err="1"/>
              <a:t>NEXO</a:t>
            </a:r>
            <a:r>
              <a:rPr lang="en-US" sz="1800" u="sng" dirty="0"/>
              <a:t> GROUP, </a:t>
            </a:r>
            <a:r>
              <a:rPr lang="en-US" sz="1800" u="sng" dirty="0" err="1"/>
              <a:t>NEXO</a:t>
            </a:r>
            <a:r>
              <a:rPr lang="en-US" sz="1800" u="sng" dirty="0"/>
              <a:t> INC., </a:t>
            </a:r>
            <a:r>
              <a:rPr lang="en-US" sz="1800" u="sng" dirty="0" err="1"/>
              <a:t>NEXO</a:t>
            </a:r>
            <a:r>
              <a:rPr lang="en-US" sz="1800" u="sng" dirty="0"/>
              <a:t> CAPITAL INC. (</a:t>
            </a:r>
            <a:r>
              <a:rPr lang="en-US" sz="1800" u="sng" dirty="0" err="1"/>
              <a:t>NEXO</a:t>
            </a:r>
            <a:r>
              <a:rPr lang="en-US" sz="1800" u="sng" dirty="0" smtClean="0"/>
              <a:t>)</a:t>
            </a:r>
            <a:endParaRPr lang="en-US" sz="1800" u="sng" dirty="0"/>
          </a:p>
          <a:p>
            <a:r>
              <a:rPr lang="en-US" sz="1800" dirty="0"/>
              <a:t>On September 26, 2022, the Commissioner of Financial Protection and Innovation of California issues a Desist and Refrain Order against </a:t>
            </a:r>
            <a:r>
              <a:rPr lang="en-US" sz="1800" dirty="0" err="1"/>
              <a:t>Nexo</a:t>
            </a:r>
            <a:r>
              <a:rPr lang="en-US" sz="1800" dirty="0"/>
              <a:t> Group, </a:t>
            </a:r>
            <a:r>
              <a:rPr lang="en-US" sz="1800" dirty="0" err="1"/>
              <a:t>Nexo</a:t>
            </a:r>
            <a:r>
              <a:rPr lang="en-US" sz="1800" dirty="0"/>
              <a:t> Inc., and </a:t>
            </a:r>
            <a:r>
              <a:rPr lang="en-US" sz="1800" dirty="0" err="1"/>
              <a:t>Nexo</a:t>
            </a:r>
            <a:r>
              <a:rPr lang="en-US" sz="1800" dirty="0"/>
              <a:t> Capital Inc. from the further offer and sale of securities in California (including the Earn Interest Product accounts). </a:t>
            </a:r>
          </a:p>
          <a:p>
            <a:r>
              <a:rPr lang="en-US" sz="1800" dirty="0"/>
              <a:t>At least 7 other state regulators have brought action against </a:t>
            </a:r>
            <a:r>
              <a:rPr lang="en-US" sz="1800" dirty="0" err="1"/>
              <a:t>Nexo</a:t>
            </a:r>
            <a:r>
              <a:rPr lang="en-US" sz="1800" dirty="0"/>
              <a:t> for these Earn Interest Product accounts.</a:t>
            </a:r>
          </a:p>
          <a:p>
            <a:r>
              <a:rPr lang="en-US" sz="1800" dirty="0"/>
              <a:t>On September 26, 2022, New York Attorney General Letitia James sued </a:t>
            </a:r>
            <a:r>
              <a:rPr lang="en-US" sz="1800" dirty="0" err="1"/>
              <a:t>Nexo</a:t>
            </a:r>
            <a:r>
              <a:rPr lang="en-US" sz="1800" dirty="0"/>
              <a:t> for not registering as a securities broker or dealer despite offering and selling interest-bearing virtual currency accounts that promised high returns. She also alleged that </a:t>
            </a:r>
            <a:r>
              <a:rPr lang="en-US" sz="1800" dirty="0" err="1"/>
              <a:t>Nexo</a:t>
            </a:r>
            <a:r>
              <a:rPr lang="en-US" sz="1800" dirty="0"/>
              <a:t> misled investors by falsely representing its compliance with laws and regulations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16</a:t>
            </a:fld>
            <a:endParaRPr lang="en-US" dirty="0"/>
          </a:p>
        </p:txBody>
      </p:sp>
    </p:spTree>
    <p:extLst>
      <p:ext uri="{BB962C8B-B14F-4D97-AF65-F5344CB8AC3E}">
        <p14:creationId xmlns:p14="http://schemas.microsoft.com/office/powerpoint/2010/main" val="129249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Fraud, Insider Trading and Ponzi </a:t>
            </a:r>
            <a:r>
              <a:rPr lang="en-US" dirty="0" smtClean="0"/>
              <a:t>Schemes</a:t>
            </a:r>
            <a:endParaRPr lang="en-US" dirty="0"/>
          </a:p>
        </p:txBody>
      </p:sp>
      <p:sp>
        <p:nvSpPr>
          <p:cNvPr id="3" name="Content Placeholder 2"/>
          <p:cNvSpPr>
            <a:spLocks noGrp="1"/>
          </p:cNvSpPr>
          <p:nvPr>
            <p:ph idx="1"/>
          </p:nvPr>
        </p:nvSpPr>
        <p:spPr/>
        <p:txBody>
          <a:bodyPr/>
          <a:lstStyle/>
          <a:p>
            <a:pPr marL="0" indent="0">
              <a:buNone/>
            </a:pPr>
            <a:r>
              <a:rPr lang="en-US" sz="1600" b="1" u="sng" dirty="0"/>
              <a:t>SEC v. ISHAN </a:t>
            </a:r>
            <a:r>
              <a:rPr lang="en-US" sz="1600" b="1" u="sng" dirty="0" err="1"/>
              <a:t>WAHI</a:t>
            </a:r>
            <a:r>
              <a:rPr lang="en-US" sz="1600" b="1" u="sng" dirty="0"/>
              <a:t>, NIKHIL </a:t>
            </a:r>
            <a:r>
              <a:rPr lang="en-US" sz="1600" b="1" u="sng" dirty="0" err="1"/>
              <a:t>WAHI</a:t>
            </a:r>
            <a:r>
              <a:rPr lang="en-US" sz="1600" b="1" u="sng" dirty="0"/>
              <a:t>, AND SAMEER </a:t>
            </a:r>
            <a:r>
              <a:rPr lang="en-US" sz="1600" b="1" u="sng" dirty="0" err="1"/>
              <a:t>RAMANI</a:t>
            </a:r>
            <a:r>
              <a:rPr lang="en-US" sz="1600" b="1" u="sng" dirty="0"/>
              <a:t> (</a:t>
            </a:r>
            <a:r>
              <a:rPr lang="en-US" sz="1600" b="1" u="sng" dirty="0" err="1"/>
              <a:t>W.D</a:t>
            </a:r>
            <a:r>
              <a:rPr lang="en-US" sz="1600" b="1" u="sng" dirty="0"/>
              <a:t>. </a:t>
            </a:r>
            <a:r>
              <a:rPr lang="en-US" sz="1600" b="1" u="sng" dirty="0" err="1"/>
              <a:t>Wa</a:t>
            </a:r>
            <a:r>
              <a:rPr lang="en-US" sz="1600" b="1" u="sng" dirty="0"/>
              <a:t>. JULY 21, 2022</a:t>
            </a:r>
            <a:r>
              <a:rPr lang="en-US" sz="1600" b="1" u="sng" dirty="0" smtClean="0"/>
              <a:t>)</a:t>
            </a:r>
            <a:endParaRPr lang="en-US" sz="1600" b="1" u="sng" dirty="0"/>
          </a:p>
          <a:p>
            <a:r>
              <a:rPr lang="en-US" sz="1600" dirty="0"/>
              <a:t>Ishan </a:t>
            </a:r>
            <a:r>
              <a:rPr lang="en-US" sz="1600" dirty="0" err="1"/>
              <a:t>Wahi</a:t>
            </a:r>
            <a:r>
              <a:rPr lang="en-US" sz="1600" dirty="0"/>
              <a:t> (former product manager at </a:t>
            </a:r>
            <a:r>
              <a:rPr lang="en-US" sz="1600" dirty="0" err="1"/>
              <a:t>Coinbase</a:t>
            </a:r>
            <a:r>
              <a:rPr lang="en-US" sz="1600" dirty="0"/>
              <a:t>) tipped material, nonpublic information about the timing and content of “listing announcements” to his brother Nikhil </a:t>
            </a:r>
            <a:r>
              <a:rPr lang="en-US" sz="1600" dirty="0" err="1"/>
              <a:t>Wahi</a:t>
            </a:r>
            <a:r>
              <a:rPr lang="en-US" sz="1600" dirty="0"/>
              <a:t> and close friend Sameer </a:t>
            </a:r>
            <a:r>
              <a:rPr lang="en-US" sz="1600" dirty="0" err="1"/>
              <a:t>Ramani</a:t>
            </a:r>
            <a:r>
              <a:rPr lang="en-US" sz="1600" dirty="0"/>
              <a:t>. </a:t>
            </a:r>
          </a:p>
          <a:p>
            <a:r>
              <a:rPr lang="en-US" sz="1600" dirty="0" err="1"/>
              <a:t>Coinbase</a:t>
            </a:r>
            <a:r>
              <a:rPr lang="en-US" sz="1600" dirty="0"/>
              <a:t> uses listing announcements to announce when certain crypto assets or tokens would be made available to trade on its asset trading platform.</a:t>
            </a:r>
          </a:p>
          <a:p>
            <a:r>
              <a:rPr lang="en-US" sz="1600" dirty="0"/>
              <a:t>Nikhil </a:t>
            </a:r>
            <a:r>
              <a:rPr lang="en-US" sz="1600" dirty="0" err="1"/>
              <a:t>Wahi</a:t>
            </a:r>
            <a:r>
              <a:rPr lang="en-US" sz="1600" dirty="0"/>
              <a:t> and Sameer </a:t>
            </a:r>
            <a:r>
              <a:rPr lang="en-US" sz="1600" dirty="0" err="1"/>
              <a:t>Ramani</a:t>
            </a:r>
            <a:r>
              <a:rPr lang="en-US" sz="1600" dirty="0"/>
              <a:t> earned over $1.1 million by using such information to trade ahead of multiple listing announcements. </a:t>
            </a:r>
          </a:p>
          <a:p>
            <a:r>
              <a:rPr lang="en-US" sz="1600" dirty="0"/>
              <a:t>SEC alleges 9 assets traded on </a:t>
            </a:r>
            <a:r>
              <a:rPr lang="en-US" sz="1600" dirty="0" err="1"/>
              <a:t>Coinbase</a:t>
            </a:r>
            <a:r>
              <a:rPr lang="en-US" sz="1600" dirty="0"/>
              <a:t> are securities.</a:t>
            </a:r>
          </a:p>
          <a:p>
            <a:endParaRPr lang="en-US" sz="1600" dirty="0"/>
          </a:p>
          <a:p>
            <a:pPr marL="0" indent="0">
              <a:buNone/>
            </a:pPr>
            <a:r>
              <a:rPr lang="en-US" sz="1600" b="1" u="sng" dirty="0"/>
              <a:t>UNITED STATES V. ISHAN </a:t>
            </a:r>
            <a:r>
              <a:rPr lang="en-US" sz="1600" b="1" u="sng" dirty="0" err="1"/>
              <a:t>WAHI</a:t>
            </a:r>
            <a:r>
              <a:rPr lang="en-US" sz="1600" b="1" u="sng" dirty="0"/>
              <a:t>, NIKHIL </a:t>
            </a:r>
            <a:r>
              <a:rPr lang="en-US" sz="1600" b="1" u="sng" dirty="0" err="1"/>
              <a:t>WAHI</a:t>
            </a:r>
            <a:r>
              <a:rPr lang="en-US" sz="1600" b="1" u="sng" dirty="0"/>
              <a:t>, AND SAMEER </a:t>
            </a:r>
            <a:r>
              <a:rPr lang="en-US" sz="1600" b="1" u="sng" dirty="0" err="1"/>
              <a:t>RAMANI</a:t>
            </a:r>
            <a:r>
              <a:rPr lang="en-US" sz="1600" b="1" u="sng" dirty="0"/>
              <a:t> (</a:t>
            </a:r>
            <a:r>
              <a:rPr lang="en-US" sz="1600" b="1" u="sng" dirty="0" err="1"/>
              <a:t>SDNY</a:t>
            </a:r>
            <a:r>
              <a:rPr lang="en-US" sz="1600" b="1" u="sng" dirty="0"/>
              <a:t> JULY 19, 2022</a:t>
            </a:r>
            <a:r>
              <a:rPr lang="en-US" sz="1600" b="1" u="sng" dirty="0" smtClean="0"/>
              <a:t>)</a:t>
            </a:r>
            <a:endParaRPr lang="en-US" sz="1600" b="1" u="sng" dirty="0"/>
          </a:p>
          <a:p>
            <a:r>
              <a:rPr lang="en-US" sz="1600" dirty="0"/>
              <a:t>DOJ charged the three with wire fraud conspiracy and wire fraud in connection with the scheme to use confidential information to trade ahead of listing announcements</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17</a:t>
            </a:fld>
            <a:endParaRPr lang="en-US" dirty="0"/>
          </a:p>
        </p:txBody>
      </p:sp>
    </p:spTree>
    <p:extLst>
      <p:ext uri="{BB962C8B-B14F-4D97-AF65-F5344CB8AC3E}">
        <p14:creationId xmlns:p14="http://schemas.microsoft.com/office/powerpoint/2010/main" val="216116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Fraud, Insider Trading and Ponzi Schemes</a:t>
            </a:r>
          </a:p>
        </p:txBody>
      </p:sp>
      <p:sp>
        <p:nvSpPr>
          <p:cNvPr id="3" name="Content Placeholder 2"/>
          <p:cNvSpPr>
            <a:spLocks noGrp="1"/>
          </p:cNvSpPr>
          <p:nvPr>
            <p:ph idx="1"/>
          </p:nvPr>
        </p:nvSpPr>
        <p:spPr/>
        <p:txBody>
          <a:bodyPr/>
          <a:lstStyle/>
          <a:p>
            <a:pPr marL="0" indent="0">
              <a:lnSpc>
                <a:spcPts val="1200"/>
              </a:lnSpc>
              <a:buNone/>
            </a:pPr>
            <a:r>
              <a:rPr lang="en-US" sz="1100" b="1" u="sng" dirty="0"/>
              <a:t>SEC V. VLADIMIR </a:t>
            </a:r>
            <a:r>
              <a:rPr lang="en-US" sz="1100" b="1" u="sng" dirty="0" err="1"/>
              <a:t>OKHOTNIKOV</a:t>
            </a:r>
            <a:r>
              <a:rPr lang="en-US" sz="1100" b="1" u="sng" dirty="0"/>
              <a:t>, JANE DOE A/K/A LOLA FERRARI, </a:t>
            </a:r>
            <a:r>
              <a:rPr lang="en-US" sz="1100" b="1" u="sng" dirty="0" err="1"/>
              <a:t>MIKAIL</a:t>
            </a:r>
            <a:r>
              <a:rPr lang="en-US" sz="1100" b="1" u="sng" dirty="0"/>
              <a:t> </a:t>
            </a:r>
            <a:r>
              <a:rPr lang="en-US" sz="1100" b="1" u="sng" dirty="0" err="1"/>
              <a:t>SERGEEV</a:t>
            </a:r>
            <a:r>
              <a:rPr lang="en-US" sz="1100" b="1" u="sng" dirty="0"/>
              <a:t>, SERGEY </a:t>
            </a:r>
            <a:r>
              <a:rPr lang="en-US" sz="1100" b="1" u="sng" dirty="0" err="1"/>
              <a:t>MASLAKOV</a:t>
            </a:r>
            <a:r>
              <a:rPr lang="en-US" sz="1100" b="1" u="sng" dirty="0"/>
              <a:t>, SAMUEL D. ELLIS, MARK F. HAMLIN, SARAH L. </a:t>
            </a:r>
            <a:r>
              <a:rPr lang="en-US" sz="1100" b="1" u="sng" dirty="0" err="1"/>
              <a:t>THEISSEN</a:t>
            </a:r>
            <a:r>
              <a:rPr lang="en-US" sz="1100" b="1" u="sng" dirty="0"/>
              <a:t>, CARLOS L. MARTINEZ, RONALD R. DEERING, CHERI BETH BOWEN, AND ALISHA R. </a:t>
            </a:r>
            <a:r>
              <a:rPr lang="en-US" sz="1100" b="1" u="sng" dirty="0" err="1"/>
              <a:t>SHEPPERD</a:t>
            </a:r>
            <a:r>
              <a:rPr lang="en-US" sz="1100" b="1" u="sng" dirty="0"/>
              <a:t> (N.D. Ill. AUGUST 1, 2022)</a:t>
            </a:r>
          </a:p>
          <a:p>
            <a:pPr>
              <a:lnSpc>
                <a:spcPts val="1200"/>
              </a:lnSpc>
            </a:pPr>
            <a:r>
              <a:rPr lang="en-US" sz="1100" dirty="0"/>
              <a:t>SEC charged 11 individuals in a $300 million crypto online pyramid and Ponzi scheme spanning multiple countries through Forsage.io (“</a:t>
            </a:r>
            <a:r>
              <a:rPr lang="en-US" sz="1100" dirty="0" err="1"/>
              <a:t>Forsage</a:t>
            </a:r>
            <a:r>
              <a:rPr lang="en-US" sz="1100" dirty="0"/>
              <a:t>”). </a:t>
            </a:r>
            <a:r>
              <a:rPr lang="en-US" sz="1100" dirty="0" err="1"/>
              <a:t>Forsage</a:t>
            </a:r>
            <a:r>
              <a:rPr lang="en-US" sz="1100" dirty="0"/>
              <a:t> did not sell or offer to sell any product to retail investors; rather, the primary way investors made money was through recruiting others into the scheme. Defendants continued to promote the scheme and denied fraud claims despite cease-and-desist actions made in September 2020 (Securities and Exchange Commission of the Philippines) and March 2021 (Montana Commissioner of Securities and Insurance). </a:t>
            </a:r>
          </a:p>
          <a:p>
            <a:pPr>
              <a:lnSpc>
                <a:spcPts val="1200"/>
              </a:lnSpc>
            </a:pPr>
            <a:r>
              <a:rPr lang="en-US" sz="1100" dirty="0"/>
              <a:t>Among those charged were the four founders for </a:t>
            </a:r>
            <a:r>
              <a:rPr lang="en-US" sz="1100" dirty="0" err="1"/>
              <a:t>Forsage</a:t>
            </a:r>
            <a:r>
              <a:rPr lang="en-US" sz="1100" dirty="0"/>
              <a:t> (last known to be living in Russia, Republic of Georgia, and Indonesia) and three U.S.-based promoters.</a:t>
            </a:r>
          </a:p>
          <a:p>
            <a:pPr>
              <a:lnSpc>
                <a:spcPts val="1200"/>
              </a:lnSpc>
            </a:pPr>
            <a:endParaRPr lang="en-US" sz="1100" dirty="0"/>
          </a:p>
          <a:p>
            <a:pPr marL="0" indent="0">
              <a:lnSpc>
                <a:spcPts val="1200"/>
              </a:lnSpc>
              <a:buNone/>
            </a:pPr>
            <a:r>
              <a:rPr lang="en-US" sz="1100" b="1" u="sng" dirty="0"/>
              <a:t>SEC V. MAURICIO CHAVEZ, GIORGIO </a:t>
            </a:r>
            <a:r>
              <a:rPr lang="en-US" sz="1100" b="1" u="sng" dirty="0" err="1"/>
              <a:t>BENVENUTO</a:t>
            </a:r>
            <a:r>
              <a:rPr lang="en-US" sz="1100" b="1" u="sng" dirty="0"/>
              <a:t>, AND </a:t>
            </a:r>
            <a:r>
              <a:rPr lang="en-US" sz="1100" b="1" u="sng" dirty="0" err="1"/>
              <a:t>CRYPTOFX</a:t>
            </a:r>
            <a:r>
              <a:rPr lang="en-US" sz="1100" b="1" u="sng" dirty="0"/>
              <a:t>, LLC (S.D. Tex. SEPTEMBER 19, 2022) </a:t>
            </a:r>
          </a:p>
          <a:p>
            <a:pPr>
              <a:lnSpc>
                <a:spcPts val="1200"/>
              </a:lnSpc>
            </a:pPr>
            <a:r>
              <a:rPr lang="en-US" sz="1100" dirty="0"/>
              <a:t>SEC filed emergency action to stop an ongoing and fraudulent crypto asset offering that targeted Latino investors. </a:t>
            </a:r>
          </a:p>
          <a:p>
            <a:pPr>
              <a:lnSpc>
                <a:spcPts val="1200"/>
              </a:lnSpc>
            </a:pPr>
            <a:r>
              <a:rPr lang="en-US" sz="1100" dirty="0"/>
              <a:t>SEC alleged that Chavez was running a Ponzi scheme and that defendants raised over $12 million from over 5,000 investors. Instead of using the funds for crypto trading, as promised, Chavez allegedly used over 90% of those funds to pay fake returns to investors, support his lifestyle, and purchase and develop real estate. SEC alleges that Chavez and </a:t>
            </a:r>
            <a:r>
              <a:rPr lang="en-US" sz="1100" dirty="0" err="1"/>
              <a:t>Benvenuto</a:t>
            </a:r>
            <a:r>
              <a:rPr lang="en-US" sz="1100" dirty="0"/>
              <a:t> made approximately $2.7 million in Ponzi payments while diverting almost $8 million for personal use. Chavez spent nearly $1.5 million on cars, credit card payments, jewelry, and more.</a:t>
            </a:r>
          </a:p>
          <a:p>
            <a:pPr marL="0" indent="0">
              <a:lnSpc>
                <a:spcPts val="1200"/>
              </a:lnSpc>
              <a:buNone/>
            </a:pPr>
            <a:endParaRPr lang="en-US" sz="1100" dirty="0"/>
          </a:p>
          <a:p>
            <a:pPr marL="0" indent="0">
              <a:lnSpc>
                <a:spcPts val="1200"/>
              </a:lnSpc>
              <a:buNone/>
            </a:pPr>
            <a:r>
              <a:rPr lang="en-US" sz="1100" b="1" u="sng" dirty="0"/>
              <a:t>SEC V. </a:t>
            </a:r>
            <a:r>
              <a:rPr lang="en-US" sz="1100" b="1" u="sng" dirty="0" err="1"/>
              <a:t>ARBITRADE</a:t>
            </a:r>
            <a:r>
              <a:rPr lang="en-US" sz="1100" b="1" u="sng" dirty="0"/>
              <a:t> LTD., </a:t>
            </a:r>
            <a:r>
              <a:rPr lang="en-US" sz="1100" b="1" u="sng" dirty="0" err="1"/>
              <a:t>CRYPTOBONTIX</a:t>
            </a:r>
            <a:r>
              <a:rPr lang="en-US" sz="1100" b="1" u="sng" dirty="0"/>
              <a:t> INC., TROY R.J. HOGG, JAMES L. GOLDBERG, STEPHEN L. </a:t>
            </a:r>
            <a:r>
              <a:rPr lang="en-US" sz="1100" b="1" u="sng" dirty="0" err="1"/>
              <a:t>BRAVERMAN</a:t>
            </a:r>
            <a:r>
              <a:rPr lang="en-US" sz="1100" b="1" u="sng" dirty="0"/>
              <a:t>, AND MAX W. BARBER (SEPTEMBER 30, 2022)</a:t>
            </a:r>
          </a:p>
          <a:p>
            <a:pPr>
              <a:lnSpc>
                <a:spcPts val="1200"/>
              </a:lnSpc>
            </a:pPr>
            <a:r>
              <a:rPr lang="en-US" sz="1100" dirty="0"/>
              <a:t>SEC charged defendants for perpetrating an alleged pump-and-dump scheme involving “Dignity” or “DIG,” a (supposedly) “gold-backed” crypto asset. </a:t>
            </a:r>
          </a:p>
          <a:p>
            <a:pPr>
              <a:lnSpc>
                <a:spcPts val="1200"/>
              </a:lnSpc>
            </a:pPr>
            <a:r>
              <a:rPr lang="en-US" sz="1100" dirty="0"/>
              <a:t>Defendants publicly misstated that they acquired gold bullion to back the token in order to sell at least $36.8 million of DIG</a:t>
            </a:r>
            <a:r>
              <a:rPr lang="en-US" sz="1100" dirty="0" smtClean="0"/>
              <a:t>.</a:t>
            </a:r>
            <a:endParaRPr lang="en-US" sz="11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18</a:t>
            </a:fld>
            <a:endParaRPr lang="en-US" dirty="0"/>
          </a:p>
        </p:txBody>
      </p:sp>
    </p:spTree>
    <p:extLst>
      <p:ext uri="{BB962C8B-B14F-4D97-AF65-F5344CB8AC3E}">
        <p14:creationId xmlns:p14="http://schemas.microsoft.com/office/powerpoint/2010/main" val="3629593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Celebrity </a:t>
            </a:r>
            <a:r>
              <a:rPr lang="en-US" dirty="0" smtClean="0"/>
              <a:t>Endorsements</a:t>
            </a:r>
            <a:endParaRPr lang="en-US" dirty="0"/>
          </a:p>
        </p:txBody>
      </p:sp>
      <p:sp>
        <p:nvSpPr>
          <p:cNvPr id="3" name="Content Placeholder 2"/>
          <p:cNvSpPr>
            <a:spLocks noGrp="1"/>
          </p:cNvSpPr>
          <p:nvPr>
            <p:ph idx="1"/>
          </p:nvPr>
        </p:nvSpPr>
        <p:spPr/>
        <p:txBody>
          <a:bodyPr/>
          <a:lstStyle/>
          <a:p>
            <a:pPr marL="0" indent="0">
              <a:buNone/>
            </a:pPr>
            <a:r>
              <a:rPr lang="en-US" sz="1100" b="1" u="sng" dirty="0"/>
              <a:t>IN THE MATTER OF KIMBERLY KARDASHIAN (SETTLED OCTOBER 3, 2022)</a:t>
            </a:r>
          </a:p>
          <a:p>
            <a:r>
              <a:rPr lang="en-US" sz="1100" dirty="0"/>
              <a:t>SEC found that Kardashian violated the anti-touting provision of the federal securities laws by failing to disclose that she was paid $250,000 to publish a post on her Instagram about </a:t>
            </a:r>
            <a:r>
              <a:rPr lang="en-US" sz="1100" dirty="0" err="1"/>
              <a:t>EMAX</a:t>
            </a:r>
            <a:r>
              <a:rPr lang="en-US" sz="1100" dirty="0"/>
              <a:t> tokens.</a:t>
            </a:r>
          </a:p>
          <a:p>
            <a:r>
              <a:rPr lang="en-US" sz="1100" dirty="0"/>
              <a:t>Without admitting or denying SEC’s findings, Kardashian agreed to settle the charges related to violating Section 17b of the Securities Act and cooperate with the SEC’s ongoing investigation. She also agreed to pay $1.26 million ($260,000 in disgorgement, plus 1 million penalty) and to not promote any crypto asset securities for three years.</a:t>
            </a:r>
          </a:p>
          <a:p>
            <a:endParaRPr lang="en-US" sz="1100" dirty="0"/>
          </a:p>
          <a:p>
            <a:pPr marL="0" indent="0">
              <a:buNone/>
            </a:pPr>
            <a:r>
              <a:rPr lang="en-US" sz="1100" b="1" u="sng" dirty="0" smtClean="0"/>
              <a:t>SEC V. IAN </a:t>
            </a:r>
            <a:r>
              <a:rPr lang="en-US" sz="1100" b="1" u="sng" dirty="0" err="1" smtClean="0"/>
              <a:t>BALINA</a:t>
            </a:r>
            <a:r>
              <a:rPr lang="en-US" sz="1100" b="1" u="sng" dirty="0" smtClean="0"/>
              <a:t> (SEPTEMBER 19, 2022)</a:t>
            </a:r>
          </a:p>
          <a:p>
            <a:r>
              <a:rPr lang="en-US" sz="1100" dirty="0" smtClean="0"/>
              <a:t>Crypto influencer charged for failing to disclose the compensation he received from </a:t>
            </a:r>
            <a:r>
              <a:rPr lang="en-US" sz="1100" dirty="0" err="1" smtClean="0"/>
              <a:t>Sparkster</a:t>
            </a:r>
            <a:r>
              <a:rPr lang="en-US" sz="1100" dirty="0" smtClean="0"/>
              <a:t> to publicly promote its tokens and failing to file an SEC registration statement for the tokens he sold. </a:t>
            </a:r>
          </a:p>
          <a:p>
            <a:r>
              <a:rPr lang="en-US" sz="1100" dirty="0" smtClean="0"/>
              <a:t>“</a:t>
            </a:r>
            <a:r>
              <a:rPr lang="en-US" sz="1100" dirty="0" err="1"/>
              <a:t>Balina</a:t>
            </a:r>
            <a:r>
              <a:rPr lang="en-US" sz="1100" dirty="0"/>
              <a:t> signed a contract to invest approximately $5 million in the </a:t>
            </a:r>
            <a:r>
              <a:rPr lang="en-US" sz="1100" dirty="0" err="1"/>
              <a:t>Sparkster</a:t>
            </a:r>
            <a:r>
              <a:rPr lang="en-US" sz="1100" dirty="0"/>
              <a:t> Offering and promoted the offered </a:t>
            </a:r>
            <a:r>
              <a:rPr lang="en-US" sz="1100" dirty="0" err="1"/>
              <a:t>SPRK</a:t>
            </a:r>
            <a:r>
              <a:rPr lang="en-US" sz="1100" dirty="0"/>
              <a:t> tokens on YouTube, Telegram, and other social media platforms. Although he agreed to receive a 30% bonus from </a:t>
            </a:r>
            <a:r>
              <a:rPr lang="en-US" sz="1100" dirty="0" err="1"/>
              <a:t>Sparkster</a:t>
            </a:r>
            <a:r>
              <a:rPr lang="en-US" sz="1100" dirty="0"/>
              <a:t> on the tokens he purchased in the </a:t>
            </a:r>
            <a:r>
              <a:rPr lang="en-US" sz="1100" dirty="0" err="1"/>
              <a:t>Sparkster</a:t>
            </a:r>
            <a:r>
              <a:rPr lang="en-US" sz="1100" dirty="0"/>
              <a:t> Offering, </a:t>
            </a:r>
            <a:r>
              <a:rPr lang="en-US" sz="1100" dirty="0" err="1"/>
              <a:t>Balina</a:t>
            </a:r>
            <a:r>
              <a:rPr lang="en-US" sz="1100" dirty="0"/>
              <a:t> never publicly disclosed the consideration he received for his promotion.”</a:t>
            </a:r>
          </a:p>
          <a:p>
            <a:r>
              <a:rPr lang="en-US" sz="1100" dirty="0"/>
              <a:t>The SEC's complaint charges </a:t>
            </a:r>
            <a:r>
              <a:rPr lang="en-US" sz="1100" dirty="0" err="1"/>
              <a:t>Balina</a:t>
            </a:r>
            <a:r>
              <a:rPr lang="en-US" sz="1100" dirty="0"/>
              <a:t> with violating the offering registration provisions of Section 5(a) and (c) of the Securities Act and with violating Section 17(b) of the Securities Act and seeks injunctive relief, disgorgement plus prejudgment interest, and civil penalties.</a:t>
            </a:r>
          </a:p>
          <a:p>
            <a:endParaRPr lang="en-US" sz="1100" dirty="0"/>
          </a:p>
          <a:p>
            <a:pPr marL="0" indent="0">
              <a:buNone/>
            </a:pPr>
            <a:r>
              <a:rPr lang="en-US" sz="1100" dirty="0"/>
              <a:t>Section 17(b) of the Securities Act makes it unlawful for any person to: publish, give publicity to, or circulate any notice, circular, advertisement, newspaper, article, letter, investment service, or communication which, though not purporting to offer a security for sale, describes such security for a consideration received or to be received, directly or indirectly, from an issuer, underwriter, or dealer, without fully disclosing the receipt, whether past or prospective, of such consideration and the amount thereof</a:t>
            </a:r>
            <a:r>
              <a:rPr lang="en-US" sz="1100" dirty="0" smtClean="0"/>
              <a:t>.</a:t>
            </a:r>
            <a:endParaRPr lang="en-US" sz="11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19</a:t>
            </a:fld>
            <a:endParaRPr lang="en-US" dirty="0"/>
          </a:p>
        </p:txBody>
      </p:sp>
    </p:spTree>
    <p:extLst>
      <p:ext uri="{BB962C8B-B14F-4D97-AF65-F5344CB8AC3E}">
        <p14:creationId xmlns:p14="http://schemas.microsoft.com/office/powerpoint/2010/main" val="343504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798638"/>
            <a:ext cx="8229600" cy="4297363"/>
          </a:xfrm>
        </p:spPr>
        <p:txBody>
          <a:bodyPr/>
          <a:lstStyle/>
          <a:p>
            <a:r>
              <a:rPr lang="en-US" sz="2400" dirty="0"/>
              <a:t>Policy Directions</a:t>
            </a:r>
          </a:p>
          <a:p>
            <a:pPr lvl="1"/>
            <a:r>
              <a:rPr lang="en-US" sz="2000" dirty="0" err="1"/>
              <a:t>DeFi</a:t>
            </a:r>
            <a:r>
              <a:rPr lang="en-US" sz="2000" dirty="0"/>
              <a:t> and Regulatory Arbitrage</a:t>
            </a:r>
          </a:p>
          <a:p>
            <a:pPr lvl="1"/>
            <a:r>
              <a:rPr lang="en-US" sz="2000" dirty="0" err="1"/>
              <a:t>Stablecoins</a:t>
            </a:r>
            <a:r>
              <a:rPr lang="en-US" sz="2000" dirty="0"/>
              <a:t> and financial stability</a:t>
            </a:r>
          </a:p>
          <a:p>
            <a:pPr lvl="1"/>
            <a:r>
              <a:rPr lang="en-US" sz="2000" dirty="0"/>
              <a:t>Regulatory jurisdiction developments</a:t>
            </a:r>
          </a:p>
          <a:p>
            <a:r>
              <a:rPr lang="en-US" sz="2400" dirty="0"/>
              <a:t>Enforcement Matters - Issuer, Broker/Dealer, Adviser and Investment Company Status Issues </a:t>
            </a:r>
          </a:p>
          <a:p>
            <a:r>
              <a:rPr lang="en-US" sz="2400" dirty="0"/>
              <a:t>Retirement Plan Investors (e.g., IRAs and ERISA plans)</a:t>
            </a:r>
          </a:p>
          <a:p>
            <a:r>
              <a:rPr lang="en-US" sz="2400" dirty="0"/>
              <a:t>What Cautions/Safeguards We Would Recommend</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2</a:t>
            </a:fld>
            <a:endParaRPr lang="en-US" dirty="0"/>
          </a:p>
        </p:txBody>
      </p:sp>
    </p:spTree>
    <p:extLst>
      <p:ext uri="{BB962C8B-B14F-4D97-AF65-F5344CB8AC3E}">
        <p14:creationId xmlns:p14="http://schemas.microsoft.com/office/powerpoint/2010/main" val="3657522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Finders</a:t>
            </a:r>
            <a:endParaRPr lang="en-US" dirty="0"/>
          </a:p>
        </p:txBody>
      </p:sp>
      <p:sp>
        <p:nvSpPr>
          <p:cNvPr id="3" name="Content Placeholder 2"/>
          <p:cNvSpPr>
            <a:spLocks noGrp="1"/>
          </p:cNvSpPr>
          <p:nvPr>
            <p:ph idx="1"/>
          </p:nvPr>
        </p:nvSpPr>
        <p:spPr/>
        <p:txBody>
          <a:bodyPr/>
          <a:lstStyle/>
          <a:p>
            <a:pPr marL="0" indent="0">
              <a:buNone/>
            </a:pPr>
            <a:r>
              <a:rPr lang="en-US" sz="1400" b="1" u="sng" dirty="0"/>
              <a:t>SEC V. JOHN BARKSDALE AND </a:t>
            </a:r>
            <a:r>
              <a:rPr lang="en-US" sz="1400" b="1" u="sng" dirty="0" err="1"/>
              <a:t>JONATINA</a:t>
            </a:r>
            <a:r>
              <a:rPr lang="en-US" sz="1400" b="1" u="sng" dirty="0"/>
              <a:t> L. BARKSDALE (</a:t>
            </a:r>
            <a:r>
              <a:rPr lang="en-US" sz="1400" b="1" u="sng" dirty="0" err="1"/>
              <a:t>SDNY</a:t>
            </a:r>
            <a:r>
              <a:rPr lang="en-US" sz="1400" b="1" u="sng" dirty="0"/>
              <a:t> MARCH 8, 2022</a:t>
            </a:r>
            <a:r>
              <a:rPr lang="en-US" sz="1400" b="1" u="sng" dirty="0" smtClean="0"/>
              <a:t>) </a:t>
            </a:r>
            <a:endParaRPr lang="en-US" sz="1400" b="1" u="sng" dirty="0"/>
          </a:p>
          <a:p>
            <a:r>
              <a:rPr lang="en-US" sz="1400" dirty="0"/>
              <a:t>SEC sued siblings with $124 Million crypto fraud operation, in which they fraudulently offered and sold unregistered securities in the form of subscription packages in </a:t>
            </a:r>
            <a:r>
              <a:rPr lang="en-US" sz="1400" dirty="0" err="1"/>
              <a:t>Ormeus</a:t>
            </a:r>
            <a:r>
              <a:rPr lang="en-US" sz="1400" dirty="0"/>
              <a:t> Global, S.A. and in the form of digital asset called “</a:t>
            </a:r>
            <a:r>
              <a:rPr lang="en-US" sz="1400" dirty="0" err="1"/>
              <a:t>Ormeus</a:t>
            </a:r>
            <a:r>
              <a:rPr lang="en-US" sz="1400" dirty="0"/>
              <a:t> Coin.” </a:t>
            </a:r>
          </a:p>
          <a:p>
            <a:r>
              <a:rPr lang="en-US" sz="1400" dirty="0"/>
              <a:t>Neither was registered with the SEC, although they should have been under the securities laws. </a:t>
            </a:r>
          </a:p>
          <a:p>
            <a:r>
              <a:rPr lang="en-US" sz="1400" dirty="0"/>
              <a:t>Defendants manipulated the token price and used investor funds for personal use.</a:t>
            </a:r>
          </a:p>
          <a:p>
            <a:endParaRPr lang="en-US" sz="1400" dirty="0"/>
          </a:p>
          <a:p>
            <a:pPr marL="0" indent="0">
              <a:buNone/>
            </a:pPr>
            <a:r>
              <a:rPr lang="en-US" sz="1400" b="1" u="sng" dirty="0"/>
              <a:t>SEC V. CHICAGO CRYPTO CAPITAL LLC, ET AL. (N.D. ll. SEPTEMBER 14, 2022</a:t>
            </a:r>
            <a:r>
              <a:rPr lang="en-US" sz="1400" b="1" u="sng" dirty="0" smtClean="0"/>
              <a:t>)</a:t>
            </a:r>
            <a:endParaRPr lang="en-US" sz="1400" b="1" u="sng" dirty="0"/>
          </a:p>
          <a:p>
            <a:r>
              <a:rPr lang="en-US" sz="1400" dirty="0"/>
              <a:t>SEC sued Chicago Crypto Capital LLC ("CCC”), its owner, Brian </a:t>
            </a:r>
            <a:r>
              <a:rPr lang="en-US" sz="1400" dirty="0" err="1"/>
              <a:t>Amoah</a:t>
            </a:r>
            <a:r>
              <a:rPr lang="en-US" sz="1400" dirty="0"/>
              <a:t>, and former salesmen </a:t>
            </a:r>
            <a:r>
              <a:rPr lang="en-US" sz="1400" dirty="0" err="1"/>
              <a:t>Darcas</a:t>
            </a:r>
            <a:r>
              <a:rPr lang="en-US" sz="1400" dirty="0"/>
              <a:t> Oliver Young and Elbert Elliott for allegedly defrauding investors during their unregistered offering of crypto asset securities called </a:t>
            </a:r>
            <a:r>
              <a:rPr lang="en-US" sz="1400" dirty="0" err="1"/>
              <a:t>BXY</a:t>
            </a:r>
            <a:r>
              <a:rPr lang="en-US" sz="1400" dirty="0"/>
              <a:t>. </a:t>
            </a:r>
          </a:p>
          <a:p>
            <a:r>
              <a:rPr lang="en-US" sz="1400" dirty="0"/>
              <a:t>Defendants raised at least $1.5 million in proceeds from approximately 100 people, many of whom had no crypto experience. </a:t>
            </a:r>
          </a:p>
          <a:p>
            <a:r>
              <a:rPr lang="en-US" sz="1400" dirty="0" err="1"/>
              <a:t>BXY</a:t>
            </a:r>
            <a:r>
              <a:rPr lang="en-US" sz="1400" dirty="0"/>
              <a:t> was not registered with the SEC, and none of the defendants were registered as brokers</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20</a:t>
            </a:fld>
            <a:endParaRPr lang="en-US" dirty="0"/>
          </a:p>
        </p:txBody>
      </p:sp>
    </p:spTree>
    <p:extLst>
      <p:ext uri="{BB962C8B-B14F-4D97-AF65-F5344CB8AC3E}">
        <p14:creationId xmlns:p14="http://schemas.microsoft.com/office/powerpoint/2010/main" val="416321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DeFi</a:t>
            </a:r>
            <a:endParaRPr lang="en-US" dirty="0"/>
          </a:p>
        </p:txBody>
      </p:sp>
      <p:sp>
        <p:nvSpPr>
          <p:cNvPr id="3" name="Content Placeholder 2"/>
          <p:cNvSpPr>
            <a:spLocks noGrp="1"/>
          </p:cNvSpPr>
          <p:nvPr>
            <p:ph idx="1"/>
          </p:nvPr>
        </p:nvSpPr>
        <p:spPr/>
        <p:txBody>
          <a:bodyPr/>
          <a:lstStyle/>
          <a:p>
            <a:pPr marL="0" indent="0">
              <a:buNone/>
            </a:pPr>
            <a:r>
              <a:rPr lang="en-US" sz="1800" b="1" u="sng" dirty="0" err="1"/>
              <a:t>CFTC</a:t>
            </a:r>
            <a:r>
              <a:rPr lang="en-US" sz="1800" b="1" u="sng" dirty="0"/>
              <a:t> V. </a:t>
            </a:r>
            <a:r>
              <a:rPr lang="en-US" sz="1800" b="1" u="sng" dirty="0" err="1"/>
              <a:t>OOKI</a:t>
            </a:r>
            <a:r>
              <a:rPr lang="en-US" sz="1800" b="1" u="sng" dirty="0"/>
              <a:t> DAO (FORMERLY D/B/A </a:t>
            </a:r>
            <a:r>
              <a:rPr lang="en-US" sz="1800" b="1" u="sng" dirty="0" err="1"/>
              <a:t>BZX</a:t>
            </a:r>
            <a:r>
              <a:rPr lang="en-US" sz="1800" b="1" u="sng" dirty="0"/>
              <a:t> DAO) (SEPTEMBER 22, 2022)</a:t>
            </a:r>
          </a:p>
          <a:p>
            <a:pPr marL="0" indent="0">
              <a:buNone/>
            </a:pPr>
            <a:r>
              <a:rPr lang="en-US" sz="1800" b="1" u="sng" dirty="0"/>
              <a:t>IN THE MATTER OF: </a:t>
            </a:r>
            <a:r>
              <a:rPr lang="en-US" sz="1800" b="1" u="sng" dirty="0" err="1"/>
              <a:t>BZEROX</a:t>
            </a:r>
            <a:r>
              <a:rPr lang="en-US" sz="1800" b="1" u="sng" dirty="0"/>
              <a:t>, LLC; TOM BEAN; AND KYLE </a:t>
            </a:r>
            <a:r>
              <a:rPr lang="en-US" sz="1800" b="1" u="sng" dirty="0" err="1"/>
              <a:t>KISTNER</a:t>
            </a:r>
            <a:endParaRPr lang="en-US" sz="1800" b="1" u="sng" dirty="0"/>
          </a:p>
          <a:p>
            <a:r>
              <a:rPr lang="en-US" sz="1800" dirty="0" err="1" smtClean="0"/>
              <a:t>CFTC</a:t>
            </a:r>
            <a:r>
              <a:rPr lang="en-US" sz="1800" dirty="0" smtClean="0"/>
              <a:t> </a:t>
            </a:r>
            <a:r>
              <a:rPr lang="en-US" sz="1800" dirty="0"/>
              <a:t>imposed $250,000 fine against </a:t>
            </a:r>
            <a:r>
              <a:rPr lang="en-US" sz="1800" dirty="0" err="1"/>
              <a:t>bZeroX</a:t>
            </a:r>
            <a:r>
              <a:rPr lang="en-US" sz="1800" dirty="0"/>
              <a:t>, LLC, et al. for offering illegal, off-exchange digital-asset trading, registration violations, and failing to comply with Bank Secrecy Act. </a:t>
            </a:r>
          </a:p>
          <a:p>
            <a:r>
              <a:rPr lang="en-US" sz="1800" dirty="0"/>
              <a:t>Respondents designed, deployed, marketed, and made solicitations in connection with a decentralized </a:t>
            </a:r>
            <a:r>
              <a:rPr lang="en-US" sz="1800" dirty="0" err="1"/>
              <a:t>blockchain</a:t>
            </a:r>
            <a:r>
              <a:rPr lang="en-US" sz="1800" dirty="0"/>
              <a:t>-based software protocol that functioned similarly to a trading platform.</a:t>
            </a:r>
          </a:p>
          <a:p>
            <a:r>
              <a:rPr lang="en-US" sz="1800" dirty="0" err="1"/>
              <a:t>CFTC</a:t>
            </a:r>
            <a:r>
              <a:rPr lang="en-US" sz="1800" dirty="0"/>
              <a:t> Order found that </a:t>
            </a:r>
            <a:r>
              <a:rPr lang="en-US" sz="1800" dirty="0" err="1"/>
              <a:t>Ooki</a:t>
            </a:r>
            <a:r>
              <a:rPr lang="en-US" sz="1800" dirty="0"/>
              <a:t> DAO is liable as an unincorporated association</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21</a:t>
            </a:fld>
            <a:endParaRPr lang="en-US" dirty="0"/>
          </a:p>
        </p:txBody>
      </p:sp>
    </p:spTree>
    <p:extLst>
      <p:ext uri="{BB962C8B-B14F-4D97-AF65-F5344CB8AC3E}">
        <p14:creationId xmlns:p14="http://schemas.microsoft.com/office/powerpoint/2010/main" val="22982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Plan </a:t>
            </a:r>
            <a:r>
              <a:rPr lang="en-US" dirty="0" smtClean="0"/>
              <a:t>Investors</a:t>
            </a:r>
            <a:endParaRPr lang="en-US" dirty="0"/>
          </a:p>
        </p:txBody>
      </p:sp>
    </p:spTree>
    <p:extLst>
      <p:ext uri="{BB962C8B-B14F-4D97-AF65-F5344CB8AC3E}">
        <p14:creationId xmlns:p14="http://schemas.microsoft.com/office/powerpoint/2010/main" val="4198060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Total U.S. Retirement Assets (Trillions</a:t>
            </a:r>
            <a:r>
              <a:rPr lang="en-US" dirty="0" smtClean="0"/>
              <a:t>)</a:t>
            </a:r>
            <a:endParaRPr lang="en-US" dirty="0"/>
          </a:p>
        </p:txBody>
      </p:sp>
      <p:pic>
        <p:nvPicPr>
          <p:cNvPr id="4" name="Content Placeholder 4">
            <a:extLst>
              <a:ext uri="{FF2B5EF4-FFF2-40B4-BE49-F238E27FC236}">
                <a16:creationId xmlns:a16="http://schemas.microsoft.com/office/drawing/2014/main" id="{E19540B4-1436-501A-25FB-0B6DD2A333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95671" y="1828801"/>
            <a:ext cx="6952658" cy="4063878"/>
          </a:xfrm>
          <a:prstGeom prst="rect">
            <a:avLst/>
          </a:prstGeom>
        </p:spPr>
      </p:pic>
      <p:sp>
        <p:nvSpPr>
          <p:cNvPr id="3" name="Slide Number Placeholder 2"/>
          <p:cNvSpPr>
            <a:spLocks noGrp="1"/>
          </p:cNvSpPr>
          <p:nvPr>
            <p:ph type="sldNum" sz="quarter" idx="12"/>
          </p:nvPr>
        </p:nvSpPr>
        <p:spPr/>
        <p:txBody>
          <a:bodyPr/>
          <a:lstStyle/>
          <a:p>
            <a:pPr>
              <a:defRPr/>
            </a:pPr>
            <a:fld id="{75060B72-599F-467F-BCC1-B055FA908865}" type="slidenum">
              <a:rPr lang="en-US" smtClean="0"/>
              <a:pPr>
                <a:defRPr/>
              </a:pPr>
              <a:t>23</a:t>
            </a:fld>
            <a:endParaRPr lang="en-US" dirty="0"/>
          </a:p>
        </p:txBody>
      </p:sp>
    </p:spTree>
    <p:extLst>
      <p:ext uri="{BB962C8B-B14F-4D97-AF65-F5344CB8AC3E}">
        <p14:creationId xmlns:p14="http://schemas.microsoft.com/office/powerpoint/2010/main" val="427033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Retirement Investor Considerations</a:t>
            </a:r>
            <a:endParaRPr lang="en-US" dirty="0"/>
          </a:p>
        </p:txBody>
      </p:sp>
      <p:sp>
        <p:nvSpPr>
          <p:cNvPr id="3" name="Content Placeholder 2"/>
          <p:cNvSpPr>
            <a:spLocks noGrp="1"/>
          </p:cNvSpPr>
          <p:nvPr>
            <p:ph idx="1"/>
          </p:nvPr>
        </p:nvSpPr>
        <p:spPr/>
        <p:txBody>
          <a:bodyPr/>
          <a:lstStyle/>
          <a:p>
            <a:r>
              <a:rPr lang="en-US" smtClean="0"/>
              <a:t>Corporate retirement plans, e.g., 401(k) plans and pension plans, are subject to ERISA, a federal statute with complex rules and requirements, including duty of prudence and “prohibited transaction” rules</a:t>
            </a:r>
          </a:p>
          <a:p>
            <a:r>
              <a:rPr lang="en-US" smtClean="0"/>
              <a:t>IRAs are subject to similar “prohibited transaction” rules</a:t>
            </a:r>
          </a:p>
          <a:p>
            <a:r>
              <a:rPr lang="en-US" smtClean="0"/>
              <a:t>Department of Labor activity</a:t>
            </a:r>
          </a:p>
          <a:p>
            <a:endParaRPr lang="en-US" smtClean="0"/>
          </a:p>
          <a:p>
            <a:endParaRPr lang="en-US"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24</a:t>
            </a:fld>
            <a:endParaRPr lang="en-US" dirty="0"/>
          </a:p>
        </p:txBody>
      </p:sp>
    </p:spTree>
    <p:extLst>
      <p:ext uri="{BB962C8B-B14F-4D97-AF65-F5344CB8AC3E}">
        <p14:creationId xmlns:p14="http://schemas.microsoft.com/office/powerpoint/2010/main" val="415124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Prudent </a:t>
            </a:r>
            <a:r>
              <a:rPr lang="en-US" i="1" u="sng" dirty="0"/>
              <a:t>Retirement</a:t>
            </a:r>
            <a:r>
              <a:rPr lang="en-US" dirty="0"/>
              <a:t> Investment?</a:t>
            </a:r>
          </a:p>
        </p:txBody>
      </p:sp>
      <p:sp>
        <p:nvSpPr>
          <p:cNvPr id="3" name="Content Placeholder 2"/>
          <p:cNvSpPr>
            <a:spLocks noGrp="1"/>
          </p:cNvSpPr>
          <p:nvPr>
            <p:ph idx="1"/>
          </p:nvPr>
        </p:nvSpPr>
        <p:spPr/>
        <p:txBody>
          <a:bodyPr/>
          <a:lstStyle/>
          <a:p>
            <a:r>
              <a:rPr lang="en-US" sz="2000" dirty="0"/>
              <a:t>ERISA does not expressly permit or prohibit specific investments</a:t>
            </a:r>
          </a:p>
          <a:p>
            <a:r>
              <a:rPr lang="en-US" sz="2000" dirty="0"/>
              <a:t>Whether a particular investment or type of investment comports with the duty of prudence is an inherently factual question</a:t>
            </a:r>
          </a:p>
          <a:p>
            <a:r>
              <a:rPr lang="en-US" sz="2000" dirty="0"/>
              <a:t>Consider: (engage experts as necessary)</a:t>
            </a:r>
          </a:p>
          <a:p>
            <a:pPr lvl="1"/>
            <a:r>
              <a:rPr lang="en-US" sz="1800" dirty="0"/>
              <a:t>Regulatory uncertainty</a:t>
            </a:r>
          </a:p>
          <a:p>
            <a:pPr lvl="1"/>
            <a:r>
              <a:rPr lang="en-US" sz="1800" dirty="0"/>
              <a:t>Cybersecurity</a:t>
            </a:r>
          </a:p>
          <a:p>
            <a:pPr lvl="1"/>
            <a:r>
              <a:rPr lang="en-US" sz="1800" dirty="0"/>
              <a:t>Volatility</a:t>
            </a:r>
          </a:p>
          <a:p>
            <a:pPr lvl="1"/>
            <a:r>
              <a:rPr lang="en-US" sz="1800" dirty="0"/>
              <a:t>Risk-adjusted returns</a:t>
            </a:r>
          </a:p>
          <a:p>
            <a:pPr lvl="1"/>
            <a:r>
              <a:rPr lang="en-US" sz="1800" dirty="0"/>
              <a:t>Correlation with traditional asset classes</a:t>
            </a:r>
          </a:p>
          <a:p>
            <a:pPr lvl="1"/>
            <a:r>
              <a:rPr lang="en-US" sz="1800" dirty="0"/>
              <a:t>Inflation hedge</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25</a:t>
            </a:fld>
            <a:endParaRPr lang="en-US" dirty="0"/>
          </a:p>
        </p:txBody>
      </p:sp>
    </p:spTree>
    <p:extLst>
      <p:ext uri="{BB962C8B-B14F-4D97-AF65-F5344CB8AC3E}">
        <p14:creationId xmlns:p14="http://schemas.microsoft.com/office/powerpoint/2010/main" val="212315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a Prudent Process </a:t>
            </a:r>
          </a:p>
        </p:txBody>
      </p:sp>
      <p:sp>
        <p:nvSpPr>
          <p:cNvPr id="3" name="Content Placeholder 2"/>
          <p:cNvSpPr>
            <a:spLocks noGrp="1"/>
          </p:cNvSpPr>
          <p:nvPr>
            <p:ph idx="1"/>
          </p:nvPr>
        </p:nvSpPr>
        <p:spPr/>
        <p:txBody>
          <a:bodyPr/>
          <a:lstStyle/>
          <a:p>
            <a:pPr>
              <a:lnSpc>
                <a:spcPts val="1500"/>
              </a:lnSpc>
            </a:pPr>
            <a:r>
              <a:rPr lang="en-US" sz="1600" dirty="0"/>
              <a:t>A fiduciary responsible for selecting and monitoring vendors (e.g., crypto custodian, exchange, or investment manager) should implement and follow a process that includes considering matters such as the following:</a:t>
            </a:r>
          </a:p>
          <a:p>
            <a:pPr lvl="1">
              <a:lnSpc>
                <a:spcPts val="1500"/>
              </a:lnSpc>
            </a:pPr>
            <a:r>
              <a:rPr lang="en-US" sz="1400" dirty="0"/>
              <a:t>Qualifications</a:t>
            </a:r>
          </a:p>
          <a:p>
            <a:pPr lvl="1">
              <a:lnSpc>
                <a:spcPts val="1500"/>
              </a:lnSpc>
            </a:pPr>
            <a:r>
              <a:rPr lang="en-US" sz="1400" dirty="0"/>
              <a:t>Quality of services</a:t>
            </a:r>
          </a:p>
          <a:p>
            <a:pPr lvl="1">
              <a:lnSpc>
                <a:spcPts val="1500"/>
              </a:lnSpc>
            </a:pPr>
            <a:r>
              <a:rPr lang="en-US" sz="1400" dirty="0"/>
              <a:t>Fees</a:t>
            </a:r>
          </a:p>
          <a:p>
            <a:pPr lvl="1">
              <a:lnSpc>
                <a:spcPts val="1500"/>
              </a:lnSpc>
            </a:pPr>
            <a:r>
              <a:rPr lang="en-US" sz="1400" dirty="0"/>
              <a:t>Properly licensed</a:t>
            </a:r>
          </a:p>
          <a:p>
            <a:pPr lvl="1">
              <a:lnSpc>
                <a:spcPts val="1500"/>
              </a:lnSpc>
            </a:pPr>
            <a:r>
              <a:rPr lang="en-US" sz="1400" dirty="0"/>
              <a:t>Insurance</a:t>
            </a:r>
          </a:p>
          <a:p>
            <a:pPr lvl="1">
              <a:lnSpc>
                <a:spcPts val="1500"/>
              </a:lnSpc>
            </a:pPr>
            <a:r>
              <a:rPr lang="en-US" sz="1400" dirty="0"/>
              <a:t>Relevant regulators</a:t>
            </a:r>
          </a:p>
          <a:p>
            <a:pPr lvl="1">
              <a:lnSpc>
                <a:spcPts val="1500"/>
              </a:lnSpc>
            </a:pPr>
            <a:r>
              <a:rPr lang="en-US" sz="1400" dirty="0"/>
              <a:t>Experience</a:t>
            </a:r>
          </a:p>
          <a:p>
            <a:pPr lvl="1">
              <a:lnSpc>
                <a:spcPts val="1500"/>
              </a:lnSpc>
            </a:pPr>
            <a:r>
              <a:rPr lang="en-US" sz="1400" dirty="0"/>
              <a:t>Prohibited transactions</a:t>
            </a:r>
          </a:p>
          <a:p>
            <a:pPr lvl="1">
              <a:lnSpc>
                <a:spcPts val="1500"/>
              </a:lnSpc>
            </a:pPr>
            <a:r>
              <a:rPr lang="en-US" sz="1400" dirty="0"/>
              <a:t>Conflicts of interest</a:t>
            </a:r>
          </a:p>
          <a:p>
            <a:pPr lvl="1">
              <a:lnSpc>
                <a:spcPts val="1500"/>
              </a:lnSpc>
            </a:pPr>
            <a:r>
              <a:rPr lang="en-US" sz="1400" dirty="0"/>
              <a:t>Held in trust</a:t>
            </a:r>
          </a:p>
          <a:p>
            <a:pPr lvl="1">
              <a:lnSpc>
                <a:spcPts val="1500"/>
              </a:lnSpc>
            </a:pPr>
            <a:r>
              <a:rPr lang="en-US" sz="1400" dirty="0"/>
              <a:t>Indicia of ownership</a:t>
            </a:r>
          </a:p>
          <a:p>
            <a:pPr lvl="1">
              <a:lnSpc>
                <a:spcPts val="1500"/>
              </a:lnSpc>
            </a:pPr>
            <a:r>
              <a:rPr lang="en-US" sz="1400" dirty="0"/>
              <a:t>Cybersecurity</a:t>
            </a:r>
          </a:p>
          <a:p>
            <a:pPr lvl="1">
              <a:lnSpc>
                <a:spcPts val="1500"/>
              </a:lnSpc>
            </a:pPr>
            <a:r>
              <a:rPr lang="en-US" sz="1400" dirty="0"/>
              <a:t>Business continuity plan</a:t>
            </a:r>
          </a:p>
          <a:p>
            <a:pPr marL="0" indent="0">
              <a:lnSpc>
                <a:spcPts val="1500"/>
              </a:lnSpc>
              <a:buNone/>
            </a:pPr>
            <a:r>
              <a:rPr lang="en-US" sz="1600" dirty="0"/>
              <a:t>* Engage experts as </a:t>
            </a:r>
            <a:r>
              <a:rPr lang="en-US" sz="1600" dirty="0" smtClean="0"/>
              <a:t>necessary</a:t>
            </a:r>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26</a:t>
            </a:fld>
            <a:endParaRPr lang="en-US" dirty="0"/>
          </a:p>
        </p:txBody>
      </p:sp>
    </p:spTree>
    <p:extLst>
      <p:ext uri="{BB962C8B-B14F-4D97-AF65-F5344CB8AC3E}">
        <p14:creationId xmlns:p14="http://schemas.microsoft.com/office/powerpoint/2010/main" val="314549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Safeguards &amp; Best </a:t>
            </a:r>
            <a:r>
              <a:rPr lang="en-US" dirty="0" smtClean="0"/>
              <a:t>Practices</a:t>
            </a:r>
            <a:endParaRPr lang="en-US" dirty="0"/>
          </a:p>
        </p:txBody>
      </p:sp>
    </p:spTree>
    <p:extLst>
      <p:ext uri="{BB962C8B-B14F-4D97-AF65-F5344CB8AC3E}">
        <p14:creationId xmlns:p14="http://schemas.microsoft.com/office/powerpoint/2010/main" val="267680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7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Policy </a:t>
            </a:r>
            <a:r>
              <a:rPr lang="en-US" dirty="0" smtClean="0"/>
              <a:t>Directions</a:t>
            </a:r>
            <a:endParaRPr lang="en-US" dirty="0"/>
          </a:p>
        </p:txBody>
      </p:sp>
    </p:spTree>
    <p:extLst>
      <p:ext uri="{BB962C8B-B14F-4D97-AF65-F5344CB8AC3E}">
        <p14:creationId xmlns:p14="http://schemas.microsoft.com/office/powerpoint/2010/main" val="230194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Why Policymakers Focus on Crypto Regulation Now</a:t>
            </a:r>
          </a:p>
        </p:txBody>
      </p:sp>
      <p:sp>
        <p:nvSpPr>
          <p:cNvPr id="3" name="Content Placeholder 2"/>
          <p:cNvSpPr>
            <a:spLocks noGrp="1"/>
          </p:cNvSpPr>
          <p:nvPr>
            <p:ph idx="1"/>
          </p:nvPr>
        </p:nvSpPr>
        <p:spPr/>
        <p:txBody>
          <a:bodyPr/>
          <a:lstStyle/>
          <a:p>
            <a:pPr>
              <a:lnSpc>
                <a:spcPts val="2100"/>
              </a:lnSpc>
            </a:pPr>
            <a:r>
              <a:rPr lang="en-US" sz="2000" dirty="0"/>
              <a:t>What’s in a Word?</a:t>
            </a:r>
          </a:p>
          <a:p>
            <a:pPr lvl="1">
              <a:lnSpc>
                <a:spcPts val="2100"/>
              </a:lnSpc>
            </a:pPr>
            <a:r>
              <a:rPr lang="en-US" sz="1800" dirty="0"/>
              <a:t>“</a:t>
            </a:r>
            <a:r>
              <a:rPr lang="en-US" sz="1800" dirty="0" err="1"/>
              <a:t>Binance</a:t>
            </a:r>
            <a:r>
              <a:rPr lang="en-US" sz="1800" dirty="0"/>
              <a:t>”</a:t>
            </a:r>
          </a:p>
          <a:p>
            <a:pPr lvl="1">
              <a:lnSpc>
                <a:spcPts val="2100"/>
              </a:lnSpc>
            </a:pPr>
            <a:r>
              <a:rPr lang="en-US" sz="1800" dirty="0"/>
              <a:t>“Tether”</a:t>
            </a:r>
          </a:p>
          <a:p>
            <a:pPr lvl="1">
              <a:lnSpc>
                <a:spcPts val="2100"/>
              </a:lnSpc>
            </a:pPr>
            <a:r>
              <a:rPr lang="en-US" sz="1800" dirty="0"/>
              <a:t>“El Salvador”</a:t>
            </a:r>
          </a:p>
          <a:p>
            <a:pPr>
              <a:lnSpc>
                <a:spcPts val="2100"/>
              </a:lnSpc>
            </a:pPr>
            <a:r>
              <a:rPr lang="en-US" sz="2000" dirty="0"/>
              <a:t>Key regulatory challenges</a:t>
            </a:r>
          </a:p>
          <a:p>
            <a:pPr lvl="1">
              <a:lnSpc>
                <a:spcPts val="2100"/>
              </a:lnSpc>
            </a:pPr>
            <a:r>
              <a:rPr lang="en-US" sz="1800" dirty="0" err="1"/>
              <a:t>DeFi</a:t>
            </a:r>
            <a:r>
              <a:rPr lang="en-US" sz="1800" dirty="0"/>
              <a:t> and regulatory arbitrage</a:t>
            </a:r>
          </a:p>
          <a:p>
            <a:pPr lvl="1">
              <a:lnSpc>
                <a:spcPts val="2100"/>
              </a:lnSpc>
            </a:pPr>
            <a:r>
              <a:rPr lang="en-US" sz="1800" dirty="0" err="1"/>
              <a:t>Stablecoins</a:t>
            </a:r>
            <a:r>
              <a:rPr lang="en-US" sz="1800" dirty="0"/>
              <a:t> and the specter of financial instability</a:t>
            </a:r>
          </a:p>
          <a:p>
            <a:pPr lvl="1">
              <a:lnSpc>
                <a:spcPts val="2100"/>
              </a:lnSpc>
            </a:pPr>
            <a:r>
              <a:rPr lang="en-US" sz="1800" dirty="0"/>
              <a:t>Implications of </a:t>
            </a:r>
            <a:r>
              <a:rPr lang="en-US" sz="1800" dirty="0" err="1"/>
              <a:t>BTC</a:t>
            </a:r>
            <a:r>
              <a:rPr lang="en-US" sz="1800" dirty="0"/>
              <a:t> status as “legal tender”</a:t>
            </a:r>
          </a:p>
          <a:p>
            <a:pPr>
              <a:lnSpc>
                <a:spcPts val="2100"/>
              </a:lnSpc>
            </a:pPr>
            <a:r>
              <a:rPr lang="en-US" sz="2000" dirty="0"/>
              <a:t>Crypto Winter and Bankruptcy Judge-Made Law</a:t>
            </a:r>
          </a:p>
          <a:p>
            <a:pPr lvl="1">
              <a:lnSpc>
                <a:spcPts val="2100"/>
              </a:lnSpc>
            </a:pPr>
            <a:r>
              <a:rPr lang="en-US" sz="1800" dirty="0"/>
              <a:t>Focus on rights of crypto investors</a:t>
            </a:r>
          </a:p>
          <a:p>
            <a:pPr lvl="1">
              <a:lnSpc>
                <a:spcPts val="2100"/>
              </a:lnSpc>
            </a:pPr>
            <a:r>
              <a:rPr lang="en-US" sz="1800" dirty="0"/>
              <a:t>Focus on status of purportedly secured loans</a:t>
            </a:r>
          </a:p>
          <a:p>
            <a:pPr>
              <a:lnSpc>
                <a:spcPts val="2100"/>
              </a:lnSpc>
            </a:pPr>
            <a:r>
              <a:rPr lang="en-US" sz="2000" dirty="0"/>
              <a:t>And always … scams, scams, scams</a:t>
            </a:r>
          </a:p>
          <a:p>
            <a:pPr>
              <a:lnSpc>
                <a:spcPts val="2100"/>
              </a:lnSpc>
            </a:pPr>
            <a:endParaRPr lang="en-US" sz="20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4</a:t>
            </a:fld>
            <a:endParaRPr lang="en-US" dirty="0"/>
          </a:p>
        </p:txBody>
      </p:sp>
    </p:spTree>
    <p:extLst>
      <p:ext uri="{BB962C8B-B14F-4D97-AF65-F5344CB8AC3E}">
        <p14:creationId xmlns:p14="http://schemas.microsoft.com/office/powerpoint/2010/main" val="250572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12838"/>
          </a:xfrm>
        </p:spPr>
        <p:txBody>
          <a:bodyPr/>
          <a:lstStyle/>
          <a:p>
            <a:r>
              <a:rPr lang="en-US" dirty="0"/>
              <a:t>The Emerging Look of US Crypto Regulation</a:t>
            </a:r>
          </a:p>
        </p:txBody>
      </p:sp>
      <p:sp>
        <p:nvSpPr>
          <p:cNvPr id="3" name="Content Placeholder 2"/>
          <p:cNvSpPr>
            <a:spLocks noGrp="1"/>
          </p:cNvSpPr>
          <p:nvPr>
            <p:ph idx="1"/>
          </p:nvPr>
        </p:nvSpPr>
        <p:spPr/>
        <p:txBody>
          <a:bodyPr/>
          <a:lstStyle/>
          <a:p>
            <a:r>
              <a:rPr lang="en-US" sz="2000" dirty="0"/>
              <a:t>Change of rhetoric:  from “no regulation” to “sensible regulation”</a:t>
            </a:r>
          </a:p>
          <a:p>
            <a:r>
              <a:rPr lang="en-US" sz="2000" dirty="0"/>
              <a:t>Legislative Outlook</a:t>
            </a:r>
          </a:p>
          <a:p>
            <a:pPr lvl="1"/>
            <a:r>
              <a:rPr lang="en-US" sz="1800" dirty="0" err="1"/>
              <a:t>Stablecoins</a:t>
            </a:r>
            <a:endParaRPr lang="en-US" sz="1800" dirty="0"/>
          </a:p>
          <a:p>
            <a:pPr lvl="1"/>
            <a:r>
              <a:rPr lang="en-US" sz="1800" dirty="0"/>
              <a:t>Volatile Crypto</a:t>
            </a:r>
          </a:p>
          <a:p>
            <a:pPr lvl="1"/>
            <a:r>
              <a:rPr lang="en-US" sz="1800" dirty="0"/>
              <a:t>Tax</a:t>
            </a:r>
          </a:p>
          <a:p>
            <a:r>
              <a:rPr lang="en-US" sz="2000" dirty="0"/>
              <a:t>The Jurisdictional Conundrum</a:t>
            </a:r>
          </a:p>
          <a:p>
            <a:pPr lvl="1"/>
            <a:r>
              <a:rPr lang="en-US" sz="1800" dirty="0"/>
              <a:t>SEC Claims to Jurisdiction</a:t>
            </a:r>
          </a:p>
          <a:p>
            <a:pPr lvl="1"/>
            <a:r>
              <a:rPr lang="en-US" sz="1800" dirty="0" err="1"/>
              <a:t>CFTC</a:t>
            </a:r>
            <a:r>
              <a:rPr lang="en-US" sz="1800" dirty="0"/>
              <a:t> Claims to Jurisdiction</a:t>
            </a:r>
          </a:p>
          <a:p>
            <a:pPr lvl="1"/>
            <a:r>
              <a:rPr lang="en-US" sz="1800" dirty="0"/>
              <a:t>Prudential Regulators?</a:t>
            </a:r>
          </a:p>
          <a:p>
            <a:pPr lvl="1"/>
            <a:r>
              <a:rPr lang="en-US" sz="1800" dirty="0"/>
              <a:t>Others?</a:t>
            </a:r>
          </a:p>
          <a:p>
            <a:r>
              <a:rPr lang="en-US" sz="2000" dirty="0"/>
              <a:t>Meantime ... Regulation by enforcement is here and now</a:t>
            </a:r>
          </a:p>
          <a:p>
            <a:endParaRPr lang="en-US" sz="2000"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5</a:t>
            </a:fld>
            <a:endParaRPr lang="en-US" dirty="0"/>
          </a:p>
        </p:txBody>
      </p:sp>
    </p:spTree>
    <p:extLst>
      <p:ext uri="{BB962C8B-B14F-4D97-AF65-F5344CB8AC3E}">
        <p14:creationId xmlns:p14="http://schemas.microsoft.com/office/powerpoint/2010/main" val="120589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a:t>
            </a:r>
            <a:r>
              <a:rPr lang="en-US" dirty="0" smtClean="0"/>
              <a:t>Matters</a:t>
            </a:r>
            <a:endParaRPr lang="en-US" dirty="0"/>
          </a:p>
        </p:txBody>
      </p:sp>
    </p:spTree>
    <p:extLst>
      <p:ext uri="{BB962C8B-B14F-4D97-AF65-F5344CB8AC3E}">
        <p14:creationId xmlns:p14="http://schemas.microsoft.com/office/powerpoint/2010/main" val="373806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41438"/>
          </a:xfrm>
        </p:spPr>
        <p:txBody>
          <a:bodyPr/>
          <a:lstStyle/>
          <a:p>
            <a:r>
              <a:rPr lang="en-US" dirty="0"/>
              <a:t>Enforcement Matters - Issuer, Broker/Dealer, Adviser and Investment Company Status Issues </a:t>
            </a:r>
          </a:p>
        </p:txBody>
      </p:sp>
      <p:sp>
        <p:nvSpPr>
          <p:cNvPr id="3" name="Content Placeholder 2"/>
          <p:cNvSpPr>
            <a:spLocks noGrp="1"/>
          </p:cNvSpPr>
          <p:nvPr>
            <p:ph idx="1"/>
          </p:nvPr>
        </p:nvSpPr>
        <p:spPr/>
        <p:txBody>
          <a:bodyPr/>
          <a:lstStyle/>
          <a:p>
            <a:r>
              <a:rPr lang="en-US" dirty="0"/>
              <a:t>Unregistered Securities Offerings</a:t>
            </a:r>
          </a:p>
          <a:p>
            <a:r>
              <a:rPr lang="en-US" dirty="0"/>
              <a:t>Unregistered Exchanges </a:t>
            </a:r>
          </a:p>
          <a:p>
            <a:r>
              <a:rPr lang="en-US" dirty="0"/>
              <a:t>Fraud, Insider Trading and Ponzi Schemes</a:t>
            </a:r>
          </a:p>
          <a:p>
            <a:r>
              <a:rPr lang="en-US" dirty="0"/>
              <a:t>Celebrity Endorsements</a:t>
            </a:r>
          </a:p>
          <a:p>
            <a:r>
              <a:rPr lang="en-US" dirty="0"/>
              <a:t>Finders</a:t>
            </a:r>
          </a:p>
          <a:p>
            <a:r>
              <a:rPr lang="en-US" dirty="0" err="1"/>
              <a:t>DeFi</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7</a:t>
            </a:fld>
            <a:endParaRPr lang="en-US" dirty="0"/>
          </a:p>
        </p:txBody>
      </p:sp>
    </p:spTree>
    <p:extLst>
      <p:ext uri="{BB962C8B-B14F-4D97-AF65-F5344CB8AC3E}">
        <p14:creationId xmlns:p14="http://schemas.microsoft.com/office/powerpoint/2010/main" val="332850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Offerings</a:t>
            </a:r>
          </a:p>
        </p:txBody>
      </p:sp>
      <p:sp>
        <p:nvSpPr>
          <p:cNvPr id="3" name="Content Placeholder 2"/>
          <p:cNvSpPr>
            <a:spLocks noGrp="1"/>
          </p:cNvSpPr>
          <p:nvPr>
            <p:ph idx="1"/>
          </p:nvPr>
        </p:nvSpPr>
        <p:spPr/>
        <p:txBody>
          <a:bodyPr/>
          <a:lstStyle/>
          <a:p>
            <a:pPr marL="0" indent="0">
              <a:lnSpc>
                <a:spcPts val="1800"/>
              </a:lnSpc>
              <a:buNone/>
            </a:pPr>
            <a:r>
              <a:rPr lang="en-US" sz="1600" b="1" u="sng" dirty="0"/>
              <a:t>SEC v. RIPPLE LABS, INC., BRADLEY </a:t>
            </a:r>
            <a:r>
              <a:rPr lang="en-US" sz="1600" b="1" u="sng" dirty="0" err="1"/>
              <a:t>GARLINGHOUSE</a:t>
            </a:r>
            <a:r>
              <a:rPr lang="en-US" sz="1600" b="1" u="sng" dirty="0"/>
              <a:t>, and CHRISTIAN A. LARSEN (</a:t>
            </a:r>
            <a:r>
              <a:rPr lang="en-US" sz="1600" b="1" u="sng" dirty="0" err="1"/>
              <a:t>SDNY</a:t>
            </a:r>
            <a:r>
              <a:rPr lang="en-US" sz="1600" b="1" u="sng" dirty="0"/>
              <a:t> DECEMBER 22, 2020)</a:t>
            </a:r>
          </a:p>
          <a:p>
            <a:pPr>
              <a:lnSpc>
                <a:spcPts val="1800"/>
              </a:lnSpc>
            </a:pPr>
            <a:r>
              <a:rPr lang="en-US" sz="1600" dirty="0"/>
              <a:t> </a:t>
            </a:r>
            <a:r>
              <a:rPr lang="en-US" sz="1600" dirty="0" smtClean="0"/>
              <a:t>SEC </a:t>
            </a:r>
            <a:r>
              <a:rPr lang="en-US" sz="1600" dirty="0"/>
              <a:t>sued Ripple Labs, CEO Brad </a:t>
            </a:r>
            <a:r>
              <a:rPr lang="en-US" sz="1600" dirty="0" err="1"/>
              <a:t>Garlinghouse</a:t>
            </a:r>
            <a:r>
              <a:rPr lang="en-US" sz="1600" dirty="0"/>
              <a:t> and Chairman Chris Larsen alleging that they had raised over $1.3 billion by selling digital asset </a:t>
            </a:r>
            <a:r>
              <a:rPr lang="en-US" sz="1600" dirty="0" err="1"/>
              <a:t>XRP</a:t>
            </a:r>
            <a:r>
              <a:rPr lang="en-US" sz="1600" dirty="0"/>
              <a:t> through an unregistered, ongoing securities offering beginning in 2013 through 2020 and in exchange for non-cash consideration, such as labor and market-making services.  </a:t>
            </a:r>
          </a:p>
          <a:p>
            <a:pPr>
              <a:lnSpc>
                <a:spcPts val="1800"/>
              </a:lnSpc>
            </a:pPr>
            <a:r>
              <a:rPr lang="en-US" sz="1600" dirty="0" smtClean="0"/>
              <a:t>Both </a:t>
            </a:r>
            <a:r>
              <a:rPr lang="en-US" sz="1600" dirty="0"/>
              <a:t>sides have submitted motions for summary </a:t>
            </a:r>
            <a:r>
              <a:rPr lang="en-US" sz="1600" dirty="0" err="1"/>
              <a:t>judgement</a:t>
            </a:r>
            <a:r>
              <a:rPr lang="en-US" sz="1600" dirty="0"/>
              <a:t> on September 13.</a:t>
            </a:r>
          </a:p>
          <a:p>
            <a:pPr>
              <a:lnSpc>
                <a:spcPts val="1800"/>
              </a:lnSpc>
            </a:pPr>
            <a:r>
              <a:rPr lang="en-US" sz="1600" dirty="0" smtClean="0"/>
              <a:t>Ripple </a:t>
            </a:r>
            <a:r>
              <a:rPr lang="en-US" sz="1600" dirty="0"/>
              <a:t>maintained that </a:t>
            </a:r>
            <a:r>
              <a:rPr lang="en-US" sz="1600" dirty="0" err="1"/>
              <a:t>XRP</a:t>
            </a:r>
            <a:r>
              <a:rPr lang="en-US" sz="1600" dirty="0"/>
              <a:t> is a virtual currency, not a security.  </a:t>
            </a:r>
          </a:p>
          <a:p>
            <a:pPr>
              <a:lnSpc>
                <a:spcPts val="1800"/>
              </a:lnSpc>
            </a:pPr>
            <a:r>
              <a:rPr lang="en-US" sz="1600" dirty="0" smtClean="0"/>
              <a:t>Sales </a:t>
            </a:r>
            <a:r>
              <a:rPr lang="en-US" sz="1600" dirty="0"/>
              <a:t>and trading do not meet the elements of the Howey test because </a:t>
            </a:r>
            <a:r>
              <a:rPr lang="en-US" sz="1600" dirty="0" err="1"/>
              <a:t>XRP</a:t>
            </a:r>
            <a:r>
              <a:rPr lang="en-US" sz="1600" dirty="0"/>
              <a:t> lacks the essential ingredients of an investment contract, which requires:  </a:t>
            </a:r>
          </a:p>
          <a:p>
            <a:pPr lvl="1">
              <a:lnSpc>
                <a:spcPts val="1800"/>
              </a:lnSpc>
            </a:pPr>
            <a:r>
              <a:rPr lang="en-US" sz="1400" dirty="0"/>
              <a:t>a contract between a promoter and an investor that established the investor’s rights as to an investment</a:t>
            </a:r>
          </a:p>
          <a:p>
            <a:pPr lvl="1">
              <a:lnSpc>
                <a:spcPts val="1800"/>
              </a:lnSpc>
            </a:pPr>
            <a:r>
              <a:rPr lang="en-US" sz="1400" dirty="0"/>
              <a:t>the contract imposed pot-sale obligations on the promoter to take specific actions for the investor’s behalf</a:t>
            </a:r>
          </a:p>
          <a:p>
            <a:pPr lvl="1">
              <a:lnSpc>
                <a:spcPts val="1800"/>
              </a:lnSpc>
            </a:pPr>
            <a:r>
              <a:rPr lang="en-US" sz="1400" dirty="0"/>
              <a:t>that contract granted the investor a right to share in profits from the promoter’s efforts to generate a return on the use of the investor’s funds.  </a:t>
            </a:r>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8</a:t>
            </a:fld>
            <a:endParaRPr lang="en-US" dirty="0"/>
          </a:p>
        </p:txBody>
      </p:sp>
    </p:spTree>
    <p:extLst>
      <p:ext uri="{BB962C8B-B14F-4D97-AF65-F5344CB8AC3E}">
        <p14:creationId xmlns:p14="http://schemas.microsoft.com/office/powerpoint/2010/main" val="228267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Unregistered Securities Offerings</a:t>
            </a:r>
          </a:p>
        </p:txBody>
      </p:sp>
      <p:sp>
        <p:nvSpPr>
          <p:cNvPr id="3" name="Content Placeholder 2"/>
          <p:cNvSpPr>
            <a:spLocks noGrp="1"/>
          </p:cNvSpPr>
          <p:nvPr>
            <p:ph idx="1"/>
          </p:nvPr>
        </p:nvSpPr>
        <p:spPr/>
        <p:txBody>
          <a:bodyPr/>
          <a:lstStyle/>
          <a:p>
            <a:pPr marL="0" indent="0">
              <a:buNone/>
            </a:pPr>
            <a:r>
              <a:rPr lang="en-US" sz="1800" b="1" u="sng" dirty="0"/>
              <a:t>SEC V. THE HYDROGEN TECHNOLOGY CORPORATION, MICHAEL ROSS KANE, AND TYLER </a:t>
            </a:r>
            <a:r>
              <a:rPr lang="en-US" sz="1800" b="1" u="sng" dirty="0" err="1"/>
              <a:t>OSTERN</a:t>
            </a:r>
            <a:r>
              <a:rPr lang="en-US" sz="1800" b="1" u="sng" dirty="0"/>
              <a:t> (</a:t>
            </a:r>
            <a:r>
              <a:rPr lang="en-US" sz="1800" b="1" u="sng" dirty="0" err="1"/>
              <a:t>SDNY</a:t>
            </a:r>
            <a:r>
              <a:rPr lang="en-US" sz="1800" b="1" u="sng" dirty="0"/>
              <a:t> SEPTEMBER 28, 2022</a:t>
            </a:r>
            <a:r>
              <a:rPr lang="en-US" sz="1800" b="1" u="sng" dirty="0" smtClean="0"/>
              <a:t>)</a:t>
            </a:r>
            <a:endParaRPr lang="en-US" sz="1800" b="1" u="sng" dirty="0"/>
          </a:p>
          <a:p>
            <a:r>
              <a:rPr lang="en-US" sz="1800" dirty="0"/>
              <a:t> SEC charged The Hydrogen Technology Corporation, Michael Ross Kane (former CEO of Hydrogen), and Tyler </a:t>
            </a:r>
            <a:r>
              <a:rPr lang="en-US" sz="1800" dirty="0" err="1"/>
              <a:t>Ostern</a:t>
            </a:r>
            <a:r>
              <a:rPr lang="en-US" sz="1800" dirty="0"/>
              <a:t> (CEO of Moonwalkers Trading Limited) for the unregistered offers and sales of Hydro and for perpetrating a scheme to manipulate its trading volume and price. </a:t>
            </a:r>
          </a:p>
          <a:p>
            <a:r>
              <a:rPr lang="en-US" sz="1800" dirty="0"/>
              <a:t>Kane and Hydrogen allegedly hired Moonwalkers to create the false appearance of robust market activity using bots to artificially inflate Hydro’s price.</a:t>
            </a:r>
          </a:p>
          <a:p>
            <a:r>
              <a:rPr lang="en-US" sz="1800" dirty="0" err="1"/>
              <a:t>Ostern</a:t>
            </a:r>
            <a:r>
              <a:rPr lang="en-US" sz="1800" dirty="0"/>
              <a:t> consented to a judgment entered by the court on September 29, 2022, which included a monetary fine and permanent enjoinment from violating the provisions and participating in future securities offerings. </a:t>
            </a:r>
          </a:p>
        </p:txBody>
      </p:sp>
      <p:sp>
        <p:nvSpPr>
          <p:cNvPr id="4" name="Slide Number Placeholder 3"/>
          <p:cNvSpPr>
            <a:spLocks noGrp="1"/>
          </p:cNvSpPr>
          <p:nvPr>
            <p:ph type="sldNum" sz="quarter" idx="12"/>
          </p:nvPr>
        </p:nvSpPr>
        <p:spPr/>
        <p:txBody>
          <a:bodyPr/>
          <a:lstStyle/>
          <a:p>
            <a:pPr>
              <a:defRPr/>
            </a:pPr>
            <a:fld id="{75060B72-599F-467F-BCC1-B055FA908865}" type="slidenum">
              <a:rPr lang="en-US" smtClean="0"/>
              <a:pPr>
                <a:defRPr/>
              </a:pPr>
              <a:t>9</a:t>
            </a:fld>
            <a:endParaRPr lang="en-US" dirty="0"/>
          </a:p>
        </p:txBody>
      </p:sp>
    </p:spTree>
    <p:extLst>
      <p:ext uri="{BB962C8B-B14F-4D97-AF65-F5344CB8AC3E}">
        <p14:creationId xmlns:p14="http://schemas.microsoft.com/office/powerpoint/2010/main" val="4293711454"/>
      </p:ext>
    </p:extLst>
  </p:cSld>
  <p:clrMapOvr>
    <a:masterClrMapping/>
  </p:clrMapOvr>
</p:sld>
</file>

<file path=ppt/theme/theme1.xml><?xml version="1.0" encoding="utf-8"?>
<a:theme xmlns:a="http://schemas.openxmlformats.org/drawingml/2006/main" name="2018-IM Conference">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C4BA4F-FB40-4DA3-8190-86E68C72277B}">
  <ds:schemaRef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C12B0BE-9071-4C95-BBB7-C75B2821A672}">
  <ds:schemaRefs>
    <ds:schemaRef ds:uri="http://schemas.microsoft.com/sharepoint/v3/contenttype/forms"/>
  </ds:schemaRefs>
</ds:datastoreItem>
</file>

<file path=customXml/itemProps3.xml><?xml version="1.0" encoding="utf-8"?>
<ds:datastoreItem xmlns:ds="http://schemas.openxmlformats.org/officeDocument/2006/customXml" ds:itemID="{C33C8898-5347-4725-8195-4CC175AA5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2018_IM_Conference_PPT_template</Template>
  <TotalTime>231</TotalTime>
  <Words>3133</Words>
  <Application>Microsoft Office PowerPoint</Application>
  <PresentationFormat>On-screen Show (4:3)</PresentationFormat>
  <Paragraphs>208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2018-IM Conference</vt:lpstr>
      <vt:lpstr>Developments in Crypto and Digital Assets –  What Sponsors, Investors and Regulators Are Doing, and How to Prepare</vt:lpstr>
      <vt:lpstr>Agenda</vt:lpstr>
      <vt:lpstr>Emerging Policy Directions</vt:lpstr>
      <vt:lpstr>Why Policymakers Focus on Crypto Regulation Now</vt:lpstr>
      <vt:lpstr>The Emerging Look of US Crypto Regulation</vt:lpstr>
      <vt:lpstr>Enforcement Matters</vt:lpstr>
      <vt:lpstr>Enforcement Matters - Issuer, Broker/Dealer, Adviser and Investment Company Status Issues </vt:lpstr>
      <vt:lpstr>Unregistered Securities Offerings</vt:lpstr>
      <vt:lpstr>Unregistered Securities Offerings</vt:lpstr>
      <vt:lpstr>Unregistered Securities Offerings</vt:lpstr>
      <vt:lpstr>Unregistered Securities Offerings</vt:lpstr>
      <vt:lpstr>Unregistered Exchanges </vt:lpstr>
      <vt:lpstr>Unregistered Exchanges</vt:lpstr>
      <vt:lpstr>Unregistered Securities Exchanges</vt:lpstr>
      <vt:lpstr>Unregistered Securities Exchanges</vt:lpstr>
      <vt:lpstr>Unregistered Securities Exchanges</vt:lpstr>
      <vt:lpstr>Fraud, Insider Trading and Ponzi Schemes</vt:lpstr>
      <vt:lpstr>Fraud, Insider Trading and Ponzi Schemes</vt:lpstr>
      <vt:lpstr>Celebrity Endorsements</vt:lpstr>
      <vt:lpstr>Finders</vt:lpstr>
      <vt:lpstr>DeFi</vt:lpstr>
      <vt:lpstr>Retirement Plan Investors</vt:lpstr>
      <vt:lpstr>Total U.S. Retirement Assets (Trillions)</vt:lpstr>
      <vt:lpstr>Retirement Investor Considerations</vt:lpstr>
      <vt:lpstr>Prudent Retirement Investment?</vt:lpstr>
      <vt:lpstr>Implement a Prudent Process </vt:lpstr>
      <vt:lpstr>Safeguards &amp; Best Practices</vt:lpstr>
      <vt:lpstr>PowerPoint Presentation</vt:lpstr>
    </vt:vector>
  </TitlesOfParts>
  <Company>K&amp;L Gates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Maxa, Sean P.</dc:creator>
  <cp:lastModifiedBy>Lenihan, Mairead</cp:lastModifiedBy>
  <cp:revision>18</cp:revision>
  <dcterms:created xsi:type="dcterms:W3CDTF">2019-04-29T14:07:45Z</dcterms:created>
  <dcterms:modified xsi:type="dcterms:W3CDTF">2022-10-19T21:10:58Z</dcterms:modified>
</cp:coreProperties>
</file>