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6" r:id="rId2"/>
    <p:sldId id="650" r:id="rId3"/>
    <p:sldId id="625" r:id="rId4"/>
    <p:sldId id="286" r:id="rId5"/>
    <p:sldId id="645" r:id="rId6"/>
    <p:sldId id="640" r:id="rId7"/>
    <p:sldId id="646" r:id="rId8"/>
    <p:sldId id="653" r:id="rId9"/>
    <p:sldId id="654" r:id="rId10"/>
    <p:sldId id="652" r:id="rId11"/>
    <p:sldId id="655" r:id="rId12"/>
    <p:sldId id="648" r:id="rId13"/>
    <p:sldId id="303" r:id="rId14"/>
    <p:sldId id="287" r:id="rId15"/>
    <p:sldId id="289" r:id="rId16"/>
    <p:sldId id="298" r:id="rId17"/>
    <p:sldId id="651" r:id="rId18"/>
    <p:sldId id="649" r:id="rId19"/>
    <p:sldId id="324" r:id="rId20"/>
    <p:sldId id="626" r:id="rId21"/>
    <p:sldId id="627" r:id="rId22"/>
    <p:sldId id="628" r:id="rId23"/>
    <p:sldId id="629" r:id="rId24"/>
    <p:sldId id="630" r:id="rId25"/>
    <p:sldId id="631" r:id="rId26"/>
    <p:sldId id="647" r:id="rId27"/>
    <p:sldId id="632" r:id="rId28"/>
    <p:sldId id="633" r:id="rId29"/>
    <p:sldId id="657" r:id="rId30"/>
    <p:sldId id="656" r:id="rId31"/>
    <p:sldId id="634" r:id="rId32"/>
    <p:sldId id="635" r:id="rId33"/>
    <p:sldId id="636" r:id="rId34"/>
    <p:sldId id="26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94660" autoAdjust="0"/>
  </p:normalViewPr>
  <p:slideViewPr>
    <p:cSldViewPr snapToGrid="0">
      <p:cViewPr varScale="1">
        <p:scale>
          <a:sx n="60" d="100"/>
          <a:sy n="60" d="100"/>
        </p:scale>
        <p:origin x="872" y="26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94" d="100"/>
          <a:sy n="94" d="100"/>
        </p:scale>
        <p:origin x="4080" y="101"/>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975502-2857-44A9-803A-A55D8F06E648}" type="datetimeFigureOut">
              <a:rPr lang="en-US" smtClean="0"/>
              <a:t>11/19/2025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Medicare Part B Drug Pricing November 17, 2020</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A7DEE2-E239-4384-9153-3860128EC87F}" type="slidenum">
              <a:rPr lang="en-US" smtClean="0"/>
              <a:t>‹#›</a:t>
            </a:fld>
            <a:endParaRPr lang="en-US"/>
          </a:p>
        </p:txBody>
      </p:sp>
    </p:spTree>
    <p:extLst>
      <p:ext uri="{BB962C8B-B14F-4D97-AF65-F5344CB8AC3E}">
        <p14:creationId xmlns:p14="http://schemas.microsoft.com/office/powerpoint/2010/main" val="276152992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C937B0-FBD4-4FDC-A72C-9F0F4707A70D}"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Medicare Part B Drug Pricing November 17, 2020</a:t>
            </a: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4C18E1-B723-409C-AEB9-5B594C5E6585}" type="slidenum">
              <a:rPr lang="en-US" smtClean="0"/>
              <a:t>‹#›</a:t>
            </a:fld>
            <a:endParaRPr lang="en-US" dirty="0"/>
          </a:p>
        </p:txBody>
      </p:sp>
    </p:spTree>
    <p:extLst>
      <p:ext uri="{BB962C8B-B14F-4D97-AF65-F5344CB8AC3E}">
        <p14:creationId xmlns:p14="http://schemas.microsoft.com/office/powerpoint/2010/main" val="328930091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Footer Placeholder 3"/>
          <p:cNvSpPr>
            <a:spLocks noGrp="1"/>
          </p:cNvSpPr>
          <p:nvPr>
            <p:ph type="ftr" sz="quarter" idx="4"/>
          </p:nvPr>
        </p:nvSpPr>
        <p:spPr/>
        <p:txBody>
          <a:bodyPr/>
          <a:lstStyle/>
          <a:p>
            <a:r>
              <a:rPr lang="en-US"/>
              <a:t>Medicare Part B Drug Pricing November 17, 2020</a:t>
            </a:r>
            <a:endParaRPr lang="en-US" dirty="0"/>
          </a:p>
        </p:txBody>
      </p:sp>
      <p:sp>
        <p:nvSpPr>
          <p:cNvPr id="5" name="Slide Number Placeholder 4"/>
          <p:cNvSpPr>
            <a:spLocks noGrp="1"/>
          </p:cNvSpPr>
          <p:nvPr>
            <p:ph type="sldNum" sz="quarter" idx="5"/>
          </p:nvPr>
        </p:nvSpPr>
        <p:spPr/>
        <p:txBody>
          <a:bodyPr/>
          <a:lstStyle/>
          <a:p>
            <a:fld id="{F74C18E1-B723-409C-AEB9-5B594C5E6585}" type="slidenum">
              <a:rPr lang="en-US" smtClean="0"/>
              <a:t>5</a:t>
            </a:fld>
            <a:endParaRPr lang="en-US" dirty="0"/>
          </a:p>
        </p:txBody>
      </p:sp>
    </p:spTree>
    <p:extLst>
      <p:ext uri="{BB962C8B-B14F-4D97-AF65-F5344CB8AC3E}">
        <p14:creationId xmlns:p14="http://schemas.microsoft.com/office/powerpoint/2010/main" val="276520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Footer Placeholder 3"/>
          <p:cNvSpPr>
            <a:spLocks noGrp="1"/>
          </p:cNvSpPr>
          <p:nvPr>
            <p:ph type="ftr" sz="quarter" idx="4"/>
          </p:nvPr>
        </p:nvSpPr>
        <p:spPr/>
        <p:txBody>
          <a:bodyPr/>
          <a:lstStyle/>
          <a:p>
            <a:r>
              <a:rPr lang="en-US"/>
              <a:t>Medicare Part B Drug Pricing November 17, 2020</a:t>
            </a:r>
            <a:endParaRPr lang="en-US" dirty="0"/>
          </a:p>
        </p:txBody>
      </p:sp>
      <p:sp>
        <p:nvSpPr>
          <p:cNvPr id="5" name="Slide Number Placeholder 4"/>
          <p:cNvSpPr>
            <a:spLocks noGrp="1"/>
          </p:cNvSpPr>
          <p:nvPr>
            <p:ph type="sldNum" sz="quarter" idx="5"/>
          </p:nvPr>
        </p:nvSpPr>
        <p:spPr/>
        <p:txBody>
          <a:bodyPr/>
          <a:lstStyle/>
          <a:p>
            <a:fld id="{F74C18E1-B723-409C-AEB9-5B594C5E6585}" type="slidenum">
              <a:rPr lang="en-US" smtClean="0"/>
              <a:t>12</a:t>
            </a:fld>
            <a:endParaRPr lang="en-US" dirty="0"/>
          </a:p>
        </p:txBody>
      </p:sp>
    </p:spTree>
    <p:extLst>
      <p:ext uri="{BB962C8B-B14F-4D97-AF65-F5344CB8AC3E}">
        <p14:creationId xmlns:p14="http://schemas.microsoft.com/office/powerpoint/2010/main" val="2536208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a:t>Medicare Part B Drug Pricing - November 17, 2020</a:t>
            </a:r>
            <a:endParaRPr lang="en-US" dirty="0"/>
          </a:p>
        </p:txBody>
      </p:sp>
      <p:sp>
        <p:nvSpPr>
          <p:cNvPr id="3" name="Slide Number Placeholder 2"/>
          <p:cNvSpPr>
            <a:spLocks noGrp="1"/>
          </p:cNvSpPr>
          <p:nvPr>
            <p:ph type="sldNum" sz="quarter" idx="11"/>
          </p:nvPr>
        </p:nvSpPr>
        <p:spPr>
          <a:xfrm>
            <a:off x="239805" y="6356349"/>
            <a:ext cx="2743200" cy="365125"/>
          </a:xfrm>
        </p:spPr>
        <p:txBody>
          <a:bodyPr/>
          <a:lstStyle>
            <a:lvl1pPr algn="l">
              <a:defRPr/>
            </a:lvl1pPr>
          </a:lstStyle>
          <a:p>
            <a:fld id="{8F22E0D2-0717-4064-8134-7D066F199C91}" type="slidenum">
              <a:rPr lang="en-US" smtClean="0"/>
              <a:pPr/>
              <a:t>‹#›</a:t>
            </a:fld>
            <a:endParaRPr lang="en-US" dirty="0"/>
          </a:p>
        </p:txBody>
      </p:sp>
    </p:spTree>
    <p:extLst>
      <p:ext uri="{BB962C8B-B14F-4D97-AF65-F5344CB8AC3E}">
        <p14:creationId xmlns:p14="http://schemas.microsoft.com/office/powerpoint/2010/main" val="309663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8105-0FBA-41F1-BCDD-ABAA426C5AE0}"/>
              </a:ext>
            </a:extLst>
          </p:cNvPr>
          <p:cNvSpPr>
            <a:spLocks noGrp="1"/>
          </p:cNvSpPr>
          <p:nvPr>
            <p:ph type="title"/>
          </p:nvPr>
        </p:nvSpPr>
        <p:spPr>
          <a:xfrm>
            <a:off x="838200" y="815119"/>
            <a:ext cx="10515600" cy="875569"/>
          </a:xfrm>
        </p:spPr>
        <p:txBody>
          <a:bodyPr>
            <a:noAutofit/>
          </a:bodyPr>
          <a:lstStyle>
            <a:lvl1pPr>
              <a:defRPr sz="36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D8966E9-B066-422F-8F93-83FE9CDDDD7C}"/>
              </a:ext>
            </a:extLst>
          </p:cNvPr>
          <p:cNvSpPr>
            <a:spLocks noGrp="1"/>
          </p:cNvSpPr>
          <p:nvPr>
            <p:ph idx="1"/>
          </p:nvPr>
        </p:nvSpPr>
        <p:spPr/>
        <p:txBody>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r>
              <a:rPr lang="en-US"/>
              <a:t>Medicare Part B Drug Pricing - November 17, 2020</a:t>
            </a:r>
            <a:endParaRPr lang="en-US" dirty="0"/>
          </a:p>
        </p:txBody>
      </p:sp>
      <p:sp>
        <p:nvSpPr>
          <p:cNvPr id="5" name="Slide Number Placeholder 4"/>
          <p:cNvSpPr>
            <a:spLocks noGrp="1"/>
          </p:cNvSpPr>
          <p:nvPr>
            <p:ph type="sldNum" sz="quarter" idx="11"/>
          </p:nvPr>
        </p:nvSpPr>
        <p:spPr>
          <a:xfrm>
            <a:off x="374277" y="6358965"/>
            <a:ext cx="2489947" cy="365125"/>
          </a:xfrm>
        </p:spPr>
        <p:txBody>
          <a:bodyPr/>
          <a:lstStyle>
            <a:lvl1pPr algn="l">
              <a:defRPr/>
            </a:lvl1pPr>
          </a:lstStyle>
          <a:p>
            <a:fld id="{8F22E0D2-0717-4064-8134-7D066F199C91}" type="slidenum">
              <a:rPr lang="en-US" smtClean="0"/>
              <a:pPr/>
              <a:t>‹#›</a:t>
            </a:fld>
            <a:endParaRPr lang="en-US" dirty="0"/>
          </a:p>
        </p:txBody>
      </p:sp>
    </p:spTree>
    <p:extLst>
      <p:ext uri="{BB962C8B-B14F-4D97-AF65-F5344CB8AC3E}">
        <p14:creationId xmlns:p14="http://schemas.microsoft.com/office/powerpoint/2010/main" val="419018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BDE1B-0C7A-4FFA-9F33-803C5B13DC29}"/>
              </a:ext>
            </a:extLst>
          </p:cNvPr>
          <p:cNvSpPr>
            <a:spLocks noGrp="1"/>
          </p:cNvSpPr>
          <p:nvPr>
            <p:ph type="title"/>
          </p:nvPr>
        </p:nvSpPr>
        <p:spPr>
          <a:xfrm>
            <a:off x="838200" y="814323"/>
            <a:ext cx="10515600" cy="876366"/>
          </a:xfrm>
        </p:spPr>
        <p:txBody>
          <a:bodyPr>
            <a:normAutofit/>
          </a:bodyPr>
          <a:lstStyle>
            <a:lvl1pPr>
              <a:defRPr sz="36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EDE1642-7420-4592-8BB8-F9A9BA43A16E}"/>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7F44183-BCEE-45B1-A0DA-F7C7EFD2FE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p>
            <a:r>
              <a:rPr lang="en-US"/>
              <a:t>Medicare Part B Drug Pricing - November 17, 2020</a:t>
            </a:r>
          </a:p>
        </p:txBody>
      </p:sp>
      <p:sp>
        <p:nvSpPr>
          <p:cNvPr id="6" name="Slide Number Placeholder 5"/>
          <p:cNvSpPr>
            <a:spLocks noGrp="1"/>
          </p:cNvSpPr>
          <p:nvPr>
            <p:ph type="sldNum" sz="quarter" idx="11"/>
          </p:nvPr>
        </p:nvSpPr>
        <p:spPr>
          <a:xfrm>
            <a:off x="347382" y="6372412"/>
            <a:ext cx="2743200" cy="365125"/>
          </a:xfrm>
        </p:spPr>
        <p:txBody>
          <a:bodyPr/>
          <a:lstStyle>
            <a:lvl1pPr algn="l">
              <a:defRPr/>
            </a:lvl1pPr>
          </a:lstStyle>
          <a:p>
            <a:fld id="{8F22E0D2-0717-4064-8134-7D066F199C91}" type="slidenum">
              <a:rPr lang="en-US" smtClean="0"/>
              <a:pPr/>
              <a:t>‹#›</a:t>
            </a:fld>
            <a:endParaRPr lang="en-US"/>
          </a:p>
        </p:txBody>
      </p:sp>
    </p:spTree>
    <p:extLst>
      <p:ext uri="{BB962C8B-B14F-4D97-AF65-F5344CB8AC3E}">
        <p14:creationId xmlns:p14="http://schemas.microsoft.com/office/powerpoint/2010/main" val="2178671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a:t>Medicare Part B Drug Pricing - November 17, 2020</a:t>
            </a:r>
          </a:p>
        </p:txBody>
      </p:sp>
      <p:sp>
        <p:nvSpPr>
          <p:cNvPr id="3" name="Slide Number Placeholder 2"/>
          <p:cNvSpPr>
            <a:spLocks noGrp="1"/>
          </p:cNvSpPr>
          <p:nvPr>
            <p:ph type="sldNum" sz="quarter" idx="11"/>
          </p:nvPr>
        </p:nvSpPr>
        <p:spPr>
          <a:xfrm>
            <a:off x="360829" y="6262221"/>
            <a:ext cx="2743200" cy="365125"/>
          </a:xfrm>
        </p:spPr>
        <p:txBody>
          <a:bodyPr/>
          <a:lstStyle>
            <a:lvl1pPr algn="l">
              <a:defRPr/>
            </a:lvl1pPr>
          </a:lstStyle>
          <a:p>
            <a:fld id="{8F22E0D2-0717-4064-8134-7D066F199C91}" type="slidenum">
              <a:rPr lang="en-US" smtClean="0"/>
              <a:pPr/>
              <a:t>‹#›</a:t>
            </a:fld>
            <a:endParaRPr lang="en-US" dirty="0"/>
          </a:p>
        </p:txBody>
      </p:sp>
    </p:spTree>
    <p:extLst>
      <p:ext uri="{BB962C8B-B14F-4D97-AF65-F5344CB8AC3E}">
        <p14:creationId xmlns:p14="http://schemas.microsoft.com/office/powerpoint/2010/main" val="1580329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6592826-B2CA-4A9C-B80D-6481AAB177EB}" type="slidenum">
              <a:rPr lang="en-US"/>
              <a:pPr>
                <a:defRPr/>
              </a:pPr>
              <a:t>‹#›</a:t>
            </a:fld>
            <a:endParaRPr lang="en-US" dirty="0"/>
          </a:p>
        </p:txBody>
      </p:sp>
    </p:spTree>
    <p:extLst>
      <p:ext uri="{BB962C8B-B14F-4D97-AF65-F5344CB8AC3E}">
        <p14:creationId xmlns:p14="http://schemas.microsoft.com/office/powerpoint/2010/main" val="177829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ONE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US" noProof="0" dirty="0"/>
          </a:p>
        </p:txBody>
      </p:sp>
      <p:sp>
        <p:nvSpPr>
          <p:cNvPr id="9" name="Text Placeholder 8"/>
          <p:cNvSpPr>
            <a:spLocks noGrp="1"/>
          </p:cNvSpPr>
          <p:nvPr>
            <p:ph type="body" sz="quarter" idx="10"/>
          </p:nvPr>
        </p:nvSpPr>
        <p:spPr>
          <a:xfrm>
            <a:off x="1003200" y="1426660"/>
            <a:ext cx="10185600" cy="459422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54652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Title 1"/>
          <p:cNvSpPr>
            <a:spLocks noGrp="1"/>
          </p:cNvSpPr>
          <p:nvPr>
            <p:ph type="title"/>
          </p:nvPr>
        </p:nvSpPr>
        <p:spPr>
          <a:xfrm>
            <a:off x="466344" y="210311"/>
            <a:ext cx="11265407" cy="649223"/>
          </a:xfrm>
        </p:spPr>
        <p:txBody>
          <a:bodyPr/>
          <a:lstStyle/>
          <a:p>
            <a:r>
              <a:rPr lang="en-US"/>
              <a:t>Click to edit Master title style</a:t>
            </a:r>
          </a:p>
        </p:txBody>
      </p:sp>
      <p:sp>
        <p:nvSpPr>
          <p:cNvPr id="4" name="Content Placeholder 1"/>
          <p:cNvSpPr>
            <a:spLocks noGrp="1"/>
          </p:cNvSpPr>
          <p:nvPr>
            <p:ph sz="quarter" idx="12"/>
          </p:nvPr>
        </p:nvSpPr>
        <p:spPr>
          <a:xfrm>
            <a:off x="465667" y="1035050"/>
            <a:ext cx="11275484" cy="5137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a:xfrm>
            <a:off x="466344" y="6400800"/>
            <a:ext cx="7415783" cy="320040"/>
          </a:xfrm>
        </p:spPr>
        <p:txBody>
          <a:bodyPr/>
          <a:lstStyle/>
          <a:p>
            <a:r>
              <a:rPr lang="en-US" dirty="0"/>
              <a:t>SIDLEY AUSTIN LLP</a:t>
            </a:r>
          </a:p>
        </p:txBody>
      </p:sp>
      <p:sp>
        <p:nvSpPr>
          <p:cNvPr id="8" name="Slide Number Placeholder 6"/>
          <p:cNvSpPr>
            <a:spLocks noGrp="1"/>
          </p:cNvSpPr>
          <p:nvPr>
            <p:ph type="sldNum" sz="quarter" idx="11"/>
          </p:nvPr>
        </p:nvSpPr>
        <p:spPr>
          <a:xfrm>
            <a:off x="8180831" y="6400800"/>
            <a:ext cx="3560064" cy="320040"/>
          </a:xfrm>
        </p:spPr>
        <p:txBody>
          <a:bodyPr/>
          <a:lstStyle/>
          <a:p>
            <a:fld id="{6010A777-3907-42E8-B3BC-B13228691B49}" type="slidenum">
              <a:rPr lang="en-US" smtClean="0"/>
              <a:pPr/>
              <a:t>‹#›</a:t>
            </a:fld>
            <a:endParaRPr lang="en-US" dirty="0"/>
          </a:p>
        </p:txBody>
      </p:sp>
    </p:spTree>
    <p:extLst>
      <p:ext uri="{BB962C8B-B14F-4D97-AF65-F5344CB8AC3E}">
        <p14:creationId xmlns:p14="http://schemas.microsoft.com/office/powerpoint/2010/main" val="1337403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42652155-B546-4F66-8DA6-7B0EAB6E022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12230793" cy="6879821"/>
          </a:xfrm>
          <a:prstGeom prst="rect">
            <a:avLst/>
          </a:prstGeom>
        </p:spPr>
      </p:pic>
      <p:sp>
        <p:nvSpPr>
          <p:cNvPr id="2" name="Title Placeholder 1">
            <a:extLst>
              <a:ext uri="{FF2B5EF4-FFF2-40B4-BE49-F238E27FC236}">
                <a16:creationId xmlns:a16="http://schemas.microsoft.com/office/drawing/2014/main" id="{87BE9691-55FB-4121-A355-36781E750DE4}"/>
              </a:ext>
            </a:extLst>
          </p:cNvPr>
          <p:cNvSpPr>
            <a:spLocks noGrp="1"/>
          </p:cNvSpPr>
          <p:nvPr>
            <p:ph type="title"/>
          </p:nvPr>
        </p:nvSpPr>
        <p:spPr>
          <a:xfrm>
            <a:off x="838200" y="815119"/>
            <a:ext cx="10515600" cy="87556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AC00CA9-8749-4B01-9B2B-57F078BE53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Medicare Part B Drug Pricing - November 17, 2020</a:t>
            </a:r>
          </a:p>
        </p:txBody>
      </p:sp>
      <p:sp>
        <p:nvSpPr>
          <p:cNvPr id="6" name="Slide Number Placeholder 5"/>
          <p:cNvSpPr>
            <a:spLocks noGrp="1"/>
          </p:cNvSpPr>
          <p:nvPr>
            <p:ph type="sldNum" sz="quarter" idx="4"/>
          </p:nvPr>
        </p:nvSpPr>
        <p:spPr>
          <a:xfrm>
            <a:off x="838200" y="639960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2E0D2-0717-4064-8134-7D066F199C91}" type="slidenum">
              <a:rPr lang="en-US" smtClean="0"/>
              <a:pPr/>
              <a:t>‹#›</a:t>
            </a:fld>
            <a:endParaRPr lang="en-US"/>
          </a:p>
        </p:txBody>
      </p:sp>
    </p:spTree>
    <p:extLst>
      <p:ext uri="{BB962C8B-B14F-4D97-AF65-F5344CB8AC3E}">
        <p14:creationId xmlns:p14="http://schemas.microsoft.com/office/powerpoint/2010/main" val="1278334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 id="2147483657" r:id="rId5"/>
    <p:sldLayoutId id="2147483658" r:id="rId6"/>
    <p:sldLayoutId id="2147483659" r:id="rId7"/>
  </p:sldLayoutIdLst>
  <p:hf hdr="0" dt="0"/>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D402-1B56-4A5C-8447-3441013D8CEB}"/>
              </a:ext>
            </a:extLst>
          </p:cNvPr>
          <p:cNvSpPr>
            <a:spLocks noGrp="1"/>
          </p:cNvSpPr>
          <p:nvPr>
            <p:ph type="ctrTitle" idx="4294967295"/>
          </p:nvPr>
        </p:nvSpPr>
        <p:spPr>
          <a:xfrm>
            <a:off x="1524000" y="1122363"/>
            <a:ext cx="9144000" cy="2387600"/>
          </a:xfrm>
        </p:spPr>
        <p:txBody>
          <a:bodyPr>
            <a:normAutofit fontScale="90000"/>
          </a:bodyPr>
          <a:lstStyle/>
          <a:p>
            <a:pPr algn="ctr"/>
            <a:r>
              <a:rPr lang="en-US" dirty="0"/>
              <a:t>Understanding How Co-Pay Coupons, Accelerators, and Maximizers Impact Medicaid and Medicare</a:t>
            </a:r>
            <a:br>
              <a:rPr lang="en-US" dirty="0"/>
            </a:br>
            <a:r>
              <a:rPr lang="en-US" dirty="0"/>
              <a:t> Pricing and Rebates</a:t>
            </a:r>
            <a:br>
              <a:rPr lang="en-US" dirty="0"/>
            </a:br>
            <a:r>
              <a:rPr lang="en-US" dirty="0"/>
              <a:t>November 20, 2025</a:t>
            </a:r>
          </a:p>
        </p:txBody>
      </p:sp>
      <p:sp>
        <p:nvSpPr>
          <p:cNvPr id="12" name="TextBox 11">
            <a:extLst>
              <a:ext uri="{FF2B5EF4-FFF2-40B4-BE49-F238E27FC236}">
                <a16:creationId xmlns:a16="http://schemas.microsoft.com/office/drawing/2014/main" id="{EA0AB186-29C1-4DEC-8D2E-3E7C23FF9219}"/>
              </a:ext>
            </a:extLst>
          </p:cNvPr>
          <p:cNvSpPr txBox="1"/>
          <p:nvPr/>
        </p:nvSpPr>
        <p:spPr>
          <a:xfrm>
            <a:off x="5388077" y="5109396"/>
            <a:ext cx="2256296" cy="954107"/>
          </a:xfrm>
          <a:prstGeom prst="rect">
            <a:avLst/>
          </a:prstGeom>
          <a:noFill/>
        </p:spPr>
        <p:txBody>
          <a:bodyPr wrap="square" tIns="0" bIns="0" rtlCol="0">
            <a:spAutoFit/>
          </a:bodyPr>
          <a:lstStyle/>
          <a:p>
            <a:r>
              <a:rPr lang="en-US" sz="1400" b="1" dirty="0">
                <a:latin typeface="Arial" panose="020B0604020202020204" pitchFamily="34" charset="0"/>
                <a:cs typeface="Arial" panose="020B0604020202020204" pitchFamily="34" charset="0"/>
              </a:rPr>
              <a:t>Andrew Ruskin</a:t>
            </a:r>
          </a:p>
          <a:p>
            <a:r>
              <a:rPr lang="en-US" sz="1200" i="1" dirty="0">
                <a:latin typeface="Arial" panose="020B0604020202020204" pitchFamily="34" charset="0"/>
                <a:cs typeface="Arial" panose="020B0604020202020204" pitchFamily="34" charset="0"/>
              </a:rPr>
              <a:t>Partner</a:t>
            </a:r>
          </a:p>
          <a:p>
            <a:r>
              <a:rPr lang="en-US" sz="1200" dirty="0">
                <a:latin typeface="Arial" panose="020B0604020202020204" pitchFamily="34" charset="0"/>
                <a:cs typeface="Arial" panose="020B0604020202020204" pitchFamily="34" charset="0"/>
              </a:rPr>
              <a:t>K&amp;L Gates LLP</a:t>
            </a:r>
          </a:p>
          <a:p>
            <a:r>
              <a:rPr lang="en-US" sz="1200" dirty="0">
                <a:latin typeface="Arial" panose="020B0604020202020204" pitchFamily="34" charset="0"/>
                <a:cs typeface="Arial" panose="020B0604020202020204" pitchFamily="34" charset="0"/>
              </a:rPr>
              <a:t>202.778.9415</a:t>
            </a:r>
          </a:p>
          <a:p>
            <a:r>
              <a:rPr lang="en-US" sz="1200" dirty="0">
                <a:latin typeface="Arial" panose="020B0604020202020204" pitchFamily="34" charset="0"/>
                <a:cs typeface="Arial" panose="020B0604020202020204" pitchFamily="34" charset="0"/>
              </a:rPr>
              <a:t>andrew.ruskin@klgates.com</a:t>
            </a:r>
          </a:p>
        </p:txBody>
      </p:sp>
      <p:pic>
        <p:nvPicPr>
          <p:cNvPr id="5" name="Picture 4"/>
          <p:cNvPicPr>
            <a:picLocks noChangeAspect="1"/>
          </p:cNvPicPr>
          <p:nvPr/>
        </p:nvPicPr>
        <p:blipFill>
          <a:blip r:embed="rId2"/>
          <a:stretch>
            <a:fillRect/>
          </a:stretch>
        </p:blipFill>
        <p:spPr>
          <a:xfrm>
            <a:off x="5388077" y="3653934"/>
            <a:ext cx="1415845" cy="1328472"/>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283441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9B74D-B38B-81FB-C135-E9147848551A}"/>
              </a:ext>
            </a:extLst>
          </p:cNvPr>
          <p:cNvSpPr>
            <a:spLocks noGrp="1"/>
          </p:cNvSpPr>
          <p:nvPr>
            <p:ph type="title"/>
          </p:nvPr>
        </p:nvSpPr>
        <p:spPr/>
        <p:txBody>
          <a:bodyPr>
            <a:normAutofit fontScale="90000"/>
          </a:bodyPr>
          <a:lstStyle/>
          <a:p>
            <a:r>
              <a:rPr lang="en-US" dirty="0"/>
              <a:t>Defining and Exploring Coupons, Accumulators, and Maximizers </a:t>
            </a:r>
            <a:r>
              <a:rPr lang="en-US" sz="2400" dirty="0"/>
              <a:t>(cont.)</a:t>
            </a:r>
            <a:endParaRPr lang="en-US" dirty="0"/>
          </a:p>
        </p:txBody>
      </p:sp>
      <p:sp>
        <p:nvSpPr>
          <p:cNvPr id="3" name="Content Placeholder 2">
            <a:extLst>
              <a:ext uri="{FF2B5EF4-FFF2-40B4-BE49-F238E27FC236}">
                <a16:creationId xmlns:a16="http://schemas.microsoft.com/office/drawing/2014/main" id="{2FB430A5-8782-198F-EE56-C2AA048E272B}"/>
              </a:ext>
            </a:extLst>
          </p:cNvPr>
          <p:cNvSpPr>
            <a:spLocks noGrp="1"/>
          </p:cNvSpPr>
          <p:nvPr>
            <p:ph sz="quarter" idx="12"/>
          </p:nvPr>
        </p:nvSpPr>
        <p:spPr/>
        <p:txBody>
          <a:bodyPr>
            <a:normAutofit/>
          </a:bodyPr>
          <a:lstStyle/>
          <a:p>
            <a:pPr marL="0" indent="0">
              <a:buNone/>
            </a:pPr>
            <a:r>
              <a:rPr lang="en-US" sz="2400" b="1" u="sng" dirty="0"/>
              <a:t>Accumulators on Exchanges</a:t>
            </a:r>
          </a:p>
          <a:p>
            <a:r>
              <a:rPr lang="en-US" sz="2400" dirty="0"/>
              <a:t>In a 2020 NBPP rulemaking, HHS established a policy for most individual and group health insurance plans that granted health insurers the flexibility to count – </a:t>
            </a:r>
            <a:r>
              <a:rPr lang="en-US" sz="2400" b="1" dirty="0"/>
              <a:t>or not to count </a:t>
            </a:r>
            <a:r>
              <a:rPr lang="en-US" sz="2400" dirty="0"/>
              <a:t>– copay assistance toward an individuals annual limitation on cost-sharing</a:t>
            </a:r>
          </a:p>
          <a:p>
            <a:r>
              <a:rPr lang="en-US" sz="2400" dirty="0"/>
              <a:t>In August 2022, the HIV and Hepatitis Policy Institute and other patient groups filed suit challenging the NBPP Final Rule. The plaintiffs argued that the CY 2021 NBPP Final Rule conflicts with the definition of cost sharing under both the ACA itself and the ACA’s implementing regulations at 45 CFR 155.20.</a:t>
            </a:r>
          </a:p>
          <a:p>
            <a:r>
              <a:rPr lang="en-US" sz="2400" dirty="0"/>
              <a:t>On September 29, 2023, the US District Court for the District of Columbia struck down the rule, finding it was </a:t>
            </a:r>
            <a:r>
              <a:rPr lang="en-US" sz="2400" i="1" dirty="0"/>
              <a:t>arbitrary and capricious</a:t>
            </a:r>
            <a:r>
              <a:rPr lang="en-US" sz="2400" dirty="0"/>
              <a:t> to interpret “the same statutory and regulatory provisions as having two different meanings, to be chosen at the discretion of regulated parties.” </a:t>
            </a:r>
          </a:p>
          <a:p>
            <a:r>
              <a:rPr lang="en-US" sz="2400" dirty="0"/>
              <a:t>Currently, copay assistance must be considered an OOP for the patient only when there is no generic equivalent</a:t>
            </a:r>
          </a:p>
        </p:txBody>
      </p:sp>
      <p:sp>
        <p:nvSpPr>
          <p:cNvPr id="4" name="Footer Placeholder 3">
            <a:extLst>
              <a:ext uri="{FF2B5EF4-FFF2-40B4-BE49-F238E27FC236}">
                <a16:creationId xmlns:a16="http://schemas.microsoft.com/office/drawing/2014/main" id="{6CFB093E-11C0-3B33-92FF-667FD0A9D512}"/>
              </a:ext>
            </a:extLst>
          </p:cNvPr>
          <p:cNvSpPr>
            <a:spLocks noGrp="1"/>
          </p:cNvSpPr>
          <p:nvPr>
            <p:ph type="ftr" sz="quarter" idx="10"/>
          </p:nvPr>
        </p:nvSpPr>
        <p:spPr/>
        <p:txBody>
          <a:bodyPr/>
          <a:lstStyle/>
          <a:p>
            <a:r>
              <a:rPr lang="en-US"/>
              <a:t>SIDLEY AUSTIN LLP</a:t>
            </a:r>
            <a:endParaRPr lang="en-US" dirty="0"/>
          </a:p>
        </p:txBody>
      </p:sp>
      <p:sp>
        <p:nvSpPr>
          <p:cNvPr id="5" name="Slide Number Placeholder 4">
            <a:extLst>
              <a:ext uri="{FF2B5EF4-FFF2-40B4-BE49-F238E27FC236}">
                <a16:creationId xmlns:a16="http://schemas.microsoft.com/office/drawing/2014/main" id="{4FB2A805-CEBC-ABE4-D3C2-7F4987B3C3C1}"/>
              </a:ext>
            </a:extLst>
          </p:cNvPr>
          <p:cNvSpPr>
            <a:spLocks noGrp="1"/>
          </p:cNvSpPr>
          <p:nvPr>
            <p:ph type="sldNum" sz="quarter" idx="11"/>
          </p:nvPr>
        </p:nvSpPr>
        <p:spPr/>
        <p:txBody>
          <a:bodyPr/>
          <a:lstStyle/>
          <a:p>
            <a:fld id="{6010A777-3907-42E8-B3BC-B13228691B49}" type="slidenum">
              <a:rPr lang="en-US" smtClean="0"/>
              <a:pPr/>
              <a:t>10</a:t>
            </a:fld>
            <a:endParaRPr lang="en-US" dirty="0"/>
          </a:p>
        </p:txBody>
      </p:sp>
    </p:spTree>
    <p:extLst>
      <p:ext uri="{BB962C8B-B14F-4D97-AF65-F5344CB8AC3E}">
        <p14:creationId xmlns:p14="http://schemas.microsoft.com/office/powerpoint/2010/main" val="2963288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9B74D-B38B-81FB-C135-E9147848551A}"/>
              </a:ext>
            </a:extLst>
          </p:cNvPr>
          <p:cNvSpPr>
            <a:spLocks noGrp="1"/>
          </p:cNvSpPr>
          <p:nvPr>
            <p:ph type="title"/>
          </p:nvPr>
        </p:nvSpPr>
        <p:spPr/>
        <p:txBody>
          <a:bodyPr>
            <a:normAutofit fontScale="90000"/>
          </a:bodyPr>
          <a:lstStyle/>
          <a:p>
            <a:r>
              <a:rPr lang="en-US" dirty="0"/>
              <a:t>Implications of Changes to Part D Benefit (to PAP)</a:t>
            </a:r>
          </a:p>
        </p:txBody>
      </p:sp>
      <p:sp>
        <p:nvSpPr>
          <p:cNvPr id="3" name="Content Placeholder 2">
            <a:extLst>
              <a:ext uri="{FF2B5EF4-FFF2-40B4-BE49-F238E27FC236}">
                <a16:creationId xmlns:a16="http://schemas.microsoft.com/office/drawing/2014/main" id="{2FB430A5-8782-198F-EE56-C2AA048E272B}"/>
              </a:ext>
            </a:extLst>
          </p:cNvPr>
          <p:cNvSpPr>
            <a:spLocks noGrp="1"/>
          </p:cNvSpPr>
          <p:nvPr>
            <p:ph sz="quarter" idx="12"/>
          </p:nvPr>
        </p:nvSpPr>
        <p:spPr/>
        <p:txBody>
          <a:bodyPr>
            <a:normAutofit/>
          </a:bodyPr>
          <a:lstStyle/>
          <a:p>
            <a:r>
              <a:rPr lang="en-US" sz="2400" dirty="0"/>
              <a:t>In 2025, maximum out of pocket in Part D is $2000, and there is no donut hole</a:t>
            </a:r>
          </a:p>
          <a:p>
            <a:r>
              <a:rPr lang="en-US" sz="2400" dirty="0"/>
              <a:t>Can also qualify in some instances for a payment plan with even payments over the course of a year</a:t>
            </a:r>
          </a:p>
          <a:p>
            <a:r>
              <a:rPr lang="en-US" sz="2400" dirty="0"/>
              <a:t>Some manufacturers, like Pfizer, require enrollment in a payment plan as a prerequisite before consideration of PAP qualification</a:t>
            </a:r>
          </a:p>
        </p:txBody>
      </p:sp>
      <p:sp>
        <p:nvSpPr>
          <p:cNvPr id="4" name="Footer Placeholder 3">
            <a:extLst>
              <a:ext uri="{FF2B5EF4-FFF2-40B4-BE49-F238E27FC236}">
                <a16:creationId xmlns:a16="http://schemas.microsoft.com/office/drawing/2014/main" id="{6CFB093E-11C0-3B33-92FF-667FD0A9D512}"/>
              </a:ext>
            </a:extLst>
          </p:cNvPr>
          <p:cNvSpPr>
            <a:spLocks noGrp="1"/>
          </p:cNvSpPr>
          <p:nvPr>
            <p:ph type="ftr" sz="quarter" idx="10"/>
          </p:nvPr>
        </p:nvSpPr>
        <p:spPr/>
        <p:txBody>
          <a:bodyPr/>
          <a:lstStyle/>
          <a:p>
            <a:r>
              <a:rPr lang="en-US"/>
              <a:t>SIDLEY AUSTIN LLP</a:t>
            </a:r>
            <a:endParaRPr lang="en-US" dirty="0"/>
          </a:p>
        </p:txBody>
      </p:sp>
      <p:sp>
        <p:nvSpPr>
          <p:cNvPr id="5" name="Slide Number Placeholder 4">
            <a:extLst>
              <a:ext uri="{FF2B5EF4-FFF2-40B4-BE49-F238E27FC236}">
                <a16:creationId xmlns:a16="http://schemas.microsoft.com/office/drawing/2014/main" id="{4FB2A805-CEBC-ABE4-D3C2-7F4987B3C3C1}"/>
              </a:ext>
            </a:extLst>
          </p:cNvPr>
          <p:cNvSpPr>
            <a:spLocks noGrp="1"/>
          </p:cNvSpPr>
          <p:nvPr>
            <p:ph type="sldNum" sz="quarter" idx="11"/>
          </p:nvPr>
        </p:nvSpPr>
        <p:spPr/>
        <p:txBody>
          <a:bodyPr/>
          <a:lstStyle/>
          <a:p>
            <a:fld id="{6010A777-3907-42E8-B3BC-B13228691B49}" type="slidenum">
              <a:rPr lang="en-US" smtClean="0"/>
              <a:pPr/>
              <a:t>11</a:t>
            </a:fld>
            <a:endParaRPr lang="en-US" dirty="0"/>
          </a:p>
        </p:txBody>
      </p:sp>
    </p:spTree>
    <p:extLst>
      <p:ext uri="{BB962C8B-B14F-4D97-AF65-F5344CB8AC3E}">
        <p14:creationId xmlns:p14="http://schemas.microsoft.com/office/powerpoint/2010/main" val="189354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9FF11-EAE9-4A91-BA0D-3E29CD5830A6}"/>
              </a:ext>
            </a:extLst>
          </p:cNvPr>
          <p:cNvSpPr>
            <a:spLocks noGrp="1"/>
          </p:cNvSpPr>
          <p:nvPr>
            <p:ph type="title"/>
          </p:nvPr>
        </p:nvSpPr>
        <p:spPr>
          <a:xfrm>
            <a:off x="376262" y="2545050"/>
            <a:ext cx="10652567" cy="1362075"/>
          </a:xfrm>
        </p:spPr>
        <p:txBody>
          <a:bodyPr/>
          <a:lstStyle/>
          <a:p>
            <a:r>
              <a:rPr lang="en-US" sz="4000" dirty="0"/>
              <a:t>Implications for government price reporting</a:t>
            </a:r>
          </a:p>
        </p:txBody>
      </p:sp>
      <p:sp>
        <p:nvSpPr>
          <p:cNvPr id="5" name="Slide Number Placeholder 4">
            <a:extLst>
              <a:ext uri="{FF2B5EF4-FFF2-40B4-BE49-F238E27FC236}">
                <a16:creationId xmlns:a16="http://schemas.microsoft.com/office/drawing/2014/main" id="{C2F1ABA9-858B-476A-85A2-6644CBAD1B8C}"/>
              </a:ext>
            </a:extLst>
          </p:cNvPr>
          <p:cNvSpPr>
            <a:spLocks noGrp="1"/>
          </p:cNvSpPr>
          <p:nvPr>
            <p:ph type="sldNum" sz="quarter" idx="12"/>
          </p:nvPr>
        </p:nvSpPr>
        <p:spPr>
          <a:xfrm>
            <a:off x="376262" y="6330154"/>
            <a:ext cx="2743200" cy="365125"/>
          </a:xfrm>
        </p:spPr>
        <p:txBody>
          <a:bodyPr/>
          <a:lstStyle/>
          <a:p>
            <a:pPr>
              <a:defRPr/>
            </a:pPr>
            <a:fld id="{B6592826-B2CA-4A9C-B80D-6481AAB177EB}" type="slidenum">
              <a:rPr lang="en-US" smtClean="0"/>
              <a:pPr>
                <a:defRPr/>
              </a:pPr>
              <a:t>12</a:t>
            </a:fld>
            <a:endParaRPr lang="en-US" dirty="0"/>
          </a:p>
        </p:txBody>
      </p:sp>
    </p:spTree>
    <p:extLst>
      <p:ext uri="{BB962C8B-B14F-4D97-AF65-F5344CB8AC3E}">
        <p14:creationId xmlns:p14="http://schemas.microsoft.com/office/powerpoint/2010/main" val="567497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95DE33-28DE-4FAD-9C31-C4C21733C0A6}"/>
              </a:ext>
            </a:extLst>
          </p:cNvPr>
          <p:cNvSpPr>
            <a:spLocks noGrp="1"/>
          </p:cNvSpPr>
          <p:nvPr>
            <p:ph sz="quarter" idx="12"/>
          </p:nvPr>
        </p:nvSpPr>
        <p:spPr>
          <a:xfrm>
            <a:off x="465667" y="1608880"/>
            <a:ext cx="11275484" cy="4791920"/>
          </a:xfrm>
        </p:spPr>
        <p:txBody>
          <a:bodyPr>
            <a:normAutofit/>
          </a:bodyPr>
          <a:lstStyle/>
          <a:p>
            <a:pPr>
              <a:spcAft>
                <a:spcPts val="600"/>
              </a:spcAft>
            </a:pPr>
            <a:r>
              <a:rPr lang="en-US" sz="2200" dirty="0"/>
              <a:t>Manufacturer coupons meeting the terms set out in the </a:t>
            </a:r>
            <a:r>
              <a:rPr lang="en-US" sz="2200" dirty="0" err="1"/>
              <a:t>MDRP</a:t>
            </a:r>
            <a:r>
              <a:rPr lang="en-US" sz="2200" dirty="0"/>
              <a:t> regulations are explicitly excluded from Best Price, traditional AMP, and </a:t>
            </a:r>
            <a:r>
              <a:rPr lang="en-US" sz="2200" dirty="0" err="1"/>
              <a:t>5i</a:t>
            </a:r>
            <a:r>
              <a:rPr lang="en-US" sz="2200" dirty="0"/>
              <a:t> AMP and by extension </a:t>
            </a:r>
            <a:r>
              <a:rPr lang="en-US" sz="2200" dirty="0" err="1"/>
              <a:t>340B</a:t>
            </a:r>
            <a:r>
              <a:rPr lang="en-US" sz="2200" dirty="0"/>
              <a:t> Ceiling Price and Average Sales Price</a:t>
            </a:r>
          </a:p>
          <a:p>
            <a:pPr>
              <a:spcAft>
                <a:spcPts val="600"/>
              </a:spcAft>
            </a:pPr>
            <a:endParaRPr lang="en-US" sz="2200" dirty="0"/>
          </a:p>
          <a:p>
            <a:pPr>
              <a:spcAft>
                <a:spcPts val="600"/>
              </a:spcAft>
            </a:pPr>
            <a:r>
              <a:rPr lang="en-US" sz="2200" b="1" dirty="0"/>
              <a:t>2007 and 2016 </a:t>
            </a:r>
            <a:r>
              <a:rPr lang="en-US" sz="2200" b="1" dirty="0" err="1"/>
              <a:t>MDRP</a:t>
            </a:r>
            <a:r>
              <a:rPr lang="en-US" sz="2200" b="1" dirty="0"/>
              <a:t> Final Rules</a:t>
            </a:r>
          </a:p>
          <a:p>
            <a:pPr marL="0" indent="0">
              <a:spcAft>
                <a:spcPts val="600"/>
              </a:spcAft>
              <a:buNone/>
            </a:pPr>
            <a:endParaRPr lang="en-US" sz="2400" dirty="0"/>
          </a:p>
          <a:p>
            <a:pPr marL="0" indent="0">
              <a:spcAft>
                <a:spcPts val="600"/>
              </a:spcAft>
              <a:buNone/>
            </a:pPr>
            <a:endParaRPr lang="en-US" sz="2400" dirty="0"/>
          </a:p>
          <a:p>
            <a:pPr marL="0" indent="0">
              <a:spcAft>
                <a:spcPts val="600"/>
              </a:spcAft>
              <a:buNone/>
            </a:pPr>
            <a:endParaRPr lang="en-US" sz="2400" dirty="0"/>
          </a:p>
          <a:p>
            <a:pPr marL="0" indent="0">
              <a:spcAft>
                <a:spcPts val="600"/>
              </a:spcAft>
              <a:buNone/>
            </a:pPr>
            <a:endParaRPr lang="en-US" sz="2400" dirty="0"/>
          </a:p>
          <a:p>
            <a:pPr marL="0" indent="0">
              <a:spcAft>
                <a:spcPts val="600"/>
              </a:spcAft>
              <a:buNone/>
            </a:pPr>
            <a:endParaRPr lang="en-US" sz="2400" dirty="0"/>
          </a:p>
        </p:txBody>
      </p:sp>
      <p:sp>
        <p:nvSpPr>
          <p:cNvPr id="6" name="TextBox 5">
            <a:extLst>
              <a:ext uri="{FF2B5EF4-FFF2-40B4-BE49-F238E27FC236}">
                <a16:creationId xmlns:a16="http://schemas.microsoft.com/office/drawing/2014/main" id="{9250C680-E819-486F-9667-EC2047E680C0}"/>
              </a:ext>
            </a:extLst>
          </p:cNvPr>
          <p:cNvSpPr txBox="1"/>
          <p:nvPr/>
        </p:nvSpPr>
        <p:spPr>
          <a:xfrm>
            <a:off x="1233519" y="4094144"/>
            <a:ext cx="9561664" cy="1323439"/>
          </a:xfrm>
          <a:prstGeom prst="rect">
            <a:avLst/>
          </a:prstGeom>
          <a:solidFill>
            <a:schemeClr val="accent4">
              <a:lumMod val="20000"/>
              <a:lumOff val="80000"/>
            </a:schemeClr>
          </a:solidFill>
        </p:spPr>
        <p:txBody>
          <a:bodyPr wrap="square" rtlCol="0" anchor="ctr">
            <a:spAutoFit/>
          </a:bodyPr>
          <a:lstStyle/>
          <a:p>
            <a:pPr indent="-685789"/>
            <a:r>
              <a:rPr lang="en-US" sz="2000" i="1" dirty="0">
                <a:latin typeface="Times New Roman" panose="02020603050405020304" pitchFamily="18" charset="0"/>
                <a:cs typeface="Times New Roman" panose="02020603050405020304" pitchFamily="18" charset="0"/>
              </a:rPr>
              <a:t>“Best price excludes . . . [m]</a:t>
            </a:r>
            <a:r>
              <a:rPr lang="en-US" sz="2000" i="1" dirty="0" err="1">
                <a:latin typeface="Times New Roman" panose="02020603050405020304" pitchFamily="18" charset="0"/>
                <a:cs typeface="Times New Roman" panose="02020603050405020304" pitchFamily="18" charset="0"/>
              </a:rPr>
              <a:t>anufacturer</a:t>
            </a:r>
            <a:r>
              <a:rPr lang="en-US" sz="2000" i="1" dirty="0">
                <a:latin typeface="Times New Roman" panose="02020603050405020304" pitchFamily="18" charset="0"/>
                <a:cs typeface="Times New Roman" panose="02020603050405020304" pitchFamily="18" charset="0"/>
              </a:rPr>
              <a:t> coupons to a consumer redeemed by a consumer, agent, pharmacy, or another entity acting on behalf of the manufacturer; but only to the extent that the full value of the coupon is passed on to the consumer, and the pharmacy, agent, or other entity does not receive any price concession.”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42 C.F.R. § § 447.505(c)(9)</a:t>
            </a:r>
            <a:endParaRPr lang="en-US" sz="2000" i="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E759755-E9A8-47DB-9244-C016C3C307B6}"/>
              </a:ext>
            </a:extLst>
          </p:cNvPr>
          <p:cNvSpPr txBox="1"/>
          <p:nvPr/>
        </p:nvSpPr>
        <p:spPr>
          <a:xfrm>
            <a:off x="1233519" y="3649303"/>
            <a:ext cx="1762085" cy="400110"/>
          </a:xfrm>
          <a:prstGeom prst="rect">
            <a:avLst/>
          </a:prstGeom>
          <a:noFill/>
        </p:spPr>
        <p:txBody>
          <a:bodyPr wrap="none" rtlCol="0">
            <a:spAutoFit/>
          </a:bodyPr>
          <a:lstStyle/>
          <a:p>
            <a:r>
              <a:rPr lang="en-US" sz="2000" dirty="0"/>
              <a:t>Regulation text</a:t>
            </a:r>
          </a:p>
        </p:txBody>
      </p:sp>
      <p:sp>
        <p:nvSpPr>
          <p:cNvPr id="8" name="Title 1">
            <a:extLst>
              <a:ext uri="{FF2B5EF4-FFF2-40B4-BE49-F238E27FC236}">
                <a16:creationId xmlns:a16="http://schemas.microsoft.com/office/drawing/2014/main" id="{7D7B7F02-7BF8-4595-8A13-5BBD35B82B2E}"/>
              </a:ext>
            </a:extLst>
          </p:cNvPr>
          <p:cNvSpPr txBox="1">
            <a:spLocks/>
          </p:cNvSpPr>
          <p:nvPr/>
        </p:nvSpPr>
        <p:spPr>
          <a:xfrm>
            <a:off x="475488" y="553256"/>
            <a:ext cx="11265407" cy="649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t>Regulations and Guidance on Coupons from 2007 and 2016 </a:t>
            </a:r>
            <a:r>
              <a:rPr lang="en-US" dirty="0" err="1"/>
              <a:t>MDRP</a:t>
            </a:r>
            <a:r>
              <a:rPr lang="en-US" dirty="0"/>
              <a:t> Final Rules</a:t>
            </a:r>
          </a:p>
        </p:txBody>
      </p:sp>
      <p:sp>
        <p:nvSpPr>
          <p:cNvPr id="11" name="Slide Number Placeholder 4">
            <a:extLst>
              <a:ext uri="{FF2B5EF4-FFF2-40B4-BE49-F238E27FC236}">
                <a16:creationId xmlns:a16="http://schemas.microsoft.com/office/drawing/2014/main" id="{345E724D-EA7E-45C8-9EF5-E30EA3CB3676}"/>
              </a:ext>
            </a:extLst>
          </p:cNvPr>
          <p:cNvSpPr txBox="1">
            <a:spLocks/>
          </p:cNvSpPr>
          <p:nvPr/>
        </p:nvSpPr>
        <p:spPr>
          <a:xfrm>
            <a:off x="376262" y="6330154"/>
            <a:ext cx="2743200"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fld id="{B6592826-B2CA-4A9C-B80D-6481AAB177EB}" type="slidenum">
              <a:rPr lang="en-US" sz="1200" smtClean="0">
                <a:solidFill>
                  <a:schemeClr val="bg1">
                    <a:lumMod val="65000"/>
                  </a:schemeClr>
                </a:solidFill>
              </a:rPr>
              <a:pPr marL="0" indent="0">
                <a:buNone/>
                <a:defRPr/>
              </a:pPr>
              <a:t>13</a:t>
            </a:fld>
            <a:endParaRPr lang="en-US" sz="1200" dirty="0">
              <a:solidFill>
                <a:schemeClr val="bg1">
                  <a:lumMod val="65000"/>
                </a:schemeClr>
              </a:solidFill>
            </a:endParaRPr>
          </a:p>
        </p:txBody>
      </p:sp>
    </p:spTree>
    <p:extLst>
      <p:ext uri="{BB962C8B-B14F-4D97-AF65-F5344CB8AC3E}">
        <p14:creationId xmlns:p14="http://schemas.microsoft.com/office/powerpoint/2010/main" val="1404548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95DE33-28DE-4FAD-9C31-C4C21733C0A6}"/>
              </a:ext>
            </a:extLst>
          </p:cNvPr>
          <p:cNvSpPr>
            <a:spLocks noGrp="1"/>
          </p:cNvSpPr>
          <p:nvPr>
            <p:ph sz="quarter" idx="12"/>
          </p:nvPr>
        </p:nvSpPr>
        <p:spPr>
          <a:xfrm>
            <a:off x="465667" y="1620456"/>
            <a:ext cx="11275484" cy="4224240"/>
          </a:xfrm>
        </p:spPr>
        <p:txBody>
          <a:bodyPr>
            <a:normAutofit/>
          </a:bodyPr>
          <a:lstStyle/>
          <a:p>
            <a:pPr>
              <a:spcAft>
                <a:spcPts val="600"/>
              </a:spcAft>
            </a:pPr>
            <a:r>
              <a:rPr lang="en-US" sz="2200" b="1" dirty="0"/>
              <a:t>Boiling it down (the focus at the time):</a:t>
            </a:r>
          </a:p>
          <a:p>
            <a:pPr marL="685811" lvl="1" indent="-457200">
              <a:spcAft>
                <a:spcPts val="600"/>
              </a:spcAft>
              <a:buFont typeface="+mj-lt"/>
              <a:buAutoNum type="arabicPeriod"/>
            </a:pPr>
            <a:r>
              <a:rPr lang="en-US" sz="2200" dirty="0"/>
              <a:t>Is the coupon </a:t>
            </a:r>
            <a:r>
              <a:rPr lang="en-US" sz="2200" u="sng" dirty="0"/>
              <a:t>not</a:t>
            </a:r>
            <a:r>
              <a:rPr lang="en-US" sz="2200" dirty="0"/>
              <a:t> contingent on a purchase requirement?</a:t>
            </a:r>
          </a:p>
          <a:p>
            <a:pPr marL="685811" lvl="1" indent="-457200">
              <a:spcAft>
                <a:spcPts val="600"/>
              </a:spcAft>
              <a:buFont typeface="+mj-lt"/>
              <a:buAutoNum type="arabicPeriod"/>
            </a:pPr>
            <a:r>
              <a:rPr lang="en-US" sz="2200" dirty="0"/>
              <a:t>Is the value of the coupon </a:t>
            </a:r>
            <a:r>
              <a:rPr lang="en-US" sz="2200" u="sng" dirty="0"/>
              <a:t>not</a:t>
            </a:r>
            <a:r>
              <a:rPr lang="en-US" sz="2200" dirty="0"/>
              <a:t> negotiated with a </a:t>
            </a:r>
            <a:r>
              <a:rPr lang="en-US" sz="2200" dirty="0" err="1"/>
              <a:t>PBM</a:t>
            </a:r>
            <a:r>
              <a:rPr lang="en-US" sz="2200" dirty="0"/>
              <a:t> or payor?</a:t>
            </a:r>
          </a:p>
          <a:p>
            <a:pPr marL="685811" lvl="1" indent="-457200">
              <a:spcAft>
                <a:spcPts val="600"/>
              </a:spcAft>
              <a:buFont typeface="+mj-lt"/>
              <a:buAutoNum type="arabicPeriod"/>
            </a:pPr>
            <a:r>
              <a:rPr lang="en-US" sz="2200" dirty="0"/>
              <a:t>Will a third-party </a:t>
            </a:r>
            <a:r>
              <a:rPr lang="en-US" sz="2200" u="sng" dirty="0"/>
              <a:t>not</a:t>
            </a:r>
            <a:r>
              <a:rPr lang="en-US" sz="2200" dirty="0"/>
              <a:t> take a portion of the coupon for its own benefit, beyond a bona fide service fee?</a:t>
            </a:r>
          </a:p>
          <a:p>
            <a:pPr lvl="2"/>
            <a:endParaRPr lang="en-US" sz="2400" dirty="0"/>
          </a:p>
        </p:txBody>
      </p:sp>
      <p:sp>
        <p:nvSpPr>
          <p:cNvPr id="7" name="Rectangle 6">
            <a:extLst>
              <a:ext uri="{FF2B5EF4-FFF2-40B4-BE49-F238E27FC236}">
                <a16:creationId xmlns:a16="http://schemas.microsoft.com/office/drawing/2014/main" id="{E8B07E6C-AE12-4AB0-A940-A140E5F96987}"/>
              </a:ext>
            </a:extLst>
          </p:cNvPr>
          <p:cNvSpPr/>
          <p:nvPr/>
        </p:nvSpPr>
        <p:spPr>
          <a:xfrm>
            <a:off x="475488" y="2013997"/>
            <a:ext cx="11322857" cy="1678328"/>
          </a:xfrm>
          <a:prstGeom prst="rect">
            <a:avLst/>
          </a:prstGeom>
          <a:noFill/>
          <a:ln w="762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id="{94199E51-06A3-40E7-9FA9-74309B8B8431}"/>
              </a:ext>
            </a:extLst>
          </p:cNvPr>
          <p:cNvSpPr txBox="1">
            <a:spLocks/>
          </p:cNvSpPr>
          <p:nvPr/>
        </p:nvSpPr>
        <p:spPr>
          <a:xfrm>
            <a:off x="475488" y="553256"/>
            <a:ext cx="11265407" cy="649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t>Regulations and Guidance on Coupons from 2007 and 2016 </a:t>
            </a:r>
            <a:r>
              <a:rPr lang="en-US" dirty="0" err="1"/>
              <a:t>MDRP</a:t>
            </a:r>
            <a:r>
              <a:rPr lang="en-US" dirty="0"/>
              <a:t> Final Rules </a:t>
            </a:r>
            <a:r>
              <a:rPr lang="en-US" sz="1400" dirty="0"/>
              <a:t>(cont.)</a:t>
            </a:r>
          </a:p>
        </p:txBody>
      </p:sp>
      <p:sp>
        <p:nvSpPr>
          <p:cNvPr id="10" name="Slide Number Placeholder 4">
            <a:extLst>
              <a:ext uri="{FF2B5EF4-FFF2-40B4-BE49-F238E27FC236}">
                <a16:creationId xmlns:a16="http://schemas.microsoft.com/office/drawing/2014/main" id="{2C298964-E879-4B94-9F47-BF3668E080F9}"/>
              </a:ext>
            </a:extLst>
          </p:cNvPr>
          <p:cNvSpPr txBox="1">
            <a:spLocks/>
          </p:cNvSpPr>
          <p:nvPr/>
        </p:nvSpPr>
        <p:spPr>
          <a:xfrm>
            <a:off x="376262" y="6330154"/>
            <a:ext cx="2743200"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fld id="{B6592826-B2CA-4A9C-B80D-6481AAB177EB}" type="slidenum">
              <a:rPr lang="en-US" sz="1200" smtClean="0">
                <a:solidFill>
                  <a:schemeClr val="bg1">
                    <a:lumMod val="65000"/>
                  </a:schemeClr>
                </a:solidFill>
              </a:rPr>
              <a:pPr marL="0" indent="0">
                <a:buNone/>
                <a:defRPr/>
              </a:pPr>
              <a:t>14</a:t>
            </a:fld>
            <a:endParaRPr lang="en-US" sz="1200" dirty="0">
              <a:solidFill>
                <a:schemeClr val="bg1">
                  <a:lumMod val="65000"/>
                </a:schemeClr>
              </a:solidFill>
            </a:endParaRPr>
          </a:p>
        </p:txBody>
      </p:sp>
    </p:spTree>
    <p:extLst>
      <p:ext uri="{BB962C8B-B14F-4D97-AF65-F5344CB8AC3E}">
        <p14:creationId xmlns:p14="http://schemas.microsoft.com/office/powerpoint/2010/main" val="2355710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95DE33-28DE-4FAD-9C31-C4C21733C0A6}"/>
              </a:ext>
            </a:extLst>
          </p:cNvPr>
          <p:cNvSpPr>
            <a:spLocks noGrp="1"/>
          </p:cNvSpPr>
          <p:nvPr>
            <p:ph sz="quarter" idx="12"/>
          </p:nvPr>
        </p:nvSpPr>
        <p:spPr>
          <a:xfrm>
            <a:off x="465667" y="1689430"/>
            <a:ext cx="11275484" cy="4467902"/>
          </a:xfrm>
        </p:spPr>
        <p:txBody>
          <a:bodyPr/>
          <a:lstStyle/>
          <a:p>
            <a:pPr>
              <a:spcAft>
                <a:spcPts val="600"/>
              </a:spcAft>
            </a:pPr>
            <a:r>
              <a:rPr lang="en-US" sz="2200" b="1" dirty="0"/>
              <a:t>2020 </a:t>
            </a:r>
            <a:r>
              <a:rPr lang="en-US" sz="2200" b="1" dirty="0" err="1"/>
              <a:t>MDRP</a:t>
            </a:r>
            <a:r>
              <a:rPr lang="en-US" sz="2200" b="1" dirty="0"/>
              <a:t> Final Rule, effective January 1, 2023</a:t>
            </a:r>
          </a:p>
          <a:p>
            <a:pPr lvl="1"/>
            <a:endParaRPr lang="en-US" dirty="0"/>
          </a:p>
        </p:txBody>
      </p:sp>
      <p:sp>
        <p:nvSpPr>
          <p:cNvPr id="5" name="TextBox 4">
            <a:extLst>
              <a:ext uri="{FF2B5EF4-FFF2-40B4-BE49-F238E27FC236}">
                <a16:creationId xmlns:a16="http://schemas.microsoft.com/office/drawing/2014/main" id="{03C5D8CE-CB67-4346-B31B-E0D4BF6976A1}"/>
              </a:ext>
            </a:extLst>
          </p:cNvPr>
          <p:cNvSpPr txBox="1"/>
          <p:nvPr/>
        </p:nvSpPr>
        <p:spPr>
          <a:xfrm>
            <a:off x="1233519" y="2569103"/>
            <a:ext cx="9542599" cy="1631216"/>
          </a:xfrm>
          <a:prstGeom prst="rect">
            <a:avLst/>
          </a:prstGeom>
          <a:solidFill>
            <a:schemeClr val="accent4">
              <a:lumMod val="20000"/>
              <a:lumOff val="80000"/>
            </a:schemeClr>
          </a:solidFill>
        </p:spPr>
        <p:txBody>
          <a:bodyPr wrap="square" rtlCol="0" anchor="ctr">
            <a:spAutoFit/>
          </a:bodyPr>
          <a:lstStyle/>
          <a:p>
            <a:pPr indent="-685789"/>
            <a:r>
              <a:rPr lang="en-US" sz="2000" i="1" dirty="0">
                <a:latin typeface="Times New Roman" panose="02020603050405020304" pitchFamily="18" charset="0"/>
                <a:cs typeface="Times New Roman" panose="02020603050405020304" pitchFamily="18" charset="0"/>
              </a:rPr>
              <a:t>“Best price excludes . . . [m]</a:t>
            </a:r>
            <a:r>
              <a:rPr lang="en-US" sz="2000" i="1" dirty="0" err="1">
                <a:effectLst/>
                <a:latin typeface="Times New Roman" panose="02020603050405020304" pitchFamily="18" charset="0"/>
                <a:ea typeface="Calibri" panose="020F0502020204030204" pitchFamily="34" charset="0"/>
                <a:cs typeface="Times New Roman" panose="02020603050405020304" pitchFamily="18" charset="0"/>
              </a:rPr>
              <a:t>anufacturer</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 coupons to a consumer redeemed by a consumer, agent, pharmacy, or another entity acting on behalf of the manufacturer; but only to the extent </a:t>
            </a:r>
            <a:r>
              <a:rPr lang="en-US" sz="2000" b="1"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manufacturer ensures</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 that the full value of the coupon is passed on to the consumer, and the pharmacy, agent, or other entity does not receive any price concession.” 42 C.F.R. § § 447.505(c)(9)</a:t>
            </a:r>
            <a:endParaRPr lang="en-US" sz="2000" i="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19D65AE-1C96-46B8-A711-9360268DDEBA}"/>
              </a:ext>
            </a:extLst>
          </p:cNvPr>
          <p:cNvSpPr txBox="1"/>
          <p:nvPr/>
        </p:nvSpPr>
        <p:spPr>
          <a:xfrm>
            <a:off x="1252583" y="4763222"/>
            <a:ext cx="9542600" cy="1631216"/>
          </a:xfrm>
          <a:prstGeom prst="rect">
            <a:avLst/>
          </a:prstGeom>
          <a:solidFill>
            <a:schemeClr val="accent4">
              <a:lumMod val="20000"/>
              <a:lumOff val="80000"/>
            </a:schemeClr>
          </a:solidFill>
        </p:spPr>
        <p:txBody>
          <a:bodyPr wrap="square" rtlCol="0" anchor="ctr">
            <a:spAutoFit/>
          </a:bodyPr>
          <a:lstStyle/>
          <a:p>
            <a:pPr indent="-685789"/>
            <a:r>
              <a:rPr lang="en-US" sz="2000" i="1" dirty="0">
                <a:effectLst/>
                <a:ea typeface="Calibri" panose="020F0502020204030204" pitchFamily="34" charset="0"/>
              </a:rPr>
              <a:t>“</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By not applying the manufacturer assistance to a patient’s deductible or other cost sharing obligations to obtain the drug, the assistance becomes a price concession to the health plan by delaying the point at which the health plan’s contribution toward the patient’s cost sharing begins, or reducing the value of the assistance to the patient, and thus should be counted in best price and, in certain cases, the calculation of the AMP.”</a:t>
            </a:r>
            <a:endParaRPr lang="en-US" sz="2000" i="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8E46CF33-82B3-4AE4-B0B7-DE07A48A6C52}"/>
              </a:ext>
            </a:extLst>
          </p:cNvPr>
          <p:cNvSpPr txBox="1"/>
          <p:nvPr/>
        </p:nvSpPr>
        <p:spPr>
          <a:xfrm>
            <a:off x="1195207" y="2147331"/>
            <a:ext cx="1762085" cy="400110"/>
          </a:xfrm>
          <a:prstGeom prst="rect">
            <a:avLst/>
          </a:prstGeom>
          <a:noFill/>
        </p:spPr>
        <p:txBody>
          <a:bodyPr wrap="none" rtlCol="0">
            <a:spAutoFit/>
          </a:bodyPr>
          <a:lstStyle/>
          <a:p>
            <a:r>
              <a:rPr lang="en-US" sz="2000" dirty="0"/>
              <a:t>Regulation text</a:t>
            </a:r>
          </a:p>
        </p:txBody>
      </p:sp>
      <p:sp>
        <p:nvSpPr>
          <p:cNvPr id="9" name="TextBox 8">
            <a:extLst>
              <a:ext uri="{FF2B5EF4-FFF2-40B4-BE49-F238E27FC236}">
                <a16:creationId xmlns:a16="http://schemas.microsoft.com/office/drawing/2014/main" id="{5C9BAF71-7ACD-466A-BDCD-7D8AAFD73D66}"/>
              </a:ext>
            </a:extLst>
          </p:cNvPr>
          <p:cNvSpPr txBox="1"/>
          <p:nvPr/>
        </p:nvSpPr>
        <p:spPr>
          <a:xfrm>
            <a:off x="1233519" y="4347858"/>
            <a:ext cx="1646926" cy="400110"/>
          </a:xfrm>
          <a:prstGeom prst="rect">
            <a:avLst/>
          </a:prstGeom>
          <a:noFill/>
        </p:spPr>
        <p:txBody>
          <a:bodyPr wrap="none" rtlCol="0">
            <a:spAutoFit/>
          </a:bodyPr>
          <a:lstStyle/>
          <a:p>
            <a:r>
              <a:rPr lang="en-US" sz="2000" dirty="0"/>
              <a:t>Preamble text</a:t>
            </a:r>
          </a:p>
        </p:txBody>
      </p:sp>
      <p:sp>
        <p:nvSpPr>
          <p:cNvPr id="10" name="Title 1">
            <a:extLst>
              <a:ext uri="{FF2B5EF4-FFF2-40B4-BE49-F238E27FC236}">
                <a16:creationId xmlns:a16="http://schemas.microsoft.com/office/drawing/2014/main" id="{203825DF-8140-4EF5-B7C0-D5B00C591B65}"/>
              </a:ext>
            </a:extLst>
          </p:cNvPr>
          <p:cNvSpPr txBox="1">
            <a:spLocks/>
          </p:cNvSpPr>
          <p:nvPr/>
        </p:nvSpPr>
        <p:spPr>
          <a:xfrm>
            <a:off x="475488" y="553256"/>
            <a:ext cx="11265407" cy="649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t>Regulations and Guidance on Coupons and Accumulators from 2020 </a:t>
            </a:r>
            <a:r>
              <a:rPr lang="en-US" dirty="0" err="1"/>
              <a:t>MDRP</a:t>
            </a:r>
            <a:r>
              <a:rPr lang="en-US" dirty="0"/>
              <a:t> Final Rule</a:t>
            </a:r>
          </a:p>
        </p:txBody>
      </p:sp>
      <p:sp>
        <p:nvSpPr>
          <p:cNvPr id="13" name="Slide Number Placeholder 4">
            <a:extLst>
              <a:ext uri="{FF2B5EF4-FFF2-40B4-BE49-F238E27FC236}">
                <a16:creationId xmlns:a16="http://schemas.microsoft.com/office/drawing/2014/main" id="{CA6E734B-9A85-4A96-8244-8AE15C2E8D97}"/>
              </a:ext>
            </a:extLst>
          </p:cNvPr>
          <p:cNvSpPr txBox="1">
            <a:spLocks/>
          </p:cNvSpPr>
          <p:nvPr/>
        </p:nvSpPr>
        <p:spPr>
          <a:xfrm>
            <a:off x="376262" y="6330154"/>
            <a:ext cx="2743200"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fld id="{B6592826-B2CA-4A9C-B80D-6481AAB177EB}" type="slidenum">
              <a:rPr lang="en-US" sz="1200" smtClean="0">
                <a:solidFill>
                  <a:schemeClr val="bg1">
                    <a:lumMod val="65000"/>
                  </a:schemeClr>
                </a:solidFill>
              </a:rPr>
              <a:pPr marL="0" indent="0">
                <a:buNone/>
                <a:defRPr/>
              </a:pPr>
              <a:t>15</a:t>
            </a:fld>
            <a:endParaRPr lang="en-US" sz="1200" dirty="0">
              <a:solidFill>
                <a:schemeClr val="bg1">
                  <a:lumMod val="65000"/>
                </a:schemeClr>
              </a:solidFill>
            </a:endParaRPr>
          </a:p>
        </p:txBody>
      </p:sp>
    </p:spTree>
    <p:extLst>
      <p:ext uri="{BB962C8B-B14F-4D97-AF65-F5344CB8AC3E}">
        <p14:creationId xmlns:p14="http://schemas.microsoft.com/office/powerpoint/2010/main" val="2457709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9E0667AA-D7A9-4FFE-98E9-A15F2B74C13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6344" y="1622236"/>
            <a:ext cx="4596812" cy="4191268"/>
          </a:xfrm>
          <a:prstGeom prst="rect">
            <a:avLst/>
          </a:prstGeom>
          <a:noFill/>
          <a:effectLst>
            <a:glow rad="101600">
              <a:schemeClr val="bg1">
                <a:lumMod val="50000"/>
                <a:alpha val="60000"/>
              </a:schemeClr>
            </a:glo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9EF8317-064E-47EC-BC3D-2F0DED640153}"/>
              </a:ext>
            </a:extLst>
          </p:cNvPr>
          <p:cNvSpPr txBox="1"/>
          <p:nvPr/>
        </p:nvSpPr>
        <p:spPr>
          <a:xfrm>
            <a:off x="5427298" y="1555739"/>
            <a:ext cx="6313597" cy="2739211"/>
          </a:xfrm>
          <a:prstGeom prst="rect">
            <a:avLst/>
          </a:prstGeom>
          <a:noFill/>
        </p:spPr>
        <p:txBody>
          <a:bodyPr wrap="square">
            <a:spAutoFit/>
          </a:bodyPr>
          <a:lstStyle/>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On May 17, 2022, in an opinion granting PhRMA’s motion for summary judgment, the U.S. District Court for the District of Columbia (</a:t>
            </a:r>
            <a:r>
              <a:rPr lang="en-US" sz="2000" dirty="0" err="1">
                <a:effectLst/>
                <a:ea typeface="Calibri" panose="020F0502020204030204" pitchFamily="34" charset="0"/>
                <a:cs typeface="Times New Roman" panose="02020603050405020304" pitchFamily="18" charset="0"/>
              </a:rPr>
              <a:t>D.D.C</a:t>
            </a:r>
            <a:r>
              <a:rPr lang="en-US" sz="2000" dirty="0">
                <a:effectLst/>
                <a:ea typeface="Calibri" panose="020F0502020204030204" pitchFamily="34" charset="0"/>
                <a:cs typeface="Times New Roman" panose="02020603050405020304" pitchFamily="18" charset="0"/>
              </a:rPr>
              <a:t>.) ruled in favor of PhRMA and vacated the Accumulator Adjustment Rule.</a:t>
            </a:r>
          </a:p>
          <a:p>
            <a:pPr marL="285750" marR="0" indent="-285750">
              <a:spcBef>
                <a:spcPts val="0"/>
              </a:spcBef>
              <a:spcAft>
                <a:spcPts val="600"/>
              </a:spcAft>
              <a:buFont typeface="Arial" panose="020B0604020202020204" pitchFamily="34" charset="0"/>
              <a:buChar char="•"/>
            </a:pPr>
            <a:endParaRPr lang="en-US" sz="200" dirty="0">
              <a:effectLst/>
              <a:ea typeface="Calibri" panose="020F0502020204030204" pitchFamily="34" charset="0"/>
              <a:cs typeface="Times New Roman" panose="02020603050405020304" pitchFamily="18" charset="0"/>
            </a:endParaRP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The court held that the Accumulator Adjustment Rule fails Chevron Step One because CMS lacked the authority to issue the regulation under the text of the </a:t>
            </a:r>
            <a:r>
              <a:rPr lang="en-US" sz="2000" dirty="0" err="1">
                <a:effectLst/>
                <a:ea typeface="Calibri" panose="020F0502020204030204" pitchFamily="34" charset="0"/>
                <a:cs typeface="Times New Roman" panose="02020603050405020304" pitchFamily="18" charset="0"/>
              </a:rPr>
              <a:t>MDRP</a:t>
            </a:r>
            <a:r>
              <a:rPr lang="en-US" sz="2000" dirty="0">
                <a:effectLst/>
                <a:ea typeface="Calibri" panose="020F0502020204030204" pitchFamily="34" charset="0"/>
                <a:cs typeface="Times New Roman" panose="02020603050405020304" pitchFamily="18" charset="0"/>
              </a:rPr>
              <a:t> statute.</a:t>
            </a:r>
          </a:p>
        </p:txBody>
      </p:sp>
      <p:sp>
        <p:nvSpPr>
          <p:cNvPr id="8" name="Title 1">
            <a:extLst>
              <a:ext uri="{FF2B5EF4-FFF2-40B4-BE49-F238E27FC236}">
                <a16:creationId xmlns:a16="http://schemas.microsoft.com/office/drawing/2014/main" id="{F86230E9-BA2F-483B-BEF8-E944B7FFB0E0}"/>
              </a:ext>
            </a:extLst>
          </p:cNvPr>
          <p:cNvSpPr txBox="1">
            <a:spLocks/>
          </p:cNvSpPr>
          <p:nvPr/>
        </p:nvSpPr>
        <p:spPr>
          <a:xfrm>
            <a:off x="475488" y="553256"/>
            <a:ext cx="11265407" cy="649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t>Court Set Aside Accumulator Adjustment Rule</a:t>
            </a:r>
          </a:p>
        </p:txBody>
      </p:sp>
      <p:sp>
        <p:nvSpPr>
          <p:cNvPr id="10" name="Slide Number Placeholder 4">
            <a:extLst>
              <a:ext uri="{FF2B5EF4-FFF2-40B4-BE49-F238E27FC236}">
                <a16:creationId xmlns:a16="http://schemas.microsoft.com/office/drawing/2014/main" id="{407F5588-312D-4194-A536-6B9F14AD495B}"/>
              </a:ext>
            </a:extLst>
          </p:cNvPr>
          <p:cNvSpPr txBox="1">
            <a:spLocks/>
          </p:cNvSpPr>
          <p:nvPr/>
        </p:nvSpPr>
        <p:spPr>
          <a:xfrm>
            <a:off x="376262" y="6330154"/>
            <a:ext cx="2743200"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fld id="{B6592826-B2CA-4A9C-B80D-6481AAB177EB}" type="slidenum">
              <a:rPr lang="en-US" sz="1200" smtClean="0">
                <a:solidFill>
                  <a:schemeClr val="bg1">
                    <a:lumMod val="65000"/>
                  </a:schemeClr>
                </a:solidFill>
              </a:rPr>
              <a:pPr marL="0" indent="0">
                <a:buNone/>
                <a:defRPr/>
              </a:pPr>
              <a:t>16</a:t>
            </a:fld>
            <a:endParaRPr lang="en-US" sz="1200" dirty="0">
              <a:solidFill>
                <a:schemeClr val="bg1">
                  <a:lumMod val="65000"/>
                </a:schemeClr>
              </a:solidFill>
            </a:endParaRPr>
          </a:p>
        </p:txBody>
      </p:sp>
    </p:spTree>
    <p:extLst>
      <p:ext uri="{BB962C8B-B14F-4D97-AF65-F5344CB8AC3E}">
        <p14:creationId xmlns:p14="http://schemas.microsoft.com/office/powerpoint/2010/main" val="2308770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BB8BA-5A03-C25A-0A69-148F4E2B164C}"/>
              </a:ext>
            </a:extLst>
          </p:cNvPr>
          <p:cNvSpPr>
            <a:spLocks noGrp="1"/>
          </p:cNvSpPr>
          <p:nvPr>
            <p:ph type="title"/>
          </p:nvPr>
        </p:nvSpPr>
        <p:spPr/>
        <p:txBody>
          <a:bodyPr/>
          <a:lstStyle/>
          <a:p>
            <a:r>
              <a:rPr lang="en-US" dirty="0"/>
              <a:t>CMS’ 2024 MDRP Rulemaking</a:t>
            </a:r>
          </a:p>
        </p:txBody>
      </p:sp>
      <p:sp>
        <p:nvSpPr>
          <p:cNvPr id="3" name="Content Placeholder 2">
            <a:extLst>
              <a:ext uri="{FF2B5EF4-FFF2-40B4-BE49-F238E27FC236}">
                <a16:creationId xmlns:a16="http://schemas.microsoft.com/office/drawing/2014/main" id="{0A1CB0B7-6D62-1824-175A-2752839A78B9}"/>
              </a:ext>
            </a:extLst>
          </p:cNvPr>
          <p:cNvSpPr>
            <a:spLocks noGrp="1"/>
          </p:cNvSpPr>
          <p:nvPr>
            <p:ph sz="quarter" idx="12"/>
          </p:nvPr>
        </p:nvSpPr>
        <p:spPr/>
        <p:txBody>
          <a:bodyPr>
            <a:normAutofit/>
          </a:bodyPr>
          <a:lstStyle/>
          <a:p>
            <a:r>
              <a:rPr lang="en-US" sz="2400" dirty="0"/>
              <a:t>On September 20, 2024, CMS finalized a rule that removed the requirement to “ensure” that the patient retain all of the benefit. </a:t>
            </a:r>
          </a:p>
          <a:p>
            <a:r>
              <a:rPr lang="en-US" sz="2400" dirty="0"/>
              <a:t>Still need to make sure that not giving any sort of price concession to a pharmacy</a:t>
            </a:r>
          </a:p>
        </p:txBody>
      </p:sp>
      <p:sp>
        <p:nvSpPr>
          <p:cNvPr id="4" name="Footer Placeholder 3">
            <a:extLst>
              <a:ext uri="{FF2B5EF4-FFF2-40B4-BE49-F238E27FC236}">
                <a16:creationId xmlns:a16="http://schemas.microsoft.com/office/drawing/2014/main" id="{DD8810A6-5A15-996F-9251-EEECD23CC2B8}"/>
              </a:ext>
            </a:extLst>
          </p:cNvPr>
          <p:cNvSpPr>
            <a:spLocks noGrp="1"/>
          </p:cNvSpPr>
          <p:nvPr>
            <p:ph type="ftr" sz="quarter" idx="10"/>
          </p:nvPr>
        </p:nvSpPr>
        <p:spPr/>
        <p:txBody>
          <a:bodyPr/>
          <a:lstStyle/>
          <a:p>
            <a:r>
              <a:rPr lang="en-US"/>
              <a:t>SIDLEY AUSTIN LLP</a:t>
            </a:r>
            <a:endParaRPr lang="en-US" dirty="0"/>
          </a:p>
        </p:txBody>
      </p:sp>
      <p:sp>
        <p:nvSpPr>
          <p:cNvPr id="5" name="Slide Number Placeholder 4">
            <a:extLst>
              <a:ext uri="{FF2B5EF4-FFF2-40B4-BE49-F238E27FC236}">
                <a16:creationId xmlns:a16="http://schemas.microsoft.com/office/drawing/2014/main" id="{6C0AB20D-3919-39B3-A560-821DDADF5DCB}"/>
              </a:ext>
            </a:extLst>
          </p:cNvPr>
          <p:cNvSpPr>
            <a:spLocks noGrp="1"/>
          </p:cNvSpPr>
          <p:nvPr>
            <p:ph type="sldNum" sz="quarter" idx="11"/>
          </p:nvPr>
        </p:nvSpPr>
        <p:spPr/>
        <p:txBody>
          <a:bodyPr/>
          <a:lstStyle/>
          <a:p>
            <a:fld id="{6010A777-3907-42E8-B3BC-B13228691B49}" type="slidenum">
              <a:rPr lang="en-US" smtClean="0"/>
              <a:pPr/>
              <a:t>17</a:t>
            </a:fld>
            <a:endParaRPr lang="en-US" dirty="0"/>
          </a:p>
        </p:txBody>
      </p:sp>
    </p:spTree>
    <p:extLst>
      <p:ext uri="{BB962C8B-B14F-4D97-AF65-F5344CB8AC3E}">
        <p14:creationId xmlns:p14="http://schemas.microsoft.com/office/powerpoint/2010/main" val="1134478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9FF11-EAE9-4A91-BA0D-3E29CD5830A6}"/>
              </a:ext>
            </a:extLst>
          </p:cNvPr>
          <p:cNvSpPr>
            <a:spLocks noGrp="1"/>
          </p:cNvSpPr>
          <p:nvPr>
            <p:ph type="title"/>
          </p:nvPr>
        </p:nvSpPr>
        <p:spPr>
          <a:xfrm>
            <a:off x="376262" y="2545050"/>
            <a:ext cx="10652567" cy="1362075"/>
          </a:xfrm>
        </p:spPr>
        <p:txBody>
          <a:bodyPr/>
          <a:lstStyle/>
          <a:p>
            <a:r>
              <a:rPr lang="en-US" sz="4000" dirty="0"/>
              <a:t>Lawfulness under the Anti-Kickback Statute</a:t>
            </a:r>
          </a:p>
        </p:txBody>
      </p:sp>
      <p:sp>
        <p:nvSpPr>
          <p:cNvPr id="5" name="Slide Number Placeholder 4">
            <a:extLst>
              <a:ext uri="{FF2B5EF4-FFF2-40B4-BE49-F238E27FC236}">
                <a16:creationId xmlns:a16="http://schemas.microsoft.com/office/drawing/2014/main" id="{C2F1ABA9-858B-476A-85A2-6644CBAD1B8C}"/>
              </a:ext>
            </a:extLst>
          </p:cNvPr>
          <p:cNvSpPr>
            <a:spLocks noGrp="1"/>
          </p:cNvSpPr>
          <p:nvPr>
            <p:ph type="sldNum" sz="quarter" idx="12"/>
          </p:nvPr>
        </p:nvSpPr>
        <p:spPr>
          <a:xfrm>
            <a:off x="376262" y="6330154"/>
            <a:ext cx="2743200" cy="365125"/>
          </a:xfrm>
        </p:spPr>
        <p:txBody>
          <a:bodyPr/>
          <a:lstStyle/>
          <a:p>
            <a:pPr>
              <a:defRPr/>
            </a:pPr>
            <a:fld id="{B6592826-B2CA-4A9C-B80D-6481AAB177EB}" type="slidenum">
              <a:rPr lang="en-US" smtClean="0">
                <a:solidFill>
                  <a:schemeClr val="bg1">
                    <a:lumMod val="65000"/>
                  </a:schemeClr>
                </a:solidFill>
              </a:rPr>
              <a:pPr>
                <a:defRPr/>
              </a:pPr>
              <a:t>18</a:t>
            </a:fld>
            <a:endParaRPr lang="en-US" dirty="0">
              <a:solidFill>
                <a:schemeClr val="bg1">
                  <a:lumMod val="65000"/>
                </a:schemeClr>
              </a:solidFill>
            </a:endParaRPr>
          </a:p>
        </p:txBody>
      </p:sp>
    </p:spTree>
    <p:extLst>
      <p:ext uri="{BB962C8B-B14F-4D97-AF65-F5344CB8AC3E}">
        <p14:creationId xmlns:p14="http://schemas.microsoft.com/office/powerpoint/2010/main" val="3029014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Anti-Kickback Statute</a:t>
            </a:r>
          </a:p>
        </p:txBody>
      </p:sp>
      <p:sp>
        <p:nvSpPr>
          <p:cNvPr id="3" name="Content Placeholder 2"/>
          <p:cNvSpPr>
            <a:spLocks noGrp="1"/>
          </p:cNvSpPr>
          <p:nvPr>
            <p:ph idx="1"/>
          </p:nvPr>
        </p:nvSpPr>
        <p:spPr/>
        <p:txBody>
          <a:bodyPr/>
          <a:lstStyle/>
          <a:p>
            <a:r>
              <a:rPr lang="en-US" dirty="0"/>
              <a:t>Criminal liability</a:t>
            </a:r>
          </a:p>
          <a:p>
            <a:r>
              <a:rPr lang="en-US" dirty="0"/>
              <a:t>Includes offering or giving anything of value in exchange for Federal healthcare program business</a:t>
            </a:r>
          </a:p>
          <a:p>
            <a:r>
              <a:rPr lang="en-US" dirty="0"/>
              <a:t>Requires knowing and willful conduct</a:t>
            </a:r>
          </a:p>
          <a:p>
            <a:r>
              <a:rPr lang="en-US" dirty="0"/>
              <a:t>There are certain “safe harbors” that protect some types of behavior, but none apply to the issuance of copay cards</a:t>
            </a:r>
          </a:p>
          <a:p>
            <a:r>
              <a:rPr lang="en-US" dirty="0"/>
              <a:t>An </a:t>
            </a:r>
            <a:r>
              <a:rPr lang="en-US" dirty="0" err="1"/>
              <a:t>AKS</a:t>
            </a:r>
            <a:r>
              <a:rPr lang="en-US" dirty="0"/>
              <a:t> violation can also lead to False Claims Act liability</a:t>
            </a:r>
          </a:p>
          <a:p>
            <a:pPr lvl="1"/>
            <a:r>
              <a:rPr lang="en-US" dirty="0"/>
              <a:t>Treble damages plus per claim liability over $20K</a:t>
            </a:r>
          </a:p>
        </p:txBody>
      </p:sp>
      <p:sp>
        <p:nvSpPr>
          <p:cNvPr id="5" name="Slide Number Placeholder 4"/>
          <p:cNvSpPr>
            <a:spLocks noGrp="1"/>
          </p:cNvSpPr>
          <p:nvPr>
            <p:ph type="sldNum" sz="quarter" idx="11"/>
          </p:nvPr>
        </p:nvSpPr>
        <p:spPr/>
        <p:txBody>
          <a:bodyPr/>
          <a:lstStyle/>
          <a:p>
            <a:fld id="{8F22E0D2-0717-4064-8134-7D066F199C91}" type="slidenum">
              <a:rPr lang="en-US" smtClean="0"/>
              <a:pPr/>
              <a:t>19</a:t>
            </a:fld>
            <a:endParaRPr lang="en-US" dirty="0"/>
          </a:p>
        </p:txBody>
      </p:sp>
    </p:spTree>
    <p:extLst>
      <p:ext uri="{BB962C8B-B14F-4D97-AF65-F5344CB8AC3E}">
        <p14:creationId xmlns:p14="http://schemas.microsoft.com/office/powerpoint/2010/main" val="3981807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9FF11-EAE9-4A91-BA0D-3E29CD5830A6}"/>
              </a:ext>
            </a:extLst>
          </p:cNvPr>
          <p:cNvSpPr>
            <a:spLocks noGrp="1"/>
          </p:cNvSpPr>
          <p:nvPr>
            <p:ph type="title"/>
          </p:nvPr>
        </p:nvSpPr>
        <p:spPr>
          <a:xfrm>
            <a:off x="376262" y="2545050"/>
            <a:ext cx="10652567" cy="1362075"/>
          </a:xfrm>
        </p:spPr>
        <p:txBody>
          <a:bodyPr/>
          <a:lstStyle/>
          <a:p>
            <a:r>
              <a:rPr lang="en-US" sz="4000" dirty="0"/>
              <a:t>Agenda</a:t>
            </a:r>
          </a:p>
        </p:txBody>
      </p:sp>
      <p:sp>
        <p:nvSpPr>
          <p:cNvPr id="5" name="Slide Number Placeholder 4">
            <a:extLst>
              <a:ext uri="{FF2B5EF4-FFF2-40B4-BE49-F238E27FC236}">
                <a16:creationId xmlns:a16="http://schemas.microsoft.com/office/drawing/2014/main" id="{C2F1ABA9-858B-476A-85A2-6644CBAD1B8C}"/>
              </a:ext>
            </a:extLst>
          </p:cNvPr>
          <p:cNvSpPr>
            <a:spLocks noGrp="1"/>
          </p:cNvSpPr>
          <p:nvPr>
            <p:ph type="sldNum" sz="quarter" idx="12"/>
          </p:nvPr>
        </p:nvSpPr>
        <p:spPr>
          <a:xfrm>
            <a:off x="376262" y="6330154"/>
            <a:ext cx="2743200" cy="365125"/>
          </a:xfrm>
        </p:spPr>
        <p:txBody>
          <a:bodyPr/>
          <a:lstStyle/>
          <a:p>
            <a:pPr>
              <a:defRPr/>
            </a:pPr>
            <a:fld id="{B6592826-B2CA-4A9C-B80D-6481AAB177EB}" type="slidenum">
              <a:rPr lang="en-US" smtClean="0"/>
              <a:pPr>
                <a:defRPr/>
              </a:pPr>
              <a:t>2</a:t>
            </a:fld>
            <a:endParaRPr lang="en-US" dirty="0"/>
          </a:p>
        </p:txBody>
      </p:sp>
      <p:sp>
        <p:nvSpPr>
          <p:cNvPr id="6" name="Rectangle 3">
            <a:extLst>
              <a:ext uri="{FF2B5EF4-FFF2-40B4-BE49-F238E27FC236}">
                <a16:creationId xmlns:a16="http://schemas.microsoft.com/office/drawing/2014/main" id="{2F698A4D-085F-4440-9954-AA4797A6E657}"/>
              </a:ext>
            </a:extLst>
          </p:cNvPr>
          <p:cNvSpPr>
            <a:spLocks noGrp="1" noChangeArrowheads="1"/>
          </p:cNvSpPr>
          <p:nvPr>
            <p:ph type="body" idx="1"/>
          </p:nvPr>
        </p:nvSpPr>
        <p:spPr>
          <a:xfrm>
            <a:off x="838200" y="3685573"/>
            <a:ext cx="10515600" cy="2032322"/>
          </a:xfrm>
        </p:spPr>
        <p:txBody>
          <a:bodyPr>
            <a:normAutofit/>
          </a:bodyPr>
          <a:lstStyle/>
          <a:p>
            <a:pPr marL="914400" lvl="1" indent="-457200">
              <a:buFont typeface="Arial" panose="020B0604020202020204" pitchFamily="34" charset="0"/>
              <a:buChar char="•"/>
            </a:pPr>
            <a:r>
              <a:rPr lang="en-US" sz="2800" dirty="0"/>
              <a:t>Coupon/Accumulator/Maximizer Issues</a:t>
            </a:r>
          </a:p>
          <a:p>
            <a:pPr marL="914400" lvl="1" indent="-457200">
              <a:buFont typeface="Arial" panose="020B0604020202020204" pitchFamily="34" charset="0"/>
              <a:buChar char="•"/>
            </a:pPr>
            <a:r>
              <a:rPr lang="en-US" sz="2800" dirty="0"/>
              <a:t>Mechanics of copay cards, accumulators, and alternate funding programs</a:t>
            </a:r>
          </a:p>
          <a:p>
            <a:pPr marL="914400" lvl="1" indent="-457200">
              <a:buFont typeface="Arial" panose="020B0604020202020204" pitchFamily="34" charset="0"/>
              <a:buChar char="•"/>
            </a:pPr>
            <a:r>
              <a:rPr lang="en-US" sz="2800" dirty="0"/>
              <a:t>Implications for government price reporting</a:t>
            </a:r>
          </a:p>
          <a:p>
            <a:pPr marL="914400" lvl="1" indent="-457200">
              <a:buFont typeface="Arial" panose="020B0604020202020204" pitchFamily="34" charset="0"/>
              <a:buChar char="•"/>
            </a:pPr>
            <a:r>
              <a:rPr lang="en-US" sz="2800" dirty="0"/>
              <a:t>Lawfulness under the Anti-Kickback Statute</a:t>
            </a:r>
          </a:p>
        </p:txBody>
      </p:sp>
    </p:spTree>
    <p:extLst>
      <p:ext uri="{BB962C8B-B14F-4D97-AF65-F5344CB8AC3E}">
        <p14:creationId xmlns:p14="http://schemas.microsoft.com/office/powerpoint/2010/main" val="1797019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3828"/>
            <a:ext cx="10515600" cy="875569"/>
          </a:xfrm>
        </p:spPr>
        <p:txBody>
          <a:bodyPr/>
          <a:lstStyle/>
          <a:p>
            <a:r>
              <a:rPr lang="en-US" dirty="0"/>
              <a:t>Co-Pay Card </a:t>
            </a:r>
            <a:r>
              <a:rPr lang="en-US" dirty="0" err="1"/>
              <a:t>AKS</a:t>
            </a:r>
            <a:r>
              <a:rPr lang="en-US" dirty="0"/>
              <a:t> Risks</a:t>
            </a:r>
          </a:p>
        </p:txBody>
      </p:sp>
      <p:sp>
        <p:nvSpPr>
          <p:cNvPr id="3" name="Content Placeholder 2"/>
          <p:cNvSpPr>
            <a:spLocks noGrp="1"/>
          </p:cNvSpPr>
          <p:nvPr>
            <p:ph idx="1"/>
          </p:nvPr>
        </p:nvSpPr>
        <p:spPr/>
        <p:txBody>
          <a:bodyPr>
            <a:normAutofit/>
          </a:bodyPr>
          <a:lstStyle/>
          <a:p>
            <a:r>
              <a:rPr lang="en-US" sz="2400" dirty="0"/>
              <a:t>In 2014, the Department of Health and Human Services Office of Inspector General (OIG) did a review of copay cards</a:t>
            </a:r>
          </a:p>
          <a:p>
            <a:r>
              <a:rPr lang="en-US" sz="2400" dirty="0" err="1"/>
              <a:t>OIG</a:t>
            </a:r>
            <a:r>
              <a:rPr lang="en-US" sz="2400" dirty="0"/>
              <a:t> determined that 6 to 7% of Medicare beneficiaries were using copay cards, even though its stated policy is that they violate the </a:t>
            </a:r>
            <a:r>
              <a:rPr lang="en-US" sz="2400" dirty="0" err="1"/>
              <a:t>AKS</a:t>
            </a:r>
            <a:r>
              <a:rPr lang="en-US" sz="2400" dirty="0"/>
              <a:t> when offered to Federal healthcare program beneficiaries</a:t>
            </a:r>
          </a:p>
          <a:p>
            <a:r>
              <a:rPr lang="en-US" sz="2400" dirty="0" err="1"/>
              <a:t>OIG</a:t>
            </a:r>
            <a:r>
              <a:rPr lang="en-US" sz="2400" dirty="0"/>
              <a:t> determined that notices on copay cards, websites, etc., to patients and/or pharmacists were not very effective</a:t>
            </a:r>
          </a:p>
          <a:p>
            <a:r>
              <a:rPr lang="en-US" sz="2400" dirty="0" err="1"/>
              <a:t>OIG</a:t>
            </a:r>
            <a:r>
              <a:rPr lang="en-US" sz="2400" dirty="0"/>
              <a:t> also noted that using information about the primary payer was not always effective</a:t>
            </a:r>
          </a:p>
          <a:p>
            <a:r>
              <a:rPr lang="en-US" sz="2400" dirty="0" err="1"/>
              <a:t>OIG</a:t>
            </a:r>
            <a:r>
              <a:rPr lang="en-US" sz="2400" dirty="0"/>
              <a:t> stated that manufacturers bear the risk of how effective their screening techniques are</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20</a:t>
            </a:fld>
            <a:endParaRPr lang="en-US" dirty="0"/>
          </a:p>
        </p:txBody>
      </p:sp>
    </p:spTree>
    <p:extLst>
      <p:ext uri="{BB962C8B-B14F-4D97-AF65-F5344CB8AC3E}">
        <p14:creationId xmlns:p14="http://schemas.microsoft.com/office/powerpoint/2010/main" val="1869291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Copay Card Available Safeguards</a:t>
            </a:r>
          </a:p>
        </p:txBody>
      </p:sp>
      <p:sp>
        <p:nvSpPr>
          <p:cNvPr id="3" name="Content Placeholder 2"/>
          <p:cNvSpPr>
            <a:spLocks noGrp="1"/>
          </p:cNvSpPr>
          <p:nvPr>
            <p:ph idx="1"/>
          </p:nvPr>
        </p:nvSpPr>
        <p:spPr/>
        <p:txBody>
          <a:bodyPr/>
          <a:lstStyle/>
          <a:p>
            <a:r>
              <a:rPr lang="en-US" dirty="0"/>
              <a:t>Can do due diligence on website portal</a:t>
            </a:r>
          </a:p>
          <a:p>
            <a:pPr lvl="1"/>
            <a:r>
              <a:rPr lang="en-US" i="1" dirty="0"/>
              <a:t>Instead of asking, “Are you a Federal healthcare program beneficiary?” consider asking discrete questions, such as “Are you and your spouse retirees over the age of 65?”</a:t>
            </a:r>
            <a:endParaRPr lang="en-US" dirty="0"/>
          </a:p>
          <a:p>
            <a:r>
              <a:rPr lang="en-US" dirty="0"/>
              <a:t>Can put notice language on card and website, with a box-check approval</a:t>
            </a:r>
          </a:p>
          <a:p>
            <a:r>
              <a:rPr lang="en-US" dirty="0"/>
              <a:t>Can do a full Benefits Investigation (generally only for specialty pharma)</a:t>
            </a:r>
          </a:p>
          <a:p>
            <a:r>
              <a:rPr lang="en-US" dirty="0"/>
              <a:t>Can hire a 3PL to administer the copay card program</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21</a:t>
            </a:fld>
            <a:endParaRPr lang="en-US" dirty="0"/>
          </a:p>
        </p:txBody>
      </p:sp>
    </p:spTree>
    <p:extLst>
      <p:ext uri="{BB962C8B-B14F-4D97-AF65-F5344CB8AC3E}">
        <p14:creationId xmlns:p14="http://schemas.microsoft.com/office/powerpoint/2010/main" val="980569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6400" y="423326"/>
            <a:ext cx="7639200" cy="518400"/>
          </a:xfrm>
        </p:spPr>
        <p:txBody>
          <a:bodyPr>
            <a:normAutofit fontScale="90000"/>
          </a:bodyPr>
          <a:lstStyle/>
          <a:p>
            <a:r>
              <a:rPr lang="en-US" dirty="0"/>
              <a:t>Claim Adjudication Process</a:t>
            </a:r>
          </a:p>
        </p:txBody>
      </p:sp>
      <p:graphicFrame>
        <p:nvGraphicFramePr>
          <p:cNvPr id="4" name="Table 3"/>
          <p:cNvGraphicFramePr>
            <a:graphicFrameLocks noGrp="1"/>
          </p:cNvGraphicFramePr>
          <p:nvPr/>
        </p:nvGraphicFramePr>
        <p:xfrm>
          <a:off x="1701800" y="3139049"/>
          <a:ext cx="8737600" cy="3053141"/>
        </p:xfrm>
        <a:graphic>
          <a:graphicData uri="http://schemas.openxmlformats.org/drawingml/2006/table">
            <a:tbl>
              <a:tblPr firstRow="1" bandRow="1">
                <a:tableStyleId>{00A15C55-8517-42AA-B614-E9B94910E393}</a:tableStyleId>
              </a:tblPr>
              <a:tblGrid>
                <a:gridCol w="384082">
                  <a:extLst>
                    <a:ext uri="{9D8B030D-6E8A-4147-A177-3AD203B41FA5}">
                      <a16:colId xmlns:a16="http://schemas.microsoft.com/office/drawing/2014/main" val="20000"/>
                    </a:ext>
                  </a:extLst>
                </a:gridCol>
                <a:gridCol w="8353518">
                  <a:extLst>
                    <a:ext uri="{9D8B030D-6E8A-4147-A177-3AD203B41FA5}">
                      <a16:colId xmlns:a16="http://schemas.microsoft.com/office/drawing/2014/main" val="20001"/>
                    </a:ext>
                  </a:extLst>
                </a:gridCol>
              </a:tblGrid>
              <a:tr h="357805">
                <a:tc gridSpan="2">
                  <a:txBody>
                    <a:bodyPr/>
                    <a:lstStyle/>
                    <a:p>
                      <a:pPr algn="ctr"/>
                      <a:r>
                        <a:rPr lang="en-US" sz="1800" baseline="0" dirty="0"/>
                        <a:t>P</a:t>
                      </a:r>
                      <a:r>
                        <a:rPr lang="en-US" sz="1800" dirty="0"/>
                        <a:t>harmacy</a:t>
                      </a:r>
                      <a:r>
                        <a:rPr lang="en-US" sz="1800" baseline="0" dirty="0"/>
                        <a:t> Claim Adjudication Process:</a:t>
                      </a:r>
                      <a:endParaRPr lang="en-US" sz="1800" dirty="0"/>
                    </a:p>
                  </a:txBody>
                  <a:tcP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97989A"/>
                    </a:solidFill>
                  </a:tcPr>
                </a:tc>
                <a:tc hMerge="1">
                  <a:txBody>
                    <a:bodyPr/>
                    <a:lstStyle/>
                    <a:p>
                      <a:endParaRPr lang="en-US" dirty="0"/>
                    </a:p>
                  </a:txBody>
                  <a:tcPr/>
                </a:tc>
                <a:extLst>
                  <a:ext uri="{0D108BD9-81ED-4DB2-BD59-A6C34878D82A}">
                    <a16:rowId xmlns:a16="http://schemas.microsoft.com/office/drawing/2014/main" val="10000"/>
                  </a:ext>
                </a:extLst>
              </a:tr>
              <a:tr h="6180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latin typeface="Arial" pitchFamily="34" charset="0"/>
                          <a:cs typeface="Arial" pitchFamily="34" charset="0"/>
                        </a:rPr>
                        <a:t>1</a:t>
                      </a: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4066AA"/>
                    </a:solidFill>
                  </a:tcPr>
                </a:tc>
                <a:tc>
                  <a:txBody>
                    <a:bodyPr/>
                    <a:lstStyle/>
                    <a:p>
                      <a:pPr marL="60325" marR="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Pharmacy submits primary claim with patient’s primary insurance to switch. Switch routes claims to primary insurance for approval or rejection.</a:t>
                      </a:r>
                    </a:p>
                  </a:txBody>
                  <a:tcPr marL="45720" marR="45720"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DCDDDD"/>
                    </a:solidFill>
                  </a:tcPr>
                </a:tc>
                <a:extLst>
                  <a:ext uri="{0D108BD9-81ED-4DB2-BD59-A6C34878D82A}">
                    <a16:rowId xmlns:a16="http://schemas.microsoft.com/office/drawing/2014/main" val="10001"/>
                  </a:ext>
                </a:extLst>
              </a:tr>
              <a:tr h="6180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latin typeface="Arial" pitchFamily="34" charset="0"/>
                          <a:cs typeface="Arial" pitchFamily="34" charset="0"/>
                        </a:rPr>
                        <a:t>2</a:t>
                      </a: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8099C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Primary insurance company determines patient out of pocket copay remaining to switch to send to pharmacy.</a:t>
                      </a:r>
                      <a:endParaRPr lang="en-US" sz="1600" dirty="0">
                        <a:latin typeface="Arial" pitchFamily="34" charset="0"/>
                        <a:cs typeface="Arial" pitchFamily="34" charset="0"/>
                      </a:endParaRP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F1F1F1"/>
                    </a:solidFill>
                  </a:tcPr>
                </a:tc>
                <a:extLst>
                  <a:ext uri="{0D108BD9-81ED-4DB2-BD59-A6C34878D82A}">
                    <a16:rowId xmlns:a16="http://schemas.microsoft.com/office/drawing/2014/main" val="10002"/>
                  </a:ext>
                </a:extLst>
              </a:tr>
              <a:tr h="8333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itchFamily="34" charset="0"/>
                          <a:cs typeface="Arial" pitchFamily="34" charset="0"/>
                        </a:rPr>
                        <a:t>3</a:t>
                      </a: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BFCCE3"/>
                    </a:solidFill>
                  </a:tcPr>
                </a:tc>
                <a:tc>
                  <a:txBody>
                    <a:bodyPr/>
                    <a:lstStyle/>
                    <a:p>
                      <a:pPr marL="0" indent="0" algn="l">
                        <a:buNone/>
                      </a:pPr>
                      <a:r>
                        <a:rPr lang="en-US" sz="1600" dirty="0"/>
                        <a:t>Pharmacy submits secondary claim with PSP</a:t>
                      </a:r>
                      <a:r>
                        <a:rPr lang="en-US" sz="1600" baseline="0" dirty="0"/>
                        <a:t> information to </a:t>
                      </a:r>
                      <a:r>
                        <a:rPr lang="en-US" sz="1600" dirty="0"/>
                        <a:t>switch.</a:t>
                      </a:r>
                      <a:r>
                        <a:rPr lang="en-US" sz="1600" baseline="0" dirty="0"/>
                        <a:t> Switch routes to appropriate </a:t>
                      </a:r>
                      <a:r>
                        <a:rPr lang="en-US" sz="1600" dirty="0"/>
                        <a:t>program administrator</a:t>
                      </a:r>
                      <a:r>
                        <a:rPr lang="en-US" sz="1600" baseline="0" dirty="0"/>
                        <a:t>.</a:t>
                      </a:r>
                      <a:endParaRPr lang="en-US" sz="1600" dirty="0"/>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DCDDDD"/>
                    </a:solidFill>
                  </a:tcPr>
                </a:tc>
                <a:extLst>
                  <a:ext uri="{0D108BD9-81ED-4DB2-BD59-A6C34878D82A}">
                    <a16:rowId xmlns:a16="http://schemas.microsoft.com/office/drawing/2014/main" val="10003"/>
                  </a:ext>
                </a:extLst>
              </a:tr>
              <a:tr h="618027">
                <a:tc>
                  <a:txBody>
                    <a:bodyPr/>
                    <a:lstStyle/>
                    <a:p>
                      <a:pPr algn="l"/>
                      <a:r>
                        <a:rPr lang="en-US" sz="1400" dirty="0">
                          <a:latin typeface="Arial" pitchFamily="34" charset="0"/>
                          <a:cs typeface="Arial" pitchFamily="34" charset="0"/>
                        </a:rPr>
                        <a:t>4</a:t>
                      </a: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E5EAF3"/>
                    </a:solidFill>
                  </a:tcPr>
                </a:tc>
                <a:tc>
                  <a:txBody>
                    <a:bodyPr/>
                    <a:lstStyle/>
                    <a:p>
                      <a:pPr algn="l"/>
                      <a:r>
                        <a:rPr lang="en-US" sz="1600" dirty="0"/>
                        <a:t>P</a:t>
                      </a:r>
                      <a:r>
                        <a:rPr lang="en-US" sz="1600" baseline="0" dirty="0"/>
                        <a:t>rogram administrator determines patient eligibility (e.g., GPE process), </a:t>
                      </a:r>
                      <a:r>
                        <a:rPr lang="en-US" sz="1600" dirty="0"/>
                        <a:t>patient out of pocket copay remaining and sends</a:t>
                      </a:r>
                      <a:r>
                        <a:rPr lang="en-US" sz="1600" baseline="0" dirty="0"/>
                        <a:t> </a:t>
                      </a:r>
                      <a:r>
                        <a:rPr lang="en-US" sz="1600" dirty="0"/>
                        <a:t>to switch to send to pharmacy.</a:t>
                      </a:r>
                      <a:r>
                        <a:rPr lang="en-US" sz="1600" baseline="0" dirty="0"/>
                        <a:t> </a:t>
                      </a:r>
                      <a:endParaRPr lang="en-US" sz="1600" dirty="0">
                        <a:latin typeface="Arial" pitchFamily="34" charset="0"/>
                        <a:cs typeface="Arial" pitchFamily="34" charset="0"/>
                      </a:endParaRPr>
                    </a:p>
                  </a:txBody>
                  <a:tcPr anchor="ctr">
                    <a:lnL w="6350" cap="flat" cmpd="sng" algn="ctr">
                      <a:solidFill>
                        <a:srgbClr val="97989A"/>
                      </a:solidFill>
                      <a:prstDash val="solid"/>
                      <a:round/>
                      <a:headEnd type="none" w="med" len="med"/>
                      <a:tailEnd type="none" w="med" len="med"/>
                    </a:lnL>
                    <a:lnR w="6350" cap="flat" cmpd="sng" algn="ctr">
                      <a:solidFill>
                        <a:srgbClr val="97989A"/>
                      </a:solidFill>
                      <a:prstDash val="solid"/>
                      <a:round/>
                      <a:headEnd type="none" w="med" len="med"/>
                      <a:tailEnd type="none" w="med" len="med"/>
                    </a:lnR>
                    <a:lnT w="6350" cap="flat" cmpd="sng" algn="ctr">
                      <a:solidFill>
                        <a:srgbClr val="97989A"/>
                      </a:solidFill>
                      <a:prstDash val="solid"/>
                      <a:round/>
                      <a:headEnd type="none" w="med" len="med"/>
                      <a:tailEnd type="none" w="med" len="med"/>
                    </a:lnT>
                    <a:lnB w="6350" cap="flat" cmpd="sng" algn="ctr">
                      <a:solidFill>
                        <a:srgbClr val="97989A"/>
                      </a:solidFill>
                      <a:prstDash val="solid"/>
                      <a:round/>
                      <a:headEnd type="none" w="med" len="med"/>
                      <a:tailEnd type="none" w="med" len="med"/>
                    </a:lnB>
                    <a:solidFill>
                      <a:srgbClr val="F1F1F1"/>
                    </a:solidFill>
                  </a:tcPr>
                </a:tc>
                <a:extLst>
                  <a:ext uri="{0D108BD9-81ED-4DB2-BD59-A6C34878D82A}">
                    <a16:rowId xmlns:a16="http://schemas.microsoft.com/office/drawing/2014/main" val="10004"/>
                  </a:ext>
                </a:extLst>
              </a:tr>
            </a:tbl>
          </a:graphicData>
        </a:graphic>
      </p:graphicFrame>
      <p:sp>
        <p:nvSpPr>
          <p:cNvPr id="5" name="Rectangle 4"/>
          <p:cNvSpPr/>
          <p:nvPr/>
        </p:nvSpPr>
        <p:spPr>
          <a:xfrm>
            <a:off x="3286194" y="1957673"/>
            <a:ext cx="1451999" cy="101187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r>
              <a:rPr lang="en-US" sz="1600" b="1" dirty="0">
                <a:solidFill>
                  <a:srgbClr val="00338D"/>
                </a:solidFill>
              </a:rPr>
              <a:t>Retail</a:t>
            </a:r>
          </a:p>
          <a:p>
            <a:r>
              <a:rPr lang="en-US" sz="1600" b="1" dirty="0">
                <a:solidFill>
                  <a:srgbClr val="00338D"/>
                </a:solidFill>
              </a:rPr>
              <a:t>Pharmacy</a:t>
            </a:r>
          </a:p>
        </p:txBody>
      </p:sp>
      <p:sp>
        <p:nvSpPr>
          <p:cNvPr id="6" name="Rectangle 5"/>
          <p:cNvSpPr/>
          <p:nvPr/>
        </p:nvSpPr>
        <p:spPr>
          <a:xfrm>
            <a:off x="6075508" y="2170809"/>
            <a:ext cx="1077125" cy="5471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r>
              <a:rPr lang="en-US" sz="1600" b="1" dirty="0">
                <a:solidFill>
                  <a:srgbClr val="00338D"/>
                </a:solidFill>
              </a:rPr>
              <a:t>Switch</a:t>
            </a:r>
          </a:p>
        </p:txBody>
      </p:sp>
      <p:sp>
        <p:nvSpPr>
          <p:cNvPr id="7" name="Rectangle 6"/>
          <p:cNvSpPr/>
          <p:nvPr/>
        </p:nvSpPr>
        <p:spPr>
          <a:xfrm>
            <a:off x="8729895" y="1011239"/>
            <a:ext cx="1294590" cy="822619"/>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oAutofit/>
          </a:bodyPr>
          <a:lstStyle/>
          <a:p>
            <a:r>
              <a:rPr lang="en-US" sz="1600" b="1" dirty="0">
                <a:solidFill>
                  <a:srgbClr val="00338D"/>
                </a:solidFill>
              </a:rPr>
              <a:t>Primary </a:t>
            </a:r>
            <a:br>
              <a:rPr lang="en-US" sz="1600" b="1" dirty="0">
                <a:solidFill>
                  <a:srgbClr val="00338D"/>
                </a:solidFill>
              </a:rPr>
            </a:br>
            <a:r>
              <a:rPr lang="en-US" sz="1600" b="1" dirty="0">
                <a:solidFill>
                  <a:srgbClr val="00338D"/>
                </a:solidFill>
              </a:rPr>
              <a:t>Insurance</a:t>
            </a:r>
          </a:p>
          <a:p>
            <a:r>
              <a:rPr lang="en-US" sz="1600" b="1" dirty="0">
                <a:solidFill>
                  <a:srgbClr val="00338D"/>
                </a:solidFill>
              </a:rPr>
              <a:t>Company</a:t>
            </a:r>
          </a:p>
        </p:txBody>
      </p:sp>
      <p:sp>
        <p:nvSpPr>
          <p:cNvPr id="8" name="Rectangle 7"/>
          <p:cNvSpPr/>
          <p:nvPr/>
        </p:nvSpPr>
        <p:spPr>
          <a:xfrm>
            <a:off x="8729896" y="2070748"/>
            <a:ext cx="1817077" cy="87849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oAutofit/>
          </a:bodyPr>
          <a:lstStyle/>
          <a:p>
            <a:r>
              <a:rPr lang="en-US" sz="1600" b="1" dirty="0">
                <a:solidFill>
                  <a:srgbClr val="00338D"/>
                </a:solidFill>
              </a:rPr>
              <a:t>Program Administrators</a:t>
            </a:r>
          </a:p>
          <a:p>
            <a:endParaRPr lang="en-US" sz="1200" dirty="0">
              <a:solidFill>
                <a:srgbClr val="00338D"/>
              </a:solidFill>
            </a:endParaRPr>
          </a:p>
        </p:txBody>
      </p:sp>
      <p:cxnSp>
        <p:nvCxnSpPr>
          <p:cNvPr id="9" name="Straight Arrow Connector 8"/>
          <p:cNvCxnSpPr/>
          <p:nvPr/>
        </p:nvCxnSpPr>
        <p:spPr>
          <a:xfrm>
            <a:off x="4678680" y="1371600"/>
            <a:ext cx="1188720" cy="0"/>
          </a:xfrm>
          <a:prstGeom prst="straightConnector1">
            <a:avLst/>
          </a:prstGeom>
          <a:solidFill>
            <a:schemeClr val="bg2">
              <a:lumMod val="20000"/>
              <a:lumOff val="80000"/>
            </a:schemeClr>
          </a:solidFill>
          <a:ln w="57150">
            <a:solidFill>
              <a:srgbClr val="4066AA"/>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678680" y="2209800"/>
            <a:ext cx="1188720" cy="0"/>
          </a:xfrm>
          <a:prstGeom prst="straightConnector1">
            <a:avLst/>
          </a:prstGeom>
          <a:solidFill>
            <a:schemeClr val="bg2">
              <a:lumMod val="20000"/>
              <a:lumOff val="80000"/>
            </a:schemeClr>
          </a:solidFill>
          <a:ln w="57150">
            <a:solidFill>
              <a:srgbClr val="BFCCE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4678680" y="1752600"/>
            <a:ext cx="1188720" cy="0"/>
          </a:xfrm>
          <a:prstGeom prst="straightConnector1">
            <a:avLst/>
          </a:prstGeom>
          <a:solidFill>
            <a:schemeClr val="bg2">
              <a:lumMod val="20000"/>
              <a:lumOff val="80000"/>
            </a:schemeClr>
          </a:solidFill>
          <a:ln w="57150">
            <a:solidFill>
              <a:srgbClr val="8099C6"/>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678680" y="2819400"/>
            <a:ext cx="1188720" cy="0"/>
          </a:xfrm>
          <a:prstGeom prst="straightConnector1">
            <a:avLst/>
          </a:prstGeom>
          <a:solidFill>
            <a:schemeClr val="bg2">
              <a:lumMod val="20000"/>
              <a:lumOff val="80000"/>
            </a:schemeClr>
          </a:solidFill>
          <a:ln w="57150">
            <a:solidFill>
              <a:srgbClr val="E5EAF3"/>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Freeform 12"/>
          <p:cNvSpPr>
            <a:spLocks noChangeAspect="1" noEditPoints="1"/>
          </p:cNvSpPr>
          <p:nvPr/>
        </p:nvSpPr>
        <p:spPr bwMode="auto">
          <a:xfrm>
            <a:off x="3794429" y="1287465"/>
            <a:ext cx="630720" cy="606550"/>
          </a:xfrm>
          <a:custGeom>
            <a:avLst/>
            <a:gdLst/>
            <a:ahLst/>
            <a:cxnLst>
              <a:cxn ang="0">
                <a:pos x="305" y="243"/>
              </a:cxn>
              <a:cxn ang="0">
                <a:pos x="435" y="277"/>
              </a:cxn>
              <a:cxn ang="0">
                <a:pos x="415" y="410"/>
              </a:cxn>
              <a:cxn ang="0">
                <a:pos x="305" y="244"/>
              </a:cxn>
              <a:cxn ang="0">
                <a:pos x="305" y="243"/>
              </a:cxn>
              <a:cxn ang="0">
                <a:pos x="256" y="275"/>
              </a:cxn>
              <a:cxn ang="0">
                <a:pos x="208" y="374"/>
              </a:cxn>
              <a:cxn ang="0">
                <a:pos x="72" y="422"/>
              </a:cxn>
              <a:cxn ang="0">
                <a:pos x="24" y="286"/>
              </a:cxn>
              <a:cxn ang="0">
                <a:pos x="72" y="186"/>
              </a:cxn>
              <a:cxn ang="0">
                <a:pos x="256" y="275"/>
              </a:cxn>
              <a:cxn ang="0">
                <a:pos x="263" y="25"/>
              </a:cxn>
              <a:cxn ang="0">
                <a:pos x="126" y="72"/>
              </a:cxn>
              <a:cxn ang="0">
                <a:pos x="85" y="159"/>
              </a:cxn>
              <a:cxn ang="0">
                <a:pos x="269" y="248"/>
              </a:cxn>
              <a:cxn ang="0">
                <a:pos x="310" y="161"/>
              </a:cxn>
              <a:cxn ang="0">
                <a:pos x="263" y="25"/>
              </a:cxn>
              <a:cxn ang="0">
                <a:pos x="255" y="49"/>
              </a:cxn>
              <a:cxn ang="0">
                <a:pos x="255" y="49"/>
              </a:cxn>
              <a:cxn ang="0">
                <a:pos x="277" y="64"/>
              </a:cxn>
              <a:cxn ang="0">
                <a:pos x="129" y="139"/>
              </a:cxn>
              <a:cxn ang="0">
                <a:pos x="150" y="90"/>
              </a:cxn>
              <a:cxn ang="0">
                <a:pos x="255" y="49"/>
              </a:cxn>
              <a:cxn ang="0">
                <a:pos x="398" y="421"/>
              </a:cxn>
              <a:cxn ang="0">
                <a:pos x="294" y="265"/>
              </a:cxn>
              <a:cxn ang="0">
                <a:pos x="253" y="351"/>
              </a:cxn>
              <a:cxn ang="0">
                <a:pos x="268" y="387"/>
              </a:cxn>
              <a:cxn ang="0">
                <a:pos x="398" y="421"/>
              </a:cxn>
            </a:cxnLst>
            <a:rect l="0" t="0" r="r" b="b"/>
            <a:pathLst>
              <a:path w="464" h="446">
                <a:moveTo>
                  <a:pt x="305" y="243"/>
                </a:moveTo>
                <a:cubicBezTo>
                  <a:pt x="350" y="219"/>
                  <a:pt x="406" y="233"/>
                  <a:pt x="435" y="277"/>
                </a:cubicBezTo>
                <a:cubicBezTo>
                  <a:pt x="464" y="320"/>
                  <a:pt x="454" y="378"/>
                  <a:pt x="415" y="410"/>
                </a:cubicBezTo>
                <a:cubicBezTo>
                  <a:pt x="305" y="244"/>
                  <a:pt x="305" y="244"/>
                  <a:pt x="305" y="244"/>
                </a:cubicBezTo>
                <a:lnTo>
                  <a:pt x="305" y="243"/>
                </a:lnTo>
                <a:close/>
                <a:moveTo>
                  <a:pt x="256" y="275"/>
                </a:moveTo>
                <a:cubicBezTo>
                  <a:pt x="208" y="374"/>
                  <a:pt x="208" y="374"/>
                  <a:pt x="208" y="374"/>
                </a:cubicBezTo>
                <a:cubicBezTo>
                  <a:pt x="184" y="425"/>
                  <a:pt x="122" y="446"/>
                  <a:pt x="72" y="422"/>
                </a:cubicBezTo>
                <a:cubicBezTo>
                  <a:pt x="21" y="398"/>
                  <a:pt x="0" y="336"/>
                  <a:pt x="24" y="286"/>
                </a:cubicBezTo>
                <a:cubicBezTo>
                  <a:pt x="72" y="186"/>
                  <a:pt x="72" y="186"/>
                  <a:pt x="72" y="186"/>
                </a:cubicBezTo>
                <a:lnTo>
                  <a:pt x="256" y="275"/>
                </a:lnTo>
                <a:close/>
                <a:moveTo>
                  <a:pt x="263" y="25"/>
                </a:moveTo>
                <a:cubicBezTo>
                  <a:pt x="212" y="0"/>
                  <a:pt x="151" y="22"/>
                  <a:pt x="126" y="72"/>
                </a:cubicBezTo>
                <a:cubicBezTo>
                  <a:pt x="85" y="159"/>
                  <a:pt x="85" y="159"/>
                  <a:pt x="85" y="159"/>
                </a:cubicBezTo>
                <a:cubicBezTo>
                  <a:pt x="269" y="248"/>
                  <a:pt x="269" y="248"/>
                  <a:pt x="269" y="248"/>
                </a:cubicBezTo>
                <a:cubicBezTo>
                  <a:pt x="310" y="161"/>
                  <a:pt x="310" y="161"/>
                  <a:pt x="310" y="161"/>
                </a:cubicBezTo>
                <a:cubicBezTo>
                  <a:pt x="335" y="110"/>
                  <a:pt x="313" y="49"/>
                  <a:pt x="263" y="25"/>
                </a:cubicBezTo>
                <a:moveTo>
                  <a:pt x="255" y="49"/>
                </a:moveTo>
                <a:cubicBezTo>
                  <a:pt x="255" y="49"/>
                  <a:pt x="255" y="49"/>
                  <a:pt x="255" y="49"/>
                </a:cubicBezTo>
                <a:cubicBezTo>
                  <a:pt x="263" y="53"/>
                  <a:pt x="271" y="58"/>
                  <a:pt x="277" y="64"/>
                </a:cubicBezTo>
                <a:cubicBezTo>
                  <a:pt x="129" y="139"/>
                  <a:pt x="129" y="139"/>
                  <a:pt x="129" y="139"/>
                </a:cubicBezTo>
                <a:cubicBezTo>
                  <a:pt x="150" y="90"/>
                  <a:pt x="150" y="90"/>
                  <a:pt x="150" y="90"/>
                </a:cubicBezTo>
                <a:cubicBezTo>
                  <a:pt x="168" y="50"/>
                  <a:pt x="215" y="31"/>
                  <a:pt x="255" y="49"/>
                </a:cubicBezTo>
                <a:moveTo>
                  <a:pt x="398" y="421"/>
                </a:moveTo>
                <a:cubicBezTo>
                  <a:pt x="294" y="265"/>
                  <a:pt x="294" y="265"/>
                  <a:pt x="294" y="265"/>
                </a:cubicBezTo>
                <a:cubicBezTo>
                  <a:pt x="253" y="351"/>
                  <a:pt x="253" y="351"/>
                  <a:pt x="253" y="351"/>
                </a:cubicBezTo>
                <a:cubicBezTo>
                  <a:pt x="255" y="364"/>
                  <a:pt x="260" y="376"/>
                  <a:pt x="268" y="387"/>
                </a:cubicBezTo>
                <a:cubicBezTo>
                  <a:pt x="296" y="431"/>
                  <a:pt x="353" y="444"/>
                  <a:pt x="398" y="421"/>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Freeform 13"/>
          <p:cNvSpPr>
            <a:spLocks noEditPoints="1"/>
          </p:cNvSpPr>
          <p:nvPr/>
        </p:nvSpPr>
        <p:spPr bwMode="auto">
          <a:xfrm>
            <a:off x="9841795" y="1125829"/>
            <a:ext cx="408557" cy="531695"/>
          </a:xfrm>
          <a:custGeom>
            <a:avLst/>
            <a:gdLst/>
            <a:ahLst/>
            <a:cxnLst>
              <a:cxn ang="0">
                <a:pos x="132" y="157"/>
              </a:cxn>
              <a:cxn ang="0">
                <a:pos x="112" y="166"/>
              </a:cxn>
              <a:cxn ang="0">
                <a:pos x="111" y="167"/>
              </a:cxn>
              <a:cxn ang="0">
                <a:pos x="110" y="167"/>
              </a:cxn>
              <a:cxn ang="0">
                <a:pos x="84" y="156"/>
              </a:cxn>
              <a:cxn ang="0">
                <a:pos x="62" y="169"/>
              </a:cxn>
              <a:cxn ang="0">
                <a:pos x="109" y="264"/>
              </a:cxn>
              <a:cxn ang="0">
                <a:pos x="153" y="171"/>
              </a:cxn>
              <a:cxn ang="0">
                <a:pos x="132" y="157"/>
              </a:cxn>
              <a:cxn ang="0">
                <a:pos x="110" y="122"/>
              </a:cxn>
              <a:cxn ang="0">
                <a:pos x="101" y="131"/>
              </a:cxn>
              <a:cxn ang="0">
                <a:pos x="110" y="141"/>
              </a:cxn>
              <a:cxn ang="0">
                <a:pos x="119" y="135"/>
              </a:cxn>
              <a:cxn ang="0">
                <a:pos x="136" y="132"/>
              </a:cxn>
              <a:cxn ang="0">
                <a:pos x="142" y="130"/>
              </a:cxn>
              <a:cxn ang="0">
                <a:pos x="110" y="156"/>
              </a:cxn>
              <a:cxn ang="0">
                <a:pos x="70" y="116"/>
              </a:cxn>
              <a:cxn ang="0">
                <a:pos x="67" y="90"/>
              </a:cxn>
              <a:cxn ang="0">
                <a:pos x="68" y="82"/>
              </a:cxn>
              <a:cxn ang="0">
                <a:pos x="86" y="85"/>
              </a:cxn>
              <a:cxn ang="0">
                <a:pos x="86" y="77"/>
              </a:cxn>
              <a:cxn ang="0">
                <a:pos x="89" y="77"/>
              </a:cxn>
              <a:cxn ang="0">
                <a:pos x="89" y="81"/>
              </a:cxn>
              <a:cxn ang="0">
                <a:pos x="91" y="76"/>
              </a:cxn>
              <a:cxn ang="0">
                <a:pos x="94" y="76"/>
              </a:cxn>
              <a:cxn ang="0">
                <a:pos x="99" y="86"/>
              </a:cxn>
              <a:cxn ang="0">
                <a:pos x="152" y="82"/>
              </a:cxn>
              <a:cxn ang="0">
                <a:pos x="151" y="108"/>
              </a:cxn>
              <a:cxn ang="0">
                <a:pos x="148" y="119"/>
              </a:cxn>
              <a:cxn ang="0">
                <a:pos x="134" y="124"/>
              </a:cxn>
              <a:cxn ang="0">
                <a:pos x="118" y="126"/>
              </a:cxn>
              <a:cxn ang="0">
                <a:pos x="110" y="122"/>
              </a:cxn>
              <a:cxn ang="0">
                <a:pos x="181" y="176"/>
              </a:cxn>
              <a:cxn ang="0">
                <a:pos x="196" y="187"/>
              </a:cxn>
              <a:cxn ang="0">
                <a:pos x="209" y="276"/>
              </a:cxn>
              <a:cxn ang="0">
                <a:pos x="6" y="276"/>
              </a:cxn>
              <a:cxn ang="0">
                <a:pos x="25" y="182"/>
              </a:cxn>
              <a:cxn ang="0">
                <a:pos x="58" y="170"/>
              </a:cxn>
              <a:cxn ang="0">
                <a:pos x="20" y="160"/>
              </a:cxn>
              <a:cxn ang="0">
                <a:pos x="41" y="138"/>
              </a:cxn>
              <a:cxn ang="0">
                <a:pos x="2" y="142"/>
              </a:cxn>
              <a:cxn ang="0">
                <a:pos x="40" y="66"/>
              </a:cxn>
              <a:cxn ang="0">
                <a:pos x="60" y="19"/>
              </a:cxn>
              <a:cxn ang="0">
                <a:pos x="152" y="17"/>
              </a:cxn>
              <a:cxn ang="0">
                <a:pos x="180" y="104"/>
              </a:cxn>
              <a:cxn ang="0">
                <a:pos x="180" y="104"/>
              </a:cxn>
              <a:cxn ang="0">
                <a:pos x="198" y="175"/>
              </a:cxn>
              <a:cxn ang="0">
                <a:pos x="181" y="176"/>
              </a:cxn>
            </a:cxnLst>
            <a:rect l="0" t="0" r="r" b="b"/>
            <a:pathLst>
              <a:path w="212" h="276">
                <a:moveTo>
                  <a:pt x="132" y="157"/>
                </a:moveTo>
                <a:cubicBezTo>
                  <a:pt x="126" y="161"/>
                  <a:pt x="119" y="164"/>
                  <a:pt x="112" y="166"/>
                </a:cubicBezTo>
                <a:cubicBezTo>
                  <a:pt x="111" y="167"/>
                  <a:pt x="111" y="167"/>
                  <a:pt x="111" y="167"/>
                </a:cubicBezTo>
                <a:cubicBezTo>
                  <a:pt x="110" y="167"/>
                  <a:pt x="110" y="167"/>
                  <a:pt x="110" y="167"/>
                </a:cubicBezTo>
                <a:cubicBezTo>
                  <a:pt x="100" y="165"/>
                  <a:pt x="91" y="161"/>
                  <a:pt x="84" y="156"/>
                </a:cubicBezTo>
                <a:cubicBezTo>
                  <a:pt x="78" y="162"/>
                  <a:pt x="71" y="167"/>
                  <a:pt x="62" y="169"/>
                </a:cubicBezTo>
                <a:cubicBezTo>
                  <a:pt x="72" y="207"/>
                  <a:pt x="88" y="238"/>
                  <a:pt x="109" y="264"/>
                </a:cubicBezTo>
                <a:cubicBezTo>
                  <a:pt x="128" y="236"/>
                  <a:pt x="143" y="205"/>
                  <a:pt x="153" y="171"/>
                </a:cubicBezTo>
                <a:cubicBezTo>
                  <a:pt x="145" y="168"/>
                  <a:pt x="138" y="163"/>
                  <a:pt x="132" y="157"/>
                </a:cubicBezTo>
                <a:moveTo>
                  <a:pt x="110" y="122"/>
                </a:moveTo>
                <a:cubicBezTo>
                  <a:pt x="105" y="122"/>
                  <a:pt x="101" y="126"/>
                  <a:pt x="101" y="131"/>
                </a:cubicBezTo>
                <a:cubicBezTo>
                  <a:pt x="101" y="137"/>
                  <a:pt x="105" y="141"/>
                  <a:pt x="110" y="141"/>
                </a:cubicBezTo>
                <a:cubicBezTo>
                  <a:pt x="114" y="141"/>
                  <a:pt x="118" y="138"/>
                  <a:pt x="119" y="135"/>
                </a:cubicBezTo>
                <a:cubicBezTo>
                  <a:pt x="125" y="134"/>
                  <a:pt x="131" y="133"/>
                  <a:pt x="136" y="132"/>
                </a:cubicBezTo>
                <a:cubicBezTo>
                  <a:pt x="138" y="131"/>
                  <a:pt x="140" y="131"/>
                  <a:pt x="142" y="130"/>
                </a:cubicBezTo>
                <a:cubicBezTo>
                  <a:pt x="135" y="142"/>
                  <a:pt x="125" y="152"/>
                  <a:pt x="110" y="156"/>
                </a:cubicBezTo>
                <a:cubicBezTo>
                  <a:pt x="89" y="153"/>
                  <a:pt x="76" y="136"/>
                  <a:pt x="70" y="116"/>
                </a:cubicBezTo>
                <a:cubicBezTo>
                  <a:pt x="68" y="108"/>
                  <a:pt x="67" y="99"/>
                  <a:pt x="67" y="90"/>
                </a:cubicBezTo>
                <a:cubicBezTo>
                  <a:pt x="67" y="87"/>
                  <a:pt x="67" y="85"/>
                  <a:pt x="68" y="82"/>
                </a:cubicBezTo>
                <a:cubicBezTo>
                  <a:pt x="74" y="84"/>
                  <a:pt x="80" y="85"/>
                  <a:pt x="86" y="85"/>
                </a:cubicBezTo>
                <a:cubicBezTo>
                  <a:pt x="86" y="77"/>
                  <a:pt x="86" y="77"/>
                  <a:pt x="86" y="77"/>
                </a:cubicBezTo>
                <a:cubicBezTo>
                  <a:pt x="89" y="77"/>
                  <a:pt x="89" y="77"/>
                  <a:pt x="89" y="77"/>
                </a:cubicBezTo>
                <a:cubicBezTo>
                  <a:pt x="89" y="81"/>
                  <a:pt x="89" y="81"/>
                  <a:pt x="89" y="81"/>
                </a:cubicBezTo>
                <a:cubicBezTo>
                  <a:pt x="91" y="76"/>
                  <a:pt x="91" y="76"/>
                  <a:pt x="91" y="76"/>
                </a:cubicBezTo>
                <a:cubicBezTo>
                  <a:pt x="94" y="76"/>
                  <a:pt x="94" y="76"/>
                  <a:pt x="94" y="76"/>
                </a:cubicBezTo>
                <a:cubicBezTo>
                  <a:pt x="99" y="86"/>
                  <a:pt x="99" y="86"/>
                  <a:pt x="99" y="86"/>
                </a:cubicBezTo>
                <a:cubicBezTo>
                  <a:pt x="119" y="87"/>
                  <a:pt x="139" y="85"/>
                  <a:pt x="152" y="82"/>
                </a:cubicBezTo>
                <a:cubicBezTo>
                  <a:pt x="153" y="91"/>
                  <a:pt x="153" y="100"/>
                  <a:pt x="151" y="108"/>
                </a:cubicBezTo>
                <a:cubicBezTo>
                  <a:pt x="150" y="112"/>
                  <a:pt x="149" y="115"/>
                  <a:pt x="148" y="119"/>
                </a:cubicBezTo>
                <a:cubicBezTo>
                  <a:pt x="143" y="121"/>
                  <a:pt x="139" y="122"/>
                  <a:pt x="134" y="124"/>
                </a:cubicBezTo>
                <a:cubicBezTo>
                  <a:pt x="129" y="125"/>
                  <a:pt x="124" y="126"/>
                  <a:pt x="118" y="126"/>
                </a:cubicBezTo>
                <a:cubicBezTo>
                  <a:pt x="116" y="124"/>
                  <a:pt x="114" y="122"/>
                  <a:pt x="110" y="122"/>
                </a:cubicBezTo>
                <a:moveTo>
                  <a:pt x="181" y="176"/>
                </a:moveTo>
                <a:cubicBezTo>
                  <a:pt x="187" y="178"/>
                  <a:pt x="192" y="181"/>
                  <a:pt x="196" y="187"/>
                </a:cubicBezTo>
                <a:cubicBezTo>
                  <a:pt x="212" y="211"/>
                  <a:pt x="212" y="259"/>
                  <a:pt x="209" y="276"/>
                </a:cubicBezTo>
                <a:cubicBezTo>
                  <a:pt x="6" y="276"/>
                  <a:pt x="6" y="276"/>
                  <a:pt x="6" y="276"/>
                </a:cubicBezTo>
                <a:cubicBezTo>
                  <a:pt x="3" y="258"/>
                  <a:pt x="0" y="208"/>
                  <a:pt x="25" y="182"/>
                </a:cubicBezTo>
                <a:cubicBezTo>
                  <a:pt x="32" y="175"/>
                  <a:pt x="46" y="173"/>
                  <a:pt x="58" y="170"/>
                </a:cubicBezTo>
                <a:cubicBezTo>
                  <a:pt x="45" y="172"/>
                  <a:pt x="32" y="170"/>
                  <a:pt x="20" y="160"/>
                </a:cubicBezTo>
                <a:cubicBezTo>
                  <a:pt x="28" y="156"/>
                  <a:pt x="36" y="150"/>
                  <a:pt x="41" y="138"/>
                </a:cubicBezTo>
                <a:cubicBezTo>
                  <a:pt x="30" y="145"/>
                  <a:pt x="17" y="146"/>
                  <a:pt x="2" y="142"/>
                </a:cubicBezTo>
                <a:cubicBezTo>
                  <a:pt x="21" y="132"/>
                  <a:pt x="33" y="126"/>
                  <a:pt x="40" y="66"/>
                </a:cubicBezTo>
                <a:cubicBezTo>
                  <a:pt x="43" y="44"/>
                  <a:pt x="52" y="26"/>
                  <a:pt x="60" y="19"/>
                </a:cubicBezTo>
                <a:cubicBezTo>
                  <a:pt x="83" y="1"/>
                  <a:pt x="129" y="0"/>
                  <a:pt x="152" y="17"/>
                </a:cubicBezTo>
                <a:cubicBezTo>
                  <a:pt x="166" y="27"/>
                  <a:pt x="179" y="70"/>
                  <a:pt x="180" y="104"/>
                </a:cubicBezTo>
                <a:cubicBezTo>
                  <a:pt x="180" y="104"/>
                  <a:pt x="180" y="104"/>
                  <a:pt x="180" y="104"/>
                </a:cubicBezTo>
                <a:cubicBezTo>
                  <a:pt x="183" y="146"/>
                  <a:pt x="178" y="152"/>
                  <a:pt x="198" y="175"/>
                </a:cubicBezTo>
                <a:cubicBezTo>
                  <a:pt x="192" y="176"/>
                  <a:pt x="187" y="176"/>
                  <a:pt x="181" y="176"/>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5" name="Group 14"/>
          <p:cNvGrpSpPr/>
          <p:nvPr/>
        </p:nvGrpSpPr>
        <p:grpSpPr>
          <a:xfrm>
            <a:off x="9841794" y="1935108"/>
            <a:ext cx="437732" cy="574889"/>
            <a:chOff x="6527002" y="2141180"/>
            <a:chExt cx="596903" cy="783934"/>
          </a:xfrm>
        </p:grpSpPr>
        <p:sp>
          <p:nvSpPr>
            <p:cNvPr id="16" name="Freeform 15"/>
            <p:cNvSpPr>
              <a:spLocks/>
            </p:cNvSpPr>
            <p:nvPr/>
          </p:nvSpPr>
          <p:spPr bwMode="auto">
            <a:xfrm>
              <a:off x="6527002" y="2141180"/>
              <a:ext cx="586825" cy="235660"/>
            </a:xfrm>
            <a:custGeom>
              <a:avLst/>
              <a:gdLst/>
              <a:ahLst/>
              <a:cxnLst>
                <a:cxn ang="0">
                  <a:pos x="287" y="115"/>
                </a:cxn>
                <a:cxn ang="0">
                  <a:pos x="72" y="64"/>
                </a:cxn>
                <a:cxn ang="0">
                  <a:pos x="25" y="111"/>
                </a:cxn>
                <a:cxn ang="0">
                  <a:pos x="34" y="119"/>
                </a:cxn>
                <a:cxn ang="0">
                  <a:pos x="0" y="129"/>
                </a:cxn>
                <a:cxn ang="0">
                  <a:pos x="5" y="93"/>
                </a:cxn>
                <a:cxn ang="0">
                  <a:pos x="14" y="101"/>
                </a:cxn>
                <a:cxn ang="0">
                  <a:pos x="64" y="51"/>
                </a:cxn>
                <a:cxn ang="0">
                  <a:pos x="300" y="107"/>
                </a:cxn>
              </a:cxnLst>
              <a:rect l="0" t="0" r="r" b="b"/>
              <a:pathLst>
                <a:path w="300" h="129">
                  <a:moveTo>
                    <a:pt x="287" y="115"/>
                  </a:moveTo>
                  <a:cubicBezTo>
                    <a:pt x="242" y="40"/>
                    <a:pt x="146" y="17"/>
                    <a:pt x="72" y="64"/>
                  </a:cubicBezTo>
                  <a:cubicBezTo>
                    <a:pt x="53" y="76"/>
                    <a:pt x="37" y="92"/>
                    <a:pt x="25" y="111"/>
                  </a:cubicBezTo>
                  <a:cubicBezTo>
                    <a:pt x="34" y="119"/>
                    <a:pt x="34" y="119"/>
                    <a:pt x="34" y="119"/>
                  </a:cubicBezTo>
                  <a:cubicBezTo>
                    <a:pt x="0" y="129"/>
                    <a:pt x="0" y="129"/>
                    <a:pt x="0" y="129"/>
                  </a:cubicBezTo>
                  <a:cubicBezTo>
                    <a:pt x="5" y="93"/>
                    <a:pt x="5" y="93"/>
                    <a:pt x="5" y="93"/>
                  </a:cubicBezTo>
                  <a:cubicBezTo>
                    <a:pt x="14" y="101"/>
                    <a:pt x="14" y="101"/>
                    <a:pt x="14" y="101"/>
                  </a:cubicBezTo>
                  <a:cubicBezTo>
                    <a:pt x="27" y="81"/>
                    <a:pt x="44" y="64"/>
                    <a:pt x="64" y="51"/>
                  </a:cubicBezTo>
                  <a:cubicBezTo>
                    <a:pt x="145" y="0"/>
                    <a:pt x="250" y="25"/>
                    <a:pt x="300" y="107"/>
                  </a:cubicBezTo>
                </a:path>
              </a:pathLst>
            </a:custGeom>
            <a:solidFill>
              <a:srgbClr val="919195"/>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7" name="Group 16"/>
            <p:cNvGrpSpPr/>
            <p:nvPr/>
          </p:nvGrpSpPr>
          <p:grpSpPr>
            <a:xfrm>
              <a:off x="6527002" y="2178598"/>
              <a:ext cx="596903" cy="746516"/>
              <a:chOff x="6606611" y="2112608"/>
              <a:chExt cx="596903" cy="746516"/>
            </a:xfrm>
          </p:grpSpPr>
          <p:sp>
            <p:nvSpPr>
              <p:cNvPr id="18" name="Freeform 17"/>
              <p:cNvSpPr>
                <a:spLocks/>
              </p:cNvSpPr>
              <p:nvPr/>
            </p:nvSpPr>
            <p:spPr bwMode="auto">
              <a:xfrm>
                <a:off x="6606611" y="2112608"/>
                <a:ext cx="586825" cy="235660"/>
              </a:xfrm>
              <a:custGeom>
                <a:avLst/>
                <a:gdLst/>
                <a:ahLst/>
                <a:cxnLst>
                  <a:cxn ang="0">
                    <a:pos x="287" y="115"/>
                  </a:cxn>
                  <a:cxn ang="0">
                    <a:pos x="72" y="64"/>
                  </a:cxn>
                  <a:cxn ang="0">
                    <a:pos x="25" y="111"/>
                  </a:cxn>
                  <a:cxn ang="0">
                    <a:pos x="34" y="119"/>
                  </a:cxn>
                  <a:cxn ang="0">
                    <a:pos x="0" y="129"/>
                  </a:cxn>
                  <a:cxn ang="0">
                    <a:pos x="5" y="93"/>
                  </a:cxn>
                  <a:cxn ang="0">
                    <a:pos x="14" y="101"/>
                  </a:cxn>
                  <a:cxn ang="0">
                    <a:pos x="64" y="51"/>
                  </a:cxn>
                  <a:cxn ang="0">
                    <a:pos x="300" y="107"/>
                  </a:cxn>
                </a:cxnLst>
                <a:rect l="0" t="0" r="r" b="b"/>
                <a:pathLst>
                  <a:path w="300" h="129">
                    <a:moveTo>
                      <a:pt x="287" y="115"/>
                    </a:moveTo>
                    <a:cubicBezTo>
                      <a:pt x="242" y="40"/>
                      <a:pt x="146" y="17"/>
                      <a:pt x="72" y="64"/>
                    </a:cubicBezTo>
                    <a:cubicBezTo>
                      <a:pt x="53" y="76"/>
                      <a:pt x="37" y="92"/>
                      <a:pt x="25" y="111"/>
                    </a:cubicBezTo>
                    <a:cubicBezTo>
                      <a:pt x="34" y="119"/>
                      <a:pt x="34" y="119"/>
                      <a:pt x="34" y="119"/>
                    </a:cubicBezTo>
                    <a:cubicBezTo>
                      <a:pt x="0" y="129"/>
                      <a:pt x="0" y="129"/>
                      <a:pt x="0" y="129"/>
                    </a:cubicBezTo>
                    <a:cubicBezTo>
                      <a:pt x="5" y="93"/>
                      <a:pt x="5" y="93"/>
                      <a:pt x="5" y="93"/>
                    </a:cubicBezTo>
                    <a:cubicBezTo>
                      <a:pt x="14" y="101"/>
                      <a:pt x="14" y="101"/>
                      <a:pt x="14" y="101"/>
                    </a:cubicBezTo>
                    <a:cubicBezTo>
                      <a:pt x="27" y="81"/>
                      <a:pt x="44" y="64"/>
                      <a:pt x="64" y="51"/>
                    </a:cubicBezTo>
                    <a:cubicBezTo>
                      <a:pt x="145" y="0"/>
                      <a:pt x="250" y="25"/>
                      <a:pt x="300" y="107"/>
                    </a:cubicBezTo>
                  </a:path>
                </a:pathLst>
              </a:custGeom>
              <a:no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9" name="Group 18"/>
              <p:cNvGrpSpPr/>
              <p:nvPr/>
            </p:nvGrpSpPr>
            <p:grpSpPr>
              <a:xfrm>
                <a:off x="6639169" y="2214934"/>
                <a:ext cx="541089" cy="470546"/>
                <a:chOff x="6639169" y="2243506"/>
                <a:chExt cx="541089" cy="470546"/>
              </a:xfrm>
            </p:grpSpPr>
            <p:sp>
              <p:nvSpPr>
                <p:cNvPr id="21" name="Freeform 20"/>
                <p:cNvSpPr>
                  <a:spLocks/>
                </p:cNvSpPr>
                <p:nvPr/>
              </p:nvSpPr>
              <p:spPr bwMode="auto">
                <a:xfrm>
                  <a:off x="6988009" y="2510950"/>
                  <a:ext cx="192249" cy="158916"/>
                </a:xfrm>
                <a:custGeom>
                  <a:avLst/>
                  <a:gdLst/>
                  <a:ahLst/>
                  <a:cxnLst>
                    <a:cxn ang="0">
                      <a:pos x="98" y="29"/>
                    </a:cxn>
                    <a:cxn ang="0">
                      <a:pos x="98" y="56"/>
                    </a:cxn>
                    <a:cxn ang="0">
                      <a:pos x="47" y="87"/>
                    </a:cxn>
                    <a:cxn ang="0">
                      <a:pos x="41" y="87"/>
                    </a:cxn>
                    <a:cxn ang="0">
                      <a:pos x="24" y="86"/>
                    </a:cxn>
                    <a:cxn ang="0">
                      <a:pos x="27" y="76"/>
                    </a:cxn>
                    <a:cxn ang="0">
                      <a:pos x="27" y="42"/>
                    </a:cxn>
                    <a:cxn ang="0">
                      <a:pos x="0" y="11"/>
                    </a:cxn>
                    <a:cxn ang="0">
                      <a:pos x="22" y="0"/>
                    </a:cxn>
                    <a:cxn ang="0">
                      <a:pos x="44" y="12"/>
                    </a:cxn>
                    <a:cxn ang="0">
                      <a:pos x="66" y="0"/>
                    </a:cxn>
                    <a:cxn ang="0">
                      <a:pos x="98" y="29"/>
                    </a:cxn>
                  </a:cxnLst>
                  <a:rect l="0" t="0" r="r" b="b"/>
                  <a:pathLst>
                    <a:path w="98" h="87">
                      <a:moveTo>
                        <a:pt x="98" y="29"/>
                      </a:moveTo>
                      <a:cubicBezTo>
                        <a:pt x="98" y="56"/>
                        <a:pt x="98" y="56"/>
                        <a:pt x="98" y="56"/>
                      </a:cubicBezTo>
                      <a:cubicBezTo>
                        <a:pt x="98" y="56"/>
                        <a:pt x="95" y="87"/>
                        <a:pt x="47" y="87"/>
                      </a:cubicBezTo>
                      <a:cubicBezTo>
                        <a:pt x="41" y="87"/>
                        <a:pt x="41" y="87"/>
                        <a:pt x="41" y="87"/>
                      </a:cubicBezTo>
                      <a:cubicBezTo>
                        <a:pt x="35" y="87"/>
                        <a:pt x="29" y="87"/>
                        <a:pt x="24" y="86"/>
                      </a:cubicBezTo>
                      <a:cubicBezTo>
                        <a:pt x="27" y="80"/>
                        <a:pt x="27" y="76"/>
                        <a:pt x="27" y="76"/>
                      </a:cubicBezTo>
                      <a:cubicBezTo>
                        <a:pt x="27" y="42"/>
                        <a:pt x="27" y="42"/>
                        <a:pt x="27" y="42"/>
                      </a:cubicBezTo>
                      <a:cubicBezTo>
                        <a:pt x="27" y="26"/>
                        <a:pt x="14" y="16"/>
                        <a:pt x="0" y="11"/>
                      </a:cubicBezTo>
                      <a:cubicBezTo>
                        <a:pt x="6" y="6"/>
                        <a:pt x="14" y="3"/>
                        <a:pt x="22" y="0"/>
                      </a:cubicBezTo>
                      <a:cubicBezTo>
                        <a:pt x="26" y="7"/>
                        <a:pt x="34" y="12"/>
                        <a:pt x="44" y="12"/>
                      </a:cubicBezTo>
                      <a:cubicBezTo>
                        <a:pt x="54" y="12"/>
                        <a:pt x="62" y="7"/>
                        <a:pt x="66" y="0"/>
                      </a:cubicBezTo>
                      <a:cubicBezTo>
                        <a:pt x="80" y="5"/>
                        <a:pt x="98" y="13"/>
                        <a:pt x="98" y="29"/>
                      </a:cubicBezTo>
                    </a:path>
                  </a:pathLst>
                </a:custGeom>
                <a:solidFill>
                  <a:srgbClr val="91C9ED"/>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2" name="Freeform 21"/>
                <p:cNvSpPr>
                  <a:spLocks/>
                </p:cNvSpPr>
                <p:nvPr/>
              </p:nvSpPr>
              <p:spPr bwMode="auto">
                <a:xfrm>
                  <a:off x="7031420" y="2396995"/>
                  <a:ext cx="86047" cy="113954"/>
                </a:xfrm>
                <a:custGeom>
                  <a:avLst/>
                  <a:gdLst/>
                  <a:ahLst/>
                  <a:cxnLst>
                    <a:cxn ang="0">
                      <a:pos x="22" y="0"/>
                    </a:cxn>
                    <a:cxn ang="0">
                      <a:pos x="44" y="31"/>
                    </a:cxn>
                    <a:cxn ang="0">
                      <a:pos x="22" y="62"/>
                    </a:cxn>
                    <a:cxn ang="0">
                      <a:pos x="0" y="31"/>
                    </a:cxn>
                    <a:cxn ang="0">
                      <a:pos x="22" y="0"/>
                    </a:cxn>
                  </a:cxnLst>
                  <a:rect l="0" t="0" r="r" b="b"/>
                  <a:pathLst>
                    <a:path w="44" h="62">
                      <a:moveTo>
                        <a:pt x="22" y="0"/>
                      </a:moveTo>
                      <a:cubicBezTo>
                        <a:pt x="41" y="0"/>
                        <a:pt x="44" y="13"/>
                        <a:pt x="44" y="31"/>
                      </a:cubicBezTo>
                      <a:cubicBezTo>
                        <a:pt x="44" y="48"/>
                        <a:pt x="30" y="62"/>
                        <a:pt x="22" y="62"/>
                      </a:cubicBezTo>
                      <a:cubicBezTo>
                        <a:pt x="14" y="62"/>
                        <a:pt x="0" y="48"/>
                        <a:pt x="0" y="31"/>
                      </a:cubicBezTo>
                      <a:cubicBezTo>
                        <a:pt x="0" y="13"/>
                        <a:pt x="3" y="0"/>
                        <a:pt x="22" y="0"/>
                      </a:cubicBezTo>
                    </a:path>
                  </a:pathLst>
                </a:custGeom>
                <a:solidFill>
                  <a:srgbClr val="91C9ED"/>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3" name="Freeform 22"/>
                <p:cNvSpPr>
                  <a:spLocks/>
                </p:cNvSpPr>
                <p:nvPr/>
              </p:nvSpPr>
              <p:spPr bwMode="auto">
                <a:xfrm>
                  <a:off x="6999637" y="2309398"/>
                  <a:ext cx="58915" cy="76745"/>
                </a:xfrm>
                <a:custGeom>
                  <a:avLst/>
                  <a:gdLst/>
                  <a:ahLst/>
                  <a:cxnLst>
                    <a:cxn ang="0">
                      <a:pos x="15" y="0"/>
                    </a:cxn>
                    <a:cxn ang="0">
                      <a:pos x="30" y="21"/>
                    </a:cxn>
                    <a:cxn ang="0">
                      <a:pos x="15" y="42"/>
                    </a:cxn>
                    <a:cxn ang="0">
                      <a:pos x="0" y="21"/>
                    </a:cxn>
                    <a:cxn ang="0">
                      <a:pos x="15" y="0"/>
                    </a:cxn>
                  </a:cxnLst>
                  <a:rect l="0" t="0" r="r" b="b"/>
                  <a:pathLst>
                    <a:path w="30" h="42">
                      <a:moveTo>
                        <a:pt x="15" y="0"/>
                      </a:moveTo>
                      <a:cubicBezTo>
                        <a:pt x="28" y="0"/>
                        <a:pt x="30" y="10"/>
                        <a:pt x="30" y="21"/>
                      </a:cubicBezTo>
                      <a:cubicBezTo>
                        <a:pt x="30" y="33"/>
                        <a:pt x="20" y="42"/>
                        <a:pt x="15" y="42"/>
                      </a:cubicBezTo>
                      <a:cubicBezTo>
                        <a:pt x="10" y="42"/>
                        <a:pt x="0" y="33"/>
                        <a:pt x="0" y="21"/>
                      </a:cubicBezTo>
                      <a:cubicBezTo>
                        <a:pt x="0" y="10"/>
                        <a:pt x="2" y="0"/>
                        <a:pt x="15" y="0"/>
                      </a:cubicBezTo>
                    </a:path>
                  </a:pathLst>
                </a:custGeom>
                <a:solidFill>
                  <a:srgbClr val="90B3D8"/>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 name="Freeform 23"/>
                <p:cNvSpPr>
                  <a:spLocks/>
                </p:cNvSpPr>
                <p:nvPr/>
              </p:nvSpPr>
              <p:spPr bwMode="auto">
                <a:xfrm>
                  <a:off x="6790333" y="2531105"/>
                  <a:ext cx="241087" cy="182947"/>
                </a:xfrm>
                <a:custGeom>
                  <a:avLst/>
                  <a:gdLst/>
                  <a:ahLst/>
                  <a:cxnLst>
                    <a:cxn ang="0">
                      <a:pos x="123" y="32"/>
                    </a:cxn>
                    <a:cxn ang="0">
                      <a:pos x="123" y="64"/>
                    </a:cxn>
                    <a:cxn ang="0">
                      <a:pos x="65" y="100"/>
                    </a:cxn>
                    <a:cxn ang="0">
                      <a:pos x="58" y="100"/>
                    </a:cxn>
                    <a:cxn ang="0">
                      <a:pos x="0" y="64"/>
                    </a:cxn>
                    <a:cxn ang="0">
                      <a:pos x="0" y="32"/>
                    </a:cxn>
                    <a:cxn ang="0">
                      <a:pos x="36" y="0"/>
                    </a:cxn>
                    <a:cxn ang="0">
                      <a:pos x="61" y="13"/>
                    </a:cxn>
                    <a:cxn ang="0">
                      <a:pos x="87" y="0"/>
                    </a:cxn>
                    <a:cxn ang="0">
                      <a:pos x="123" y="32"/>
                    </a:cxn>
                  </a:cxnLst>
                  <a:rect l="0" t="0" r="r" b="b"/>
                  <a:pathLst>
                    <a:path w="123" h="100">
                      <a:moveTo>
                        <a:pt x="123" y="32"/>
                      </a:moveTo>
                      <a:cubicBezTo>
                        <a:pt x="123" y="64"/>
                        <a:pt x="123" y="64"/>
                        <a:pt x="123" y="64"/>
                      </a:cubicBezTo>
                      <a:cubicBezTo>
                        <a:pt x="123" y="64"/>
                        <a:pt x="120" y="100"/>
                        <a:pt x="65" y="100"/>
                      </a:cubicBezTo>
                      <a:cubicBezTo>
                        <a:pt x="58" y="100"/>
                        <a:pt x="58" y="100"/>
                        <a:pt x="58" y="100"/>
                      </a:cubicBezTo>
                      <a:cubicBezTo>
                        <a:pt x="3" y="100"/>
                        <a:pt x="0" y="64"/>
                        <a:pt x="0" y="64"/>
                      </a:cubicBezTo>
                      <a:cubicBezTo>
                        <a:pt x="0" y="32"/>
                        <a:pt x="0" y="32"/>
                        <a:pt x="0" y="32"/>
                      </a:cubicBezTo>
                      <a:cubicBezTo>
                        <a:pt x="0" y="14"/>
                        <a:pt x="19" y="5"/>
                        <a:pt x="36" y="0"/>
                      </a:cubicBezTo>
                      <a:cubicBezTo>
                        <a:pt x="40" y="8"/>
                        <a:pt x="50" y="13"/>
                        <a:pt x="61" y="13"/>
                      </a:cubicBezTo>
                      <a:cubicBezTo>
                        <a:pt x="72" y="13"/>
                        <a:pt x="82" y="8"/>
                        <a:pt x="87" y="0"/>
                      </a:cubicBezTo>
                      <a:cubicBezTo>
                        <a:pt x="103" y="5"/>
                        <a:pt x="123" y="14"/>
                        <a:pt x="123" y="32"/>
                      </a:cubicBezTo>
                    </a:path>
                  </a:pathLst>
                </a:custGeom>
                <a:solidFill>
                  <a:srgbClr val="90B3D8"/>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 name="Freeform 24"/>
                <p:cNvSpPr>
                  <a:spLocks/>
                </p:cNvSpPr>
                <p:nvPr/>
              </p:nvSpPr>
              <p:spPr bwMode="auto">
                <a:xfrm>
                  <a:off x="6819791" y="2341956"/>
                  <a:ext cx="179846" cy="120931"/>
                </a:xfrm>
                <a:custGeom>
                  <a:avLst/>
                  <a:gdLst/>
                  <a:ahLst/>
                  <a:cxnLst>
                    <a:cxn ang="0">
                      <a:pos x="92" y="24"/>
                    </a:cxn>
                    <a:cxn ang="0">
                      <a:pos x="92" y="48"/>
                    </a:cxn>
                    <a:cxn ang="0">
                      <a:pos x="80" y="66"/>
                    </a:cxn>
                    <a:cxn ang="0">
                      <a:pos x="46" y="21"/>
                    </a:cxn>
                    <a:cxn ang="0">
                      <a:pos x="12" y="66"/>
                    </a:cxn>
                    <a:cxn ang="0">
                      <a:pos x="0" y="48"/>
                    </a:cxn>
                    <a:cxn ang="0">
                      <a:pos x="0" y="24"/>
                    </a:cxn>
                    <a:cxn ang="0">
                      <a:pos x="27" y="0"/>
                    </a:cxn>
                    <a:cxn ang="0">
                      <a:pos x="46" y="10"/>
                    </a:cxn>
                    <a:cxn ang="0">
                      <a:pos x="65" y="0"/>
                    </a:cxn>
                    <a:cxn ang="0">
                      <a:pos x="92" y="24"/>
                    </a:cxn>
                  </a:cxnLst>
                  <a:rect l="0" t="0" r="r" b="b"/>
                  <a:pathLst>
                    <a:path w="92" h="66">
                      <a:moveTo>
                        <a:pt x="92" y="24"/>
                      </a:moveTo>
                      <a:cubicBezTo>
                        <a:pt x="92" y="48"/>
                        <a:pt x="92" y="48"/>
                        <a:pt x="92" y="48"/>
                      </a:cubicBezTo>
                      <a:cubicBezTo>
                        <a:pt x="92" y="48"/>
                        <a:pt x="91" y="58"/>
                        <a:pt x="80" y="66"/>
                      </a:cubicBezTo>
                      <a:cubicBezTo>
                        <a:pt x="80" y="41"/>
                        <a:pt x="75" y="21"/>
                        <a:pt x="46" y="21"/>
                      </a:cubicBezTo>
                      <a:cubicBezTo>
                        <a:pt x="18" y="21"/>
                        <a:pt x="13" y="41"/>
                        <a:pt x="12" y="66"/>
                      </a:cubicBezTo>
                      <a:cubicBezTo>
                        <a:pt x="1" y="58"/>
                        <a:pt x="0" y="48"/>
                        <a:pt x="0" y="48"/>
                      </a:cubicBezTo>
                      <a:cubicBezTo>
                        <a:pt x="0" y="24"/>
                        <a:pt x="0" y="24"/>
                        <a:pt x="0" y="24"/>
                      </a:cubicBezTo>
                      <a:cubicBezTo>
                        <a:pt x="0" y="10"/>
                        <a:pt x="15" y="3"/>
                        <a:pt x="27" y="0"/>
                      </a:cubicBezTo>
                      <a:cubicBezTo>
                        <a:pt x="30" y="5"/>
                        <a:pt x="38" y="10"/>
                        <a:pt x="46" y="10"/>
                      </a:cubicBezTo>
                      <a:cubicBezTo>
                        <a:pt x="55" y="10"/>
                        <a:pt x="62" y="5"/>
                        <a:pt x="65" y="0"/>
                      </a:cubicBezTo>
                      <a:cubicBezTo>
                        <a:pt x="78" y="3"/>
                        <a:pt x="92" y="10"/>
                        <a:pt x="92" y="24"/>
                      </a:cubicBezTo>
                    </a:path>
                  </a:pathLst>
                </a:custGeom>
                <a:solidFill>
                  <a:srgbClr val="91C9ED"/>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 name="Freeform 25"/>
                <p:cNvSpPr>
                  <a:spLocks/>
                </p:cNvSpPr>
                <p:nvPr/>
              </p:nvSpPr>
              <p:spPr bwMode="auto">
                <a:xfrm>
                  <a:off x="6860876" y="2399321"/>
                  <a:ext cx="97675" cy="129458"/>
                </a:xfrm>
                <a:custGeom>
                  <a:avLst/>
                  <a:gdLst/>
                  <a:ahLst/>
                  <a:cxnLst>
                    <a:cxn ang="0">
                      <a:pos x="25" y="0"/>
                    </a:cxn>
                    <a:cxn ang="0">
                      <a:pos x="50" y="36"/>
                    </a:cxn>
                    <a:cxn ang="0">
                      <a:pos x="25" y="71"/>
                    </a:cxn>
                    <a:cxn ang="0">
                      <a:pos x="0" y="36"/>
                    </a:cxn>
                    <a:cxn ang="0">
                      <a:pos x="25" y="0"/>
                    </a:cxn>
                  </a:cxnLst>
                  <a:rect l="0" t="0" r="r" b="b"/>
                  <a:pathLst>
                    <a:path w="50" h="71">
                      <a:moveTo>
                        <a:pt x="25" y="0"/>
                      </a:moveTo>
                      <a:cubicBezTo>
                        <a:pt x="47" y="0"/>
                        <a:pt x="50" y="16"/>
                        <a:pt x="50" y="36"/>
                      </a:cubicBezTo>
                      <a:cubicBezTo>
                        <a:pt x="50" y="55"/>
                        <a:pt x="34" y="71"/>
                        <a:pt x="25" y="71"/>
                      </a:cubicBezTo>
                      <a:cubicBezTo>
                        <a:pt x="16" y="71"/>
                        <a:pt x="0" y="55"/>
                        <a:pt x="0" y="36"/>
                      </a:cubicBezTo>
                      <a:cubicBezTo>
                        <a:pt x="0" y="16"/>
                        <a:pt x="3" y="0"/>
                        <a:pt x="25" y="0"/>
                      </a:cubicBezTo>
                    </a:path>
                  </a:pathLst>
                </a:custGeom>
                <a:solidFill>
                  <a:srgbClr val="90B3D8"/>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 name="Freeform 26"/>
                <p:cNvSpPr>
                  <a:spLocks/>
                </p:cNvSpPr>
                <p:nvPr/>
              </p:nvSpPr>
              <p:spPr bwMode="auto">
                <a:xfrm>
                  <a:off x="6872504" y="2243506"/>
                  <a:ext cx="74419" cy="96900"/>
                </a:xfrm>
                <a:custGeom>
                  <a:avLst/>
                  <a:gdLst/>
                  <a:ahLst/>
                  <a:cxnLst>
                    <a:cxn ang="0">
                      <a:pos x="19" y="0"/>
                    </a:cxn>
                    <a:cxn ang="0">
                      <a:pos x="38" y="26"/>
                    </a:cxn>
                    <a:cxn ang="0">
                      <a:pos x="19" y="53"/>
                    </a:cxn>
                    <a:cxn ang="0">
                      <a:pos x="0" y="26"/>
                    </a:cxn>
                    <a:cxn ang="0">
                      <a:pos x="19" y="0"/>
                    </a:cxn>
                  </a:cxnLst>
                  <a:rect l="0" t="0" r="r" b="b"/>
                  <a:pathLst>
                    <a:path w="38" h="53">
                      <a:moveTo>
                        <a:pt x="19" y="0"/>
                      </a:moveTo>
                      <a:cubicBezTo>
                        <a:pt x="36" y="0"/>
                        <a:pt x="38" y="12"/>
                        <a:pt x="38" y="26"/>
                      </a:cubicBezTo>
                      <a:cubicBezTo>
                        <a:pt x="38" y="41"/>
                        <a:pt x="26" y="53"/>
                        <a:pt x="19" y="53"/>
                      </a:cubicBezTo>
                      <a:cubicBezTo>
                        <a:pt x="12" y="53"/>
                        <a:pt x="0" y="41"/>
                        <a:pt x="0" y="26"/>
                      </a:cubicBezTo>
                      <a:cubicBezTo>
                        <a:pt x="0" y="12"/>
                        <a:pt x="3" y="0"/>
                        <a:pt x="19"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 name="Freeform 27"/>
                <p:cNvSpPr>
                  <a:spLocks/>
                </p:cNvSpPr>
                <p:nvPr/>
              </p:nvSpPr>
              <p:spPr bwMode="auto">
                <a:xfrm>
                  <a:off x="6763201" y="2309398"/>
                  <a:ext cx="58140" cy="76745"/>
                </a:xfrm>
                <a:custGeom>
                  <a:avLst/>
                  <a:gdLst/>
                  <a:ahLst/>
                  <a:cxnLst>
                    <a:cxn ang="0">
                      <a:pos x="15" y="0"/>
                    </a:cxn>
                    <a:cxn ang="0">
                      <a:pos x="30" y="21"/>
                    </a:cxn>
                    <a:cxn ang="0">
                      <a:pos x="15" y="42"/>
                    </a:cxn>
                    <a:cxn ang="0">
                      <a:pos x="0" y="21"/>
                    </a:cxn>
                    <a:cxn ang="0">
                      <a:pos x="15" y="0"/>
                    </a:cxn>
                  </a:cxnLst>
                  <a:rect l="0" t="0" r="r" b="b"/>
                  <a:pathLst>
                    <a:path w="30" h="42">
                      <a:moveTo>
                        <a:pt x="15" y="0"/>
                      </a:moveTo>
                      <a:cubicBezTo>
                        <a:pt x="28" y="0"/>
                        <a:pt x="30" y="10"/>
                        <a:pt x="30" y="21"/>
                      </a:cubicBezTo>
                      <a:cubicBezTo>
                        <a:pt x="30" y="33"/>
                        <a:pt x="20" y="42"/>
                        <a:pt x="15" y="42"/>
                      </a:cubicBezTo>
                      <a:cubicBezTo>
                        <a:pt x="10" y="42"/>
                        <a:pt x="0" y="33"/>
                        <a:pt x="0" y="21"/>
                      </a:cubicBezTo>
                      <a:cubicBezTo>
                        <a:pt x="0" y="10"/>
                        <a:pt x="2" y="0"/>
                        <a:pt x="15" y="0"/>
                      </a:cubicBezTo>
                    </a:path>
                  </a:pathLst>
                </a:custGeom>
                <a:solidFill>
                  <a:srgbClr val="90B3D8"/>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 name="Freeform 28"/>
                <p:cNvSpPr>
                  <a:spLocks/>
                </p:cNvSpPr>
                <p:nvPr/>
              </p:nvSpPr>
              <p:spPr bwMode="auto">
                <a:xfrm>
                  <a:off x="6639169" y="2510950"/>
                  <a:ext cx="189924" cy="158916"/>
                </a:xfrm>
                <a:custGeom>
                  <a:avLst/>
                  <a:gdLst/>
                  <a:ahLst/>
                  <a:cxnLst>
                    <a:cxn ang="0">
                      <a:pos x="76" y="0"/>
                    </a:cxn>
                    <a:cxn ang="0">
                      <a:pos x="97" y="10"/>
                    </a:cxn>
                    <a:cxn ang="0">
                      <a:pos x="70" y="41"/>
                    </a:cxn>
                    <a:cxn ang="0">
                      <a:pos x="70" y="75"/>
                    </a:cxn>
                    <a:cxn ang="0">
                      <a:pos x="73" y="85"/>
                    </a:cxn>
                    <a:cxn ang="0">
                      <a:pos x="56" y="87"/>
                    </a:cxn>
                    <a:cxn ang="0">
                      <a:pos x="50" y="87"/>
                    </a:cxn>
                    <a:cxn ang="0">
                      <a:pos x="0" y="55"/>
                    </a:cxn>
                    <a:cxn ang="0">
                      <a:pos x="0" y="28"/>
                    </a:cxn>
                    <a:cxn ang="0">
                      <a:pos x="31" y="0"/>
                    </a:cxn>
                    <a:cxn ang="0">
                      <a:pos x="53" y="11"/>
                    </a:cxn>
                    <a:cxn ang="0">
                      <a:pos x="76" y="0"/>
                    </a:cxn>
                  </a:cxnLst>
                  <a:rect l="0" t="0" r="r" b="b"/>
                  <a:pathLst>
                    <a:path w="97" h="87">
                      <a:moveTo>
                        <a:pt x="76" y="0"/>
                      </a:moveTo>
                      <a:cubicBezTo>
                        <a:pt x="83" y="2"/>
                        <a:pt x="91" y="5"/>
                        <a:pt x="97" y="10"/>
                      </a:cubicBezTo>
                      <a:cubicBezTo>
                        <a:pt x="83" y="16"/>
                        <a:pt x="70" y="25"/>
                        <a:pt x="70" y="41"/>
                      </a:cubicBezTo>
                      <a:cubicBezTo>
                        <a:pt x="70" y="75"/>
                        <a:pt x="70" y="75"/>
                        <a:pt x="70" y="75"/>
                      </a:cubicBezTo>
                      <a:cubicBezTo>
                        <a:pt x="70" y="75"/>
                        <a:pt x="70" y="79"/>
                        <a:pt x="73" y="85"/>
                      </a:cubicBezTo>
                      <a:cubicBezTo>
                        <a:pt x="68" y="86"/>
                        <a:pt x="63" y="87"/>
                        <a:pt x="56" y="87"/>
                      </a:cubicBezTo>
                      <a:cubicBezTo>
                        <a:pt x="50" y="87"/>
                        <a:pt x="50" y="87"/>
                        <a:pt x="50" y="87"/>
                      </a:cubicBezTo>
                      <a:cubicBezTo>
                        <a:pt x="2" y="87"/>
                        <a:pt x="0" y="55"/>
                        <a:pt x="0" y="55"/>
                      </a:cubicBezTo>
                      <a:cubicBezTo>
                        <a:pt x="0" y="28"/>
                        <a:pt x="0" y="28"/>
                        <a:pt x="0" y="28"/>
                      </a:cubicBezTo>
                      <a:cubicBezTo>
                        <a:pt x="0" y="12"/>
                        <a:pt x="17" y="4"/>
                        <a:pt x="31" y="0"/>
                      </a:cubicBezTo>
                      <a:cubicBezTo>
                        <a:pt x="35" y="6"/>
                        <a:pt x="43" y="11"/>
                        <a:pt x="53" y="11"/>
                      </a:cubicBezTo>
                      <a:cubicBezTo>
                        <a:pt x="63" y="11"/>
                        <a:pt x="72" y="6"/>
                        <a:pt x="76" y="0"/>
                      </a:cubicBezTo>
                    </a:path>
                  </a:pathLst>
                </a:custGeom>
                <a:solidFill>
                  <a:srgbClr val="91C9ED"/>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 name="Freeform 29"/>
                <p:cNvSpPr>
                  <a:spLocks/>
                </p:cNvSpPr>
                <p:nvPr/>
              </p:nvSpPr>
              <p:spPr bwMode="auto">
                <a:xfrm>
                  <a:off x="6700410" y="2395445"/>
                  <a:ext cx="86047" cy="113179"/>
                </a:xfrm>
                <a:custGeom>
                  <a:avLst/>
                  <a:gdLst/>
                  <a:ahLst/>
                  <a:cxnLst>
                    <a:cxn ang="0">
                      <a:pos x="22" y="0"/>
                    </a:cxn>
                    <a:cxn ang="0">
                      <a:pos x="44" y="31"/>
                    </a:cxn>
                    <a:cxn ang="0">
                      <a:pos x="22" y="62"/>
                    </a:cxn>
                    <a:cxn ang="0">
                      <a:pos x="0" y="31"/>
                    </a:cxn>
                    <a:cxn ang="0">
                      <a:pos x="22" y="0"/>
                    </a:cxn>
                  </a:cxnLst>
                  <a:rect l="0" t="0" r="r" b="b"/>
                  <a:pathLst>
                    <a:path w="44" h="62">
                      <a:moveTo>
                        <a:pt x="22" y="0"/>
                      </a:moveTo>
                      <a:cubicBezTo>
                        <a:pt x="41" y="0"/>
                        <a:pt x="44" y="14"/>
                        <a:pt x="44" y="31"/>
                      </a:cubicBezTo>
                      <a:cubicBezTo>
                        <a:pt x="44" y="48"/>
                        <a:pt x="30" y="62"/>
                        <a:pt x="22" y="62"/>
                      </a:cubicBezTo>
                      <a:cubicBezTo>
                        <a:pt x="14" y="62"/>
                        <a:pt x="0" y="48"/>
                        <a:pt x="0" y="31"/>
                      </a:cubicBezTo>
                      <a:cubicBezTo>
                        <a:pt x="0" y="14"/>
                        <a:pt x="3" y="0"/>
                        <a:pt x="22" y="0"/>
                      </a:cubicBezTo>
                    </a:path>
                  </a:pathLst>
                </a:custGeom>
                <a:solidFill>
                  <a:srgbClr val="91C9ED"/>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1" name="Freeform 30"/>
                <p:cNvSpPr>
                  <a:spLocks/>
                </p:cNvSpPr>
                <p:nvPr/>
              </p:nvSpPr>
              <p:spPr bwMode="auto">
                <a:xfrm>
                  <a:off x="6988009" y="2510950"/>
                  <a:ext cx="192249" cy="158916"/>
                </a:xfrm>
                <a:custGeom>
                  <a:avLst/>
                  <a:gdLst/>
                  <a:ahLst/>
                  <a:cxnLst>
                    <a:cxn ang="0">
                      <a:pos x="98" y="29"/>
                    </a:cxn>
                    <a:cxn ang="0">
                      <a:pos x="98" y="56"/>
                    </a:cxn>
                    <a:cxn ang="0">
                      <a:pos x="47" y="87"/>
                    </a:cxn>
                    <a:cxn ang="0">
                      <a:pos x="41" y="87"/>
                    </a:cxn>
                    <a:cxn ang="0">
                      <a:pos x="24" y="86"/>
                    </a:cxn>
                    <a:cxn ang="0">
                      <a:pos x="27" y="76"/>
                    </a:cxn>
                    <a:cxn ang="0">
                      <a:pos x="27" y="42"/>
                    </a:cxn>
                    <a:cxn ang="0">
                      <a:pos x="0" y="11"/>
                    </a:cxn>
                    <a:cxn ang="0">
                      <a:pos x="22" y="0"/>
                    </a:cxn>
                    <a:cxn ang="0">
                      <a:pos x="44" y="12"/>
                    </a:cxn>
                    <a:cxn ang="0">
                      <a:pos x="66" y="0"/>
                    </a:cxn>
                    <a:cxn ang="0">
                      <a:pos x="98" y="29"/>
                    </a:cxn>
                  </a:cxnLst>
                  <a:rect l="0" t="0" r="r" b="b"/>
                  <a:pathLst>
                    <a:path w="98" h="87">
                      <a:moveTo>
                        <a:pt x="98" y="29"/>
                      </a:moveTo>
                      <a:cubicBezTo>
                        <a:pt x="98" y="56"/>
                        <a:pt x="98" y="56"/>
                        <a:pt x="98" y="56"/>
                      </a:cubicBezTo>
                      <a:cubicBezTo>
                        <a:pt x="98" y="56"/>
                        <a:pt x="95" y="87"/>
                        <a:pt x="47" y="87"/>
                      </a:cubicBezTo>
                      <a:cubicBezTo>
                        <a:pt x="41" y="87"/>
                        <a:pt x="41" y="87"/>
                        <a:pt x="41" y="87"/>
                      </a:cubicBezTo>
                      <a:cubicBezTo>
                        <a:pt x="35" y="87"/>
                        <a:pt x="29" y="87"/>
                        <a:pt x="24" y="86"/>
                      </a:cubicBezTo>
                      <a:cubicBezTo>
                        <a:pt x="27" y="80"/>
                        <a:pt x="27" y="76"/>
                        <a:pt x="27" y="76"/>
                      </a:cubicBezTo>
                      <a:cubicBezTo>
                        <a:pt x="27" y="42"/>
                        <a:pt x="27" y="42"/>
                        <a:pt x="27" y="42"/>
                      </a:cubicBezTo>
                      <a:cubicBezTo>
                        <a:pt x="27" y="26"/>
                        <a:pt x="14" y="16"/>
                        <a:pt x="0" y="11"/>
                      </a:cubicBezTo>
                      <a:cubicBezTo>
                        <a:pt x="6" y="6"/>
                        <a:pt x="14" y="3"/>
                        <a:pt x="22" y="0"/>
                      </a:cubicBezTo>
                      <a:cubicBezTo>
                        <a:pt x="26" y="7"/>
                        <a:pt x="34" y="12"/>
                        <a:pt x="44" y="12"/>
                      </a:cubicBezTo>
                      <a:cubicBezTo>
                        <a:pt x="54" y="12"/>
                        <a:pt x="62" y="7"/>
                        <a:pt x="66" y="0"/>
                      </a:cubicBezTo>
                      <a:cubicBezTo>
                        <a:pt x="80" y="5"/>
                        <a:pt x="98" y="13"/>
                        <a:pt x="98" y="29"/>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2" name="Freeform 31"/>
                <p:cNvSpPr>
                  <a:spLocks/>
                </p:cNvSpPr>
                <p:nvPr/>
              </p:nvSpPr>
              <p:spPr bwMode="auto">
                <a:xfrm>
                  <a:off x="7031420" y="2396995"/>
                  <a:ext cx="86047" cy="113954"/>
                </a:xfrm>
                <a:custGeom>
                  <a:avLst/>
                  <a:gdLst/>
                  <a:ahLst/>
                  <a:cxnLst>
                    <a:cxn ang="0">
                      <a:pos x="22" y="0"/>
                    </a:cxn>
                    <a:cxn ang="0">
                      <a:pos x="44" y="31"/>
                    </a:cxn>
                    <a:cxn ang="0">
                      <a:pos x="22" y="62"/>
                    </a:cxn>
                    <a:cxn ang="0">
                      <a:pos x="0" y="31"/>
                    </a:cxn>
                    <a:cxn ang="0">
                      <a:pos x="22" y="0"/>
                    </a:cxn>
                  </a:cxnLst>
                  <a:rect l="0" t="0" r="r" b="b"/>
                  <a:pathLst>
                    <a:path w="44" h="62">
                      <a:moveTo>
                        <a:pt x="22" y="0"/>
                      </a:moveTo>
                      <a:cubicBezTo>
                        <a:pt x="41" y="0"/>
                        <a:pt x="44" y="13"/>
                        <a:pt x="44" y="31"/>
                      </a:cubicBezTo>
                      <a:cubicBezTo>
                        <a:pt x="44" y="48"/>
                        <a:pt x="30" y="62"/>
                        <a:pt x="22" y="62"/>
                      </a:cubicBezTo>
                      <a:cubicBezTo>
                        <a:pt x="14" y="62"/>
                        <a:pt x="0" y="48"/>
                        <a:pt x="0" y="31"/>
                      </a:cubicBezTo>
                      <a:cubicBezTo>
                        <a:pt x="0" y="13"/>
                        <a:pt x="3" y="0"/>
                        <a:pt x="22"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3" name="Freeform 32"/>
                <p:cNvSpPr>
                  <a:spLocks/>
                </p:cNvSpPr>
                <p:nvPr/>
              </p:nvSpPr>
              <p:spPr bwMode="auto">
                <a:xfrm>
                  <a:off x="6999637" y="2309398"/>
                  <a:ext cx="58915" cy="76745"/>
                </a:xfrm>
                <a:custGeom>
                  <a:avLst/>
                  <a:gdLst/>
                  <a:ahLst/>
                  <a:cxnLst>
                    <a:cxn ang="0">
                      <a:pos x="15" y="0"/>
                    </a:cxn>
                    <a:cxn ang="0">
                      <a:pos x="30" y="21"/>
                    </a:cxn>
                    <a:cxn ang="0">
                      <a:pos x="15" y="42"/>
                    </a:cxn>
                    <a:cxn ang="0">
                      <a:pos x="0" y="21"/>
                    </a:cxn>
                    <a:cxn ang="0">
                      <a:pos x="15" y="0"/>
                    </a:cxn>
                  </a:cxnLst>
                  <a:rect l="0" t="0" r="r" b="b"/>
                  <a:pathLst>
                    <a:path w="30" h="42">
                      <a:moveTo>
                        <a:pt x="15" y="0"/>
                      </a:moveTo>
                      <a:cubicBezTo>
                        <a:pt x="28" y="0"/>
                        <a:pt x="30" y="10"/>
                        <a:pt x="30" y="21"/>
                      </a:cubicBezTo>
                      <a:cubicBezTo>
                        <a:pt x="30" y="33"/>
                        <a:pt x="20" y="42"/>
                        <a:pt x="15" y="42"/>
                      </a:cubicBezTo>
                      <a:cubicBezTo>
                        <a:pt x="10" y="42"/>
                        <a:pt x="0" y="33"/>
                        <a:pt x="0" y="21"/>
                      </a:cubicBezTo>
                      <a:cubicBezTo>
                        <a:pt x="0" y="10"/>
                        <a:pt x="2" y="0"/>
                        <a:pt x="15"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4" name="Freeform 33"/>
                <p:cNvSpPr>
                  <a:spLocks/>
                </p:cNvSpPr>
                <p:nvPr/>
              </p:nvSpPr>
              <p:spPr bwMode="auto">
                <a:xfrm>
                  <a:off x="6790333" y="2531105"/>
                  <a:ext cx="241087" cy="182947"/>
                </a:xfrm>
                <a:custGeom>
                  <a:avLst/>
                  <a:gdLst/>
                  <a:ahLst/>
                  <a:cxnLst>
                    <a:cxn ang="0">
                      <a:pos x="123" y="32"/>
                    </a:cxn>
                    <a:cxn ang="0">
                      <a:pos x="123" y="64"/>
                    </a:cxn>
                    <a:cxn ang="0">
                      <a:pos x="65" y="100"/>
                    </a:cxn>
                    <a:cxn ang="0">
                      <a:pos x="58" y="100"/>
                    </a:cxn>
                    <a:cxn ang="0">
                      <a:pos x="0" y="64"/>
                    </a:cxn>
                    <a:cxn ang="0">
                      <a:pos x="0" y="32"/>
                    </a:cxn>
                    <a:cxn ang="0">
                      <a:pos x="36" y="0"/>
                    </a:cxn>
                    <a:cxn ang="0">
                      <a:pos x="61" y="13"/>
                    </a:cxn>
                    <a:cxn ang="0">
                      <a:pos x="87" y="0"/>
                    </a:cxn>
                    <a:cxn ang="0">
                      <a:pos x="123" y="32"/>
                    </a:cxn>
                  </a:cxnLst>
                  <a:rect l="0" t="0" r="r" b="b"/>
                  <a:pathLst>
                    <a:path w="123" h="100">
                      <a:moveTo>
                        <a:pt x="123" y="32"/>
                      </a:moveTo>
                      <a:cubicBezTo>
                        <a:pt x="123" y="64"/>
                        <a:pt x="123" y="64"/>
                        <a:pt x="123" y="64"/>
                      </a:cubicBezTo>
                      <a:cubicBezTo>
                        <a:pt x="123" y="64"/>
                        <a:pt x="120" y="100"/>
                        <a:pt x="65" y="100"/>
                      </a:cubicBezTo>
                      <a:cubicBezTo>
                        <a:pt x="58" y="100"/>
                        <a:pt x="58" y="100"/>
                        <a:pt x="58" y="100"/>
                      </a:cubicBezTo>
                      <a:cubicBezTo>
                        <a:pt x="3" y="100"/>
                        <a:pt x="0" y="64"/>
                        <a:pt x="0" y="64"/>
                      </a:cubicBezTo>
                      <a:cubicBezTo>
                        <a:pt x="0" y="32"/>
                        <a:pt x="0" y="32"/>
                        <a:pt x="0" y="32"/>
                      </a:cubicBezTo>
                      <a:cubicBezTo>
                        <a:pt x="0" y="14"/>
                        <a:pt x="19" y="5"/>
                        <a:pt x="36" y="0"/>
                      </a:cubicBezTo>
                      <a:cubicBezTo>
                        <a:pt x="40" y="8"/>
                        <a:pt x="50" y="13"/>
                        <a:pt x="61" y="13"/>
                      </a:cubicBezTo>
                      <a:cubicBezTo>
                        <a:pt x="72" y="13"/>
                        <a:pt x="82" y="8"/>
                        <a:pt x="87" y="0"/>
                      </a:cubicBezTo>
                      <a:cubicBezTo>
                        <a:pt x="103" y="5"/>
                        <a:pt x="123" y="14"/>
                        <a:pt x="123" y="32"/>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5" name="Freeform 34"/>
                <p:cNvSpPr>
                  <a:spLocks/>
                </p:cNvSpPr>
                <p:nvPr/>
              </p:nvSpPr>
              <p:spPr bwMode="auto">
                <a:xfrm>
                  <a:off x="6819791" y="2341956"/>
                  <a:ext cx="179846" cy="120931"/>
                </a:xfrm>
                <a:custGeom>
                  <a:avLst/>
                  <a:gdLst/>
                  <a:ahLst/>
                  <a:cxnLst>
                    <a:cxn ang="0">
                      <a:pos x="92" y="24"/>
                    </a:cxn>
                    <a:cxn ang="0">
                      <a:pos x="92" y="48"/>
                    </a:cxn>
                    <a:cxn ang="0">
                      <a:pos x="80" y="66"/>
                    </a:cxn>
                    <a:cxn ang="0">
                      <a:pos x="46" y="21"/>
                    </a:cxn>
                    <a:cxn ang="0">
                      <a:pos x="12" y="66"/>
                    </a:cxn>
                    <a:cxn ang="0">
                      <a:pos x="0" y="48"/>
                    </a:cxn>
                    <a:cxn ang="0">
                      <a:pos x="0" y="24"/>
                    </a:cxn>
                    <a:cxn ang="0">
                      <a:pos x="27" y="0"/>
                    </a:cxn>
                    <a:cxn ang="0">
                      <a:pos x="46" y="10"/>
                    </a:cxn>
                    <a:cxn ang="0">
                      <a:pos x="65" y="0"/>
                    </a:cxn>
                    <a:cxn ang="0">
                      <a:pos x="92" y="24"/>
                    </a:cxn>
                  </a:cxnLst>
                  <a:rect l="0" t="0" r="r" b="b"/>
                  <a:pathLst>
                    <a:path w="92" h="66">
                      <a:moveTo>
                        <a:pt x="92" y="24"/>
                      </a:moveTo>
                      <a:cubicBezTo>
                        <a:pt x="92" y="48"/>
                        <a:pt x="92" y="48"/>
                        <a:pt x="92" y="48"/>
                      </a:cubicBezTo>
                      <a:cubicBezTo>
                        <a:pt x="92" y="48"/>
                        <a:pt x="91" y="58"/>
                        <a:pt x="80" y="66"/>
                      </a:cubicBezTo>
                      <a:cubicBezTo>
                        <a:pt x="80" y="41"/>
                        <a:pt x="75" y="21"/>
                        <a:pt x="46" y="21"/>
                      </a:cubicBezTo>
                      <a:cubicBezTo>
                        <a:pt x="18" y="21"/>
                        <a:pt x="13" y="41"/>
                        <a:pt x="12" y="66"/>
                      </a:cubicBezTo>
                      <a:cubicBezTo>
                        <a:pt x="1" y="58"/>
                        <a:pt x="0" y="48"/>
                        <a:pt x="0" y="48"/>
                      </a:cubicBezTo>
                      <a:cubicBezTo>
                        <a:pt x="0" y="24"/>
                        <a:pt x="0" y="24"/>
                        <a:pt x="0" y="24"/>
                      </a:cubicBezTo>
                      <a:cubicBezTo>
                        <a:pt x="0" y="10"/>
                        <a:pt x="15" y="3"/>
                        <a:pt x="27" y="0"/>
                      </a:cubicBezTo>
                      <a:cubicBezTo>
                        <a:pt x="30" y="5"/>
                        <a:pt x="38" y="10"/>
                        <a:pt x="46" y="10"/>
                      </a:cubicBezTo>
                      <a:cubicBezTo>
                        <a:pt x="55" y="10"/>
                        <a:pt x="62" y="5"/>
                        <a:pt x="65" y="0"/>
                      </a:cubicBezTo>
                      <a:cubicBezTo>
                        <a:pt x="78" y="3"/>
                        <a:pt x="92" y="10"/>
                        <a:pt x="92" y="24"/>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6" name="Freeform 35"/>
                <p:cNvSpPr>
                  <a:spLocks/>
                </p:cNvSpPr>
                <p:nvPr/>
              </p:nvSpPr>
              <p:spPr bwMode="auto">
                <a:xfrm>
                  <a:off x="6860876" y="2399321"/>
                  <a:ext cx="97675" cy="129458"/>
                </a:xfrm>
                <a:custGeom>
                  <a:avLst/>
                  <a:gdLst/>
                  <a:ahLst/>
                  <a:cxnLst>
                    <a:cxn ang="0">
                      <a:pos x="25" y="0"/>
                    </a:cxn>
                    <a:cxn ang="0">
                      <a:pos x="50" y="36"/>
                    </a:cxn>
                    <a:cxn ang="0">
                      <a:pos x="25" y="71"/>
                    </a:cxn>
                    <a:cxn ang="0">
                      <a:pos x="0" y="36"/>
                    </a:cxn>
                    <a:cxn ang="0">
                      <a:pos x="25" y="0"/>
                    </a:cxn>
                  </a:cxnLst>
                  <a:rect l="0" t="0" r="r" b="b"/>
                  <a:pathLst>
                    <a:path w="50" h="71">
                      <a:moveTo>
                        <a:pt x="25" y="0"/>
                      </a:moveTo>
                      <a:cubicBezTo>
                        <a:pt x="47" y="0"/>
                        <a:pt x="50" y="16"/>
                        <a:pt x="50" y="36"/>
                      </a:cubicBezTo>
                      <a:cubicBezTo>
                        <a:pt x="50" y="55"/>
                        <a:pt x="34" y="71"/>
                        <a:pt x="25" y="71"/>
                      </a:cubicBezTo>
                      <a:cubicBezTo>
                        <a:pt x="16" y="71"/>
                        <a:pt x="0" y="55"/>
                        <a:pt x="0" y="36"/>
                      </a:cubicBezTo>
                      <a:cubicBezTo>
                        <a:pt x="0" y="16"/>
                        <a:pt x="3" y="0"/>
                        <a:pt x="25"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7" name="Freeform 36"/>
                <p:cNvSpPr>
                  <a:spLocks/>
                </p:cNvSpPr>
                <p:nvPr/>
              </p:nvSpPr>
              <p:spPr bwMode="auto">
                <a:xfrm>
                  <a:off x="6872504" y="2243506"/>
                  <a:ext cx="74419" cy="96900"/>
                </a:xfrm>
                <a:custGeom>
                  <a:avLst/>
                  <a:gdLst/>
                  <a:ahLst/>
                  <a:cxnLst>
                    <a:cxn ang="0">
                      <a:pos x="19" y="0"/>
                    </a:cxn>
                    <a:cxn ang="0">
                      <a:pos x="38" y="26"/>
                    </a:cxn>
                    <a:cxn ang="0">
                      <a:pos x="19" y="53"/>
                    </a:cxn>
                    <a:cxn ang="0">
                      <a:pos x="0" y="26"/>
                    </a:cxn>
                    <a:cxn ang="0">
                      <a:pos x="19" y="0"/>
                    </a:cxn>
                  </a:cxnLst>
                  <a:rect l="0" t="0" r="r" b="b"/>
                  <a:pathLst>
                    <a:path w="38" h="53">
                      <a:moveTo>
                        <a:pt x="19" y="0"/>
                      </a:moveTo>
                      <a:cubicBezTo>
                        <a:pt x="36" y="0"/>
                        <a:pt x="38" y="12"/>
                        <a:pt x="38" y="26"/>
                      </a:cubicBezTo>
                      <a:cubicBezTo>
                        <a:pt x="38" y="41"/>
                        <a:pt x="26" y="53"/>
                        <a:pt x="19" y="53"/>
                      </a:cubicBezTo>
                      <a:cubicBezTo>
                        <a:pt x="12" y="53"/>
                        <a:pt x="0" y="41"/>
                        <a:pt x="0" y="26"/>
                      </a:cubicBezTo>
                      <a:cubicBezTo>
                        <a:pt x="0" y="12"/>
                        <a:pt x="3" y="0"/>
                        <a:pt x="19"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8" name="Freeform 37"/>
                <p:cNvSpPr>
                  <a:spLocks/>
                </p:cNvSpPr>
                <p:nvPr/>
              </p:nvSpPr>
              <p:spPr bwMode="auto">
                <a:xfrm>
                  <a:off x="6763201" y="2309398"/>
                  <a:ext cx="58140" cy="76745"/>
                </a:xfrm>
                <a:custGeom>
                  <a:avLst/>
                  <a:gdLst/>
                  <a:ahLst/>
                  <a:cxnLst>
                    <a:cxn ang="0">
                      <a:pos x="15" y="0"/>
                    </a:cxn>
                    <a:cxn ang="0">
                      <a:pos x="30" y="21"/>
                    </a:cxn>
                    <a:cxn ang="0">
                      <a:pos x="15" y="42"/>
                    </a:cxn>
                    <a:cxn ang="0">
                      <a:pos x="0" y="21"/>
                    </a:cxn>
                    <a:cxn ang="0">
                      <a:pos x="15" y="0"/>
                    </a:cxn>
                  </a:cxnLst>
                  <a:rect l="0" t="0" r="r" b="b"/>
                  <a:pathLst>
                    <a:path w="30" h="42">
                      <a:moveTo>
                        <a:pt x="15" y="0"/>
                      </a:moveTo>
                      <a:cubicBezTo>
                        <a:pt x="28" y="0"/>
                        <a:pt x="30" y="10"/>
                        <a:pt x="30" y="21"/>
                      </a:cubicBezTo>
                      <a:cubicBezTo>
                        <a:pt x="30" y="33"/>
                        <a:pt x="20" y="42"/>
                        <a:pt x="15" y="42"/>
                      </a:cubicBezTo>
                      <a:cubicBezTo>
                        <a:pt x="10" y="42"/>
                        <a:pt x="0" y="33"/>
                        <a:pt x="0" y="21"/>
                      </a:cubicBezTo>
                      <a:cubicBezTo>
                        <a:pt x="0" y="10"/>
                        <a:pt x="2" y="0"/>
                        <a:pt x="15"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9" name="Freeform 38"/>
                <p:cNvSpPr>
                  <a:spLocks/>
                </p:cNvSpPr>
                <p:nvPr/>
              </p:nvSpPr>
              <p:spPr bwMode="auto">
                <a:xfrm>
                  <a:off x="6639169" y="2510950"/>
                  <a:ext cx="189924" cy="158916"/>
                </a:xfrm>
                <a:custGeom>
                  <a:avLst/>
                  <a:gdLst/>
                  <a:ahLst/>
                  <a:cxnLst>
                    <a:cxn ang="0">
                      <a:pos x="76" y="0"/>
                    </a:cxn>
                    <a:cxn ang="0">
                      <a:pos x="97" y="10"/>
                    </a:cxn>
                    <a:cxn ang="0">
                      <a:pos x="70" y="41"/>
                    </a:cxn>
                    <a:cxn ang="0">
                      <a:pos x="70" y="75"/>
                    </a:cxn>
                    <a:cxn ang="0">
                      <a:pos x="73" y="85"/>
                    </a:cxn>
                    <a:cxn ang="0">
                      <a:pos x="56" y="87"/>
                    </a:cxn>
                    <a:cxn ang="0">
                      <a:pos x="50" y="87"/>
                    </a:cxn>
                    <a:cxn ang="0">
                      <a:pos x="0" y="55"/>
                    </a:cxn>
                    <a:cxn ang="0">
                      <a:pos x="0" y="28"/>
                    </a:cxn>
                    <a:cxn ang="0">
                      <a:pos x="31" y="0"/>
                    </a:cxn>
                    <a:cxn ang="0">
                      <a:pos x="53" y="11"/>
                    </a:cxn>
                    <a:cxn ang="0">
                      <a:pos x="76" y="0"/>
                    </a:cxn>
                  </a:cxnLst>
                  <a:rect l="0" t="0" r="r" b="b"/>
                  <a:pathLst>
                    <a:path w="97" h="87">
                      <a:moveTo>
                        <a:pt x="76" y="0"/>
                      </a:moveTo>
                      <a:cubicBezTo>
                        <a:pt x="83" y="2"/>
                        <a:pt x="91" y="5"/>
                        <a:pt x="97" y="10"/>
                      </a:cubicBezTo>
                      <a:cubicBezTo>
                        <a:pt x="83" y="16"/>
                        <a:pt x="70" y="25"/>
                        <a:pt x="70" y="41"/>
                      </a:cubicBezTo>
                      <a:cubicBezTo>
                        <a:pt x="70" y="75"/>
                        <a:pt x="70" y="75"/>
                        <a:pt x="70" y="75"/>
                      </a:cubicBezTo>
                      <a:cubicBezTo>
                        <a:pt x="70" y="75"/>
                        <a:pt x="70" y="79"/>
                        <a:pt x="73" y="85"/>
                      </a:cubicBezTo>
                      <a:cubicBezTo>
                        <a:pt x="68" y="86"/>
                        <a:pt x="63" y="87"/>
                        <a:pt x="56" y="87"/>
                      </a:cubicBezTo>
                      <a:cubicBezTo>
                        <a:pt x="50" y="87"/>
                        <a:pt x="50" y="87"/>
                        <a:pt x="50" y="87"/>
                      </a:cubicBezTo>
                      <a:cubicBezTo>
                        <a:pt x="2" y="87"/>
                        <a:pt x="0" y="55"/>
                        <a:pt x="0" y="55"/>
                      </a:cubicBezTo>
                      <a:cubicBezTo>
                        <a:pt x="0" y="28"/>
                        <a:pt x="0" y="28"/>
                        <a:pt x="0" y="28"/>
                      </a:cubicBezTo>
                      <a:cubicBezTo>
                        <a:pt x="0" y="12"/>
                        <a:pt x="17" y="4"/>
                        <a:pt x="31" y="0"/>
                      </a:cubicBezTo>
                      <a:cubicBezTo>
                        <a:pt x="35" y="6"/>
                        <a:pt x="43" y="11"/>
                        <a:pt x="53" y="11"/>
                      </a:cubicBezTo>
                      <a:cubicBezTo>
                        <a:pt x="63" y="11"/>
                        <a:pt x="72" y="6"/>
                        <a:pt x="76"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0" name="Freeform 39"/>
                <p:cNvSpPr>
                  <a:spLocks/>
                </p:cNvSpPr>
                <p:nvPr/>
              </p:nvSpPr>
              <p:spPr bwMode="auto">
                <a:xfrm>
                  <a:off x="6700410" y="2395445"/>
                  <a:ext cx="86047" cy="113179"/>
                </a:xfrm>
                <a:custGeom>
                  <a:avLst/>
                  <a:gdLst/>
                  <a:ahLst/>
                  <a:cxnLst>
                    <a:cxn ang="0">
                      <a:pos x="22" y="0"/>
                    </a:cxn>
                    <a:cxn ang="0">
                      <a:pos x="44" y="31"/>
                    </a:cxn>
                    <a:cxn ang="0">
                      <a:pos x="22" y="62"/>
                    </a:cxn>
                    <a:cxn ang="0">
                      <a:pos x="0" y="31"/>
                    </a:cxn>
                    <a:cxn ang="0">
                      <a:pos x="22" y="0"/>
                    </a:cxn>
                  </a:cxnLst>
                  <a:rect l="0" t="0" r="r" b="b"/>
                  <a:pathLst>
                    <a:path w="44" h="62">
                      <a:moveTo>
                        <a:pt x="22" y="0"/>
                      </a:moveTo>
                      <a:cubicBezTo>
                        <a:pt x="41" y="0"/>
                        <a:pt x="44" y="14"/>
                        <a:pt x="44" y="31"/>
                      </a:cubicBezTo>
                      <a:cubicBezTo>
                        <a:pt x="44" y="48"/>
                        <a:pt x="30" y="62"/>
                        <a:pt x="22" y="62"/>
                      </a:cubicBezTo>
                      <a:cubicBezTo>
                        <a:pt x="14" y="62"/>
                        <a:pt x="0" y="48"/>
                        <a:pt x="0" y="31"/>
                      </a:cubicBezTo>
                      <a:cubicBezTo>
                        <a:pt x="0" y="14"/>
                        <a:pt x="3" y="0"/>
                        <a:pt x="22" y="0"/>
                      </a:cubicBezTo>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Freeform 19"/>
              <p:cNvSpPr>
                <a:spLocks/>
              </p:cNvSpPr>
              <p:nvPr/>
            </p:nvSpPr>
            <p:spPr bwMode="auto">
              <a:xfrm>
                <a:off x="6615913" y="2621138"/>
                <a:ext cx="587601" cy="237986"/>
              </a:xfrm>
              <a:custGeom>
                <a:avLst/>
                <a:gdLst/>
                <a:ahLst/>
                <a:cxnLst>
                  <a:cxn ang="0">
                    <a:pos x="13" y="14"/>
                  </a:cxn>
                  <a:cxn ang="0">
                    <a:pos x="228" y="65"/>
                  </a:cxn>
                  <a:cxn ang="0">
                    <a:pos x="275" y="19"/>
                  </a:cxn>
                  <a:cxn ang="0">
                    <a:pos x="266" y="11"/>
                  </a:cxn>
                  <a:cxn ang="0">
                    <a:pos x="300" y="0"/>
                  </a:cxn>
                  <a:cxn ang="0">
                    <a:pos x="295" y="37"/>
                  </a:cxn>
                  <a:cxn ang="0">
                    <a:pos x="286" y="29"/>
                  </a:cxn>
                  <a:cxn ang="0">
                    <a:pos x="236" y="78"/>
                  </a:cxn>
                  <a:cxn ang="0">
                    <a:pos x="0" y="22"/>
                  </a:cxn>
                </a:cxnLst>
                <a:rect l="0" t="0" r="r" b="b"/>
                <a:pathLst>
                  <a:path w="300" h="130">
                    <a:moveTo>
                      <a:pt x="13" y="14"/>
                    </a:moveTo>
                    <a:cubicBezTo>
                      <a:pt x="58" y="89"/>
                      <a:pt x="155" y="112"/>
                      <a:pt x="228" y="65"/>
                    </a:cubicBezTo>
                    <a:cubicBezTo>
                      <a:pt x="247" y="53"/>
                      <a:pt x="263" y="37"/>
                      <a:pt x="275" y="19"/>
                    </a:cubicBezTo>
                    <a:cubicBezTo>
                      <a:pt x="266" y="11"/>
                      <a:pt x="266" y="11"/>
                      <a:pt x="266" y="11"/>
                    </a:cubicBezTo>
                    <a:cubicBezTo>
                      <a:pt x="300" y="0"/>
                      <a:pt x="300" y="0"/>
                      <a:pt x="300" y="0"/>
                    </a:cubicBezTo>
                    <a:cubicBezTo>
                      <a:pt x="295" y="37"/>
                      <a:pt x="295" y="37"/>
                      <a:pt x="295" y="37"/>
                    </a:cubicBezTo>
                    <a:cubicBezTo>
                      <a:pt x="286" y="29"/>
                      <a:pt x="286" y="29"/>
                      <a:pt x="286" y="29"/>
                    </a:cubicBezTo>
                    <a:cubicBezTo>
                      <a:pt x="273" y="48"/>
                      <a:pt x="256" y="65"/>
                      <a:pt x="236" y="78"/>
                    </a:cubicBezTo>
                    <a:cubicBezTo>
                      <a:pt x="155" y="130"/>
                      <a:pt x="50" y="104"/>
                      <a:pt x="0" y="22"/>
                    </a:cubicBezTo>
                  </a:path>
                </a:pathLst>
              </a:custGeom>
              <a:solidFill>
                <a:srgbClr val="919195"/>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41" name="Group 40"/>
          <p:cNvGrpSpPr/>
          <p:nvPr/>
        </p:nvGrpSpPr>
        <p:grpSpPr>
          <a:xfrm>
            <a:off x="6070601" y="1293489"/>
            <a:ext cx="924771" cy="754064"/>
            <a:chOff x="2514600" y="2901433"/>
            <a:chExt cx="924771" cy="754064"/>
          </a:xfrm>
        </p:grpSpPr>
        <p:sp>
          <p:nvSpPr>
            <p:cNvPr id="42" name="Rounded Rectangle 41"/>
            <p:cNvSpPr/>
            <p:nvPr/>
          </p:nvSpPr>
          <p:spPr>
            <a:xfrm>
              <a:off x="2609145" y="2979595"/>
              <a:ext cx="726377" cy="533877"/>
            </a:xfrm>
            <a:prstGeom prst="roundRect">
              <a:avLst/>
            </a:prstGeom>
            <a:solidFill>
              <a:srgbClr val="97989A"/>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US" dirty="0"/>
            </a:p>
          </p:txBody>
        </p:sp>
        <p:sp>
          <p:nvSpPr>
            <p:cNvPr id="43" name="Rectangle 42"/>
            <p:cNvSpPr>
              <a:spLocks noChangeArrowheads="1"/>
            </p:cNvSpPr>
            <p:nvPr/>
          </p:nvSpPr>
          <p:spPr bwMode="auto">
            <a:xfrm>
              <a:off x="2819173" y="3606372"/>
              <a:ext cx="324223" cy="49125"/>
            </a:xfrm>
            <a:prstGeom prst="rect">
              <a:avLst/>
            </a:prstGeom>
            <a:solidFill>
              <a:srgbClr val="97989A"/>
            </a:solid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4" name="Freeform 43"/>
            <p:cNvSpPr>
              <a:spLocks noEditPoints="1"/>
            </p:cNvSpPr>
            <p:nvPr/>
          </p:nvSpPr>
          <p:spPr bwMode="auto">
            <a:xfrm>
              <a:off x="2514600" y="2901433"/>
              <a:ext cx="924771" cy="690202"/>
            </a:xfrm>
            <a:custGeom>
              <a:avLst/>
              <a:gdLst/>
              <a:ahLst/>
              <a:cxnLst>
                <a:cxn ang="0">
                  <a:pos x="8" y="231"/>
                </a:cxn>
                <a:cxn ang="0">
                  <a:pos x="0" y="211"/>
                </a:cxn>
                <a:cxn ang="0">
                  <a:pos x="0" y="211"/>
                </a:cxn>
                <a:cxn ang="0">
                  <a:pos x="0" y="26"/>
                </a:cxn>
                <a:cxn ang="0">
                  <a:pos x="8" y="7"/>
                </a:cxn>
                <a:cxn ang="0">
                  <a:pos x="8" y="7"/>
                </a:cxn>
                <a:cxn ang="0">
                  <a:pos x="27" y="0"/>
                </a:cxn>
                <a:cxn ang="0">
                  <a:pos x="27" y="0"/>
                </a:cxn>
                <a:cxn ang="0">
                  <a:pos x="292" y="0"/>
                </a:cxn>
                <a:cxn ang="0">
                  <a:pos x="313" y="12"/>
                </a:cxn>
                <a:cxn ang="0">
                  <a:pos x="313" y="12"/>
                </a:cxn>
                <a:cxn ang="0">
                  <a:pos x="319" y="34"/>
                </a:cxn>
                <a:cxn ang="0">
                  <a:pos x="319" y="34"/>
                </a:cxn>
                <a:cxn ang="0">
                  <a:pos x="319" y="211"/>
                </a:cxn>
                <a:cxn ang="0">
                  <a:pos x="311" y="230"/>
                </a:cxn>
                <a:cxn ang="0">
                  <a:pos x="311" y="230"/>
                </a:cxn>
                <a:cxn ang="0">
                  <a:pos x="292" y="238"/>
                </a:cxn>
                <a:cxn ang="0">
                  <a:pos x="292" y="238"/>
                </a:cxn>
                <a:cxn ang="0">
                  <a:pos x="27" y="238"/>
                </a:cxn>
                <a:cxn ang="0">
                  <a:pos x="27" y="238"/>
                </a:cxn>
                <a:cxn ang="0">
                  <a:pos x="27" y="238"/>
                </a:cxn>
                <a:cxn ang="0">
                  <a:pos x="8" y="231"/>
                </a:cxn>
                <a:cxn ang="0">
                  <a:pos x="19" y="19"/>
                </a:cxn>
                <a:cxn ang="0">
                  <a:pos x="17" y="26"/>
                </a:cxn>
                <a:cxn ang="0">
                  <a:pos x="17" y="26"/>
                </a:cxn>
                <a:cxn ang="0">
                  <a:pos x="17" y="211"/>
                </a:cxn>
                <a:cxn ang="0">
                  <a:pos x="20" y="219"/>
                </a:cxn>
                <a:cxn ang="0">
                  <a:pos x="20" y="219"/>
                </a:cxn>
                <a:cxn ang="0">
                  <a:pos x="27" y="222"/>
                </a:cxn>
                <a:cxn ang="0">
                  <a:pos x="27" y="222"/>
                </a:cxn>
                <a:cxn ang="0">
                  <a:pos x="292" y="222"/>
                </a:cxn>
                <a:cxn ang="0">
                  <a:pos x="299" y="219"/>
                </a:cxn>
                <a:cxn ang="0">
                  <a:pos x="299" y="219"/>
                </a:cxn>
                <a:cxn ang="0">
                  <a:pos x="303" y="211"/>
                </a:cxn>
                <a:cxn ang="0">
                  <a:pos x="303" y="211"/>
                </a:cxn>
                <a:cxn ang="0">
                  <a:pos x="303" y="34"/>
                </a:cxn>
                <a:cxn ang="0">
                  <a:pos x="299" y="20"/>
                </a:cxn>
                <a:cxn ang="0">
                  <a:pos x="299" y="20"/>
                </a:cxn>
                <a:cxn ang="0">
                  <a:pos x="292" y="16"/>
                </a:cxn>
                <a:cxn ang="0">
                  <a:pos x="292" y="16"/>
                </a:cxn>
                <a:cxn ang="0">
                  <a:pos x="27" y="16"/>
                </a:cxn>
                <a:cxn ang="0">
                  <a:pos x="19" y="19"/>
                </a:cxn>
              </a:cxnLst>
              <a:rect l="0" t="0" r="r" b="b"/>
              <a:pathLst>
                <a:path w="319" h="238">
                  <a:moveTo>
                    <a:pt x="8" y="231"/>
                  </a:moveTo>
                  <a:cubicBezTo>
                    <a:pt x="3" y="226"/>
                    <a:pt x="0" y="219"/>
                    <a:pt x="0" y="211"/>
                  </a:cubicBezTo>
                  <a:cubicBezTo>
                    <a:pt x="0" y="211"/>
                    <a:pt x="0" y="211"/>
                    <a:pt x="0" y="211"/>
                  </a:cubicBezTo>
                  <a:cubicBezTo>
                    <a:pt x="0" y="26"/>
                    <a:pt x="0" y="26"/>
                    <a:pt x="0" y="26"/>
                  </a:cubicBezTo>
                  <a:cubicBezTo>
                    <a:pt x="0" y="19"/>
                    <a:pt x="3" y="12"/>
                    <a:pt x="8" y="7"/>
                  </a:cubicBezTo>
                  <a:cubicBezTo>
                    <a:pt x="8" y="7"/>
                    <a:pt x="8" y="7"/>
                    <a:pt x="8" y="7"/>
                  </a:cubicBezTo>
                  <a:cubicBezTo>
                    <a:pt x="13" y="2"/>
                    <a:pt x="20" y="0"/>
                    <a:pt x="27" y="0"/>
                  </a:cubicBezTo>
                  <a:cubicBezTo>
                    <a:pt x="27" y="0"/>
                    <a:pt x="27" y="0"/>
                    <a:pt x="27" y="0"/>
                  </a:cubicBezTo>
                  <a:cubicBezTo>
                    <a:pt x="292" y="0"/>
                    <a:pt x="292" y="0"/>
                    <a:pt x="292" y="0"/>
                  </a:cubicBezTo>
                  <a:cubicBezTo>
                    <a:pt x="300" y="0"/>
                    <a:pt x="308" y="4"/>
                    <a:pt x="313" y="12"/>
                  </a:cubicBezTo>
                  <a:cubicBezTo>
                    <a:pt x="313" y="12"/>
                    <a:pt x="313" y="12"/>
                    <a:pt x="313" y="12"/>
                  </a:cubicBezTo>
                  <a:cubicBezTo>
                    <a:pt x="317" y="18"/>
                    <a:pt x="319" y="26"/>
                    <a:pt x="319" y="34"/>
                  </a:cubicBezTo>
                  <a:cubicBezTo>
                    <a:pt x="319" y="34"/>
                    <a:pt x="319" y="34"/>
                    <a:pt x="319" y="34"/>
                  </a:cubicBezTo>
                  <a:cubicBezTo>
                    <a:pt x="319" y="211"/>
                    <a:pt x="319" y="211"/>
                    <a:pt x="319" y="211"/>
                  </a:cubicBezTo>
                  <a:cubicBezTo>
                    <a:pt x="319" y="218"/>
                    <a:pt x="316" y="225"/>
                    <a:pt x="311" y="230"/>
                  </a:cubicBezTo>
                  <a:cubicBezTo>
                    <a:pt x="311" y="230"/>
                    <a:pt x="311" y="230"/>
                    <a:pt x="311" y="230"/>
                  </a:cubicBezTo>
                  <a:cubicBezTo>
                    <a:pt x="306" y="235"/>
                    <a:pt x="299" y="238"/>
                    <a:pt x="292" y="238"/>
                  </a:cubicBezTo>
                  <a:cubicBezTo>
                    <a:pt x="292" y="238"/>
                    <a:pt x="292" y="238"/>
                    <a:pt x="292" y="238"/>
                  </a:cubicBezTo>
                  <a:cubicBezTo>
                    <a:pt x="27" y="238"/>
                    <a:pt x="27" y="238"/>
                    <a:pt x="27" y="238"/>
                  </a:cubicBezTo>
                  <a:cubicBezTo>
                    <a:pt x="27" y="238"/>
                    <a:pt x="27" y="238"/>
                    <a:pt x="27" y="238"/>
                  </a:cubicBezTo>
                  <a:cubicBezTo>
                    <a:pt x="27" y="238"/>
                    <a:pt x="27" y="238"/>
                    <a:pt x="27" y="238"/>
                  </a:cubicBezTo>
                  <a:cubicBezTo>
                    <a:pt x="20" y="238"/>
                    <a:pt x="13" y="236"/>
                    <a:pt x="8" y="231"/>
                  </a:cubicBezTo>
                  <a:close/>
                  <a:moveTo>
                    <a:pt x="19" y="19"/>
                  </a:moveTo>
                  <a:cubicBezTo>
                    <a:pt x="18" y="21"/>
                    <a:pt x="17" y="22"/>
                    <a:pt x="17" y="26"/>
                  </a:cubicBezTo>
                  <a:cubicBezTo>
                    <a:pt x="17" y="26"/>
                    <a:pt x="17" y="26"/>
                    <a:pt x="17" y="26"/>
                  </a:cubicBezTo>
                  <a:cubicBezTo>
                    <a:pt x="17" y="211"/>
                    <a:pt x="17" y="211"/>
                    <a:pt x="17" y="211"/>
                  </a:cubicBezTo>
                  <a:cubicBezTo>
                    <a:pt x="17" y="215"/>
                    <a:pt x="18" y="217"/>
                    <a:pt x="20" y="219"/>
                  </a:cubicBezTo>
                  <a:cubicBezTo>
                    <a:pt x="20" y="219"/>
                    <a:pt x="20" y="219"/>
                    <a:pt x="20" y="219"/>
                  </a:cubicBezTo>
                  <a:cubicBezTo>
                    <a:pt x="22" y="221"/>
                    <a:pt x="24" y="222"/>
                    <a:pt x="27" y="222"/>
                  </a:cubicBezTo>
                  <a:cubicBezTo>
                    <a:pt x="27" y="222"/>
                    <a:pt x="27" y="222"/>
                    <a:pt x="27" y="222"/>
                  </a:cubicBezTo>
                  <a:cubicBezTo>
                    <a:pt x="292" y="222"/>
                    <a:pt x="292" y="222"/>
                    <a:pt x="292" y="222"/>
                  </a:cubicBezTo>
                  <a:cubicBezTo>
                    <a:pt x="295" y="222"/>
                    <a:pt x="297" y="221"/>
                    <a:pt x="299" y="219"/>
                  </a:cubicBezTo>
                  <a:cubicBezTo>
                    <a:pt x="299" y="219"/>
                    <a:pt x="299" y="219"/>
                    <a:pt x="299" y="219"/>
                  </a:cubicBezTo>
                  <a:cubicBezTo>
                    <a:pt x="302" y="216"/>
                    <a:pt x="303" y="214"/>
                    <a:pt x="303" y="211"/>
                  </a:cubicBezTo>
                  <a:cubicBezTo>
                    <a:pt x="303" y="211"/>
                    <a:pt x="303" y="211"/>
                    <a:pt x="303" y="211"/>
                  </a:cubicBezTo>
                  <a:cubicBezTo>
                    <a:pt x="303" y="34"/>
                    <a:pt x="303" y="34"/>
                    <a:pt x="303" y="34"/>
                  </a:cubicBezTo>
                  <a:cubicBezTo>
                    <a:pt x="303" y="28"/>
                    <a:pt x="301" y="24"/>
                    <a:pt x="299" y="20"/>
                  </a:cubicBezTo>
                  <a:cubicBezTo>
                    <a:pt x="299" y="20"/>
                    <a:pt x="299" y="20"/>
                    <a:pt x="299" y="20"/>
                  </a:cubicBezTo>
                  <a:cubicBezTo>
                    <a:pt x="296" y="17"/>
                    <a:pt x="295" y="16"/>
                    <a:pt x="292" y="16"/>
                  </a:cubicBezTo>
                  <a:cubicBezTo>
                    <a:pt x="292" y="16"/>
                    <a:pt x="292" y="16"/>
                    <a:pt x="292" y="16"/>
                  </a:cubicBezTo>
                  <a:cubicBezTo>
                    <a:pt x="27" y="16"/>
                    <a:pt x="27" y="16"/>
                    <a:pt x="27" y="16"/>
                  </a:cubicBezTo>
                  <a:cubicBezTo>
                    <a:pt x="23" y="16"/>
                    <a:pt x="21" y="17"/>
                    <a:pt x="19" y="19"/>
                  </a:cubicBezTo>
                  <a:close/>
                </a:path>
              </a:pathLst>
            </a:custGeom>
            <a:solidFill>
              <a:srgbClr val="97989A"/>
            </a:solid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45" name="Group 44"/>
            <p:cNvGrpSpPr>
              <a:grpSpLocks noChangeAspect="1"/>
            </p:cNvGrpSpPr>
            <p:nvPr/>
          </p:nvGrpSpPr>
          <p:grpSpPr bwMode="auto">
            <a:xfrm>
              <a:off x="2839657" y="2957926"/>
              <a:ext cx="513143" cy="533877"/>
              <a:chOff x="2717" y="1959"/>
              <a:chExt cx="297" cy="309"/>
            </a:xfrm>
            <a:solidFill>
              <a:schemeClr val="bg1"/>
            </a:solidFill>
          </p:grpSpPr>
          <p:sp>
            <p:nvSpPr>
              <p:cNvPr id="47" name="Freeform 46"/>
              <p:cNvSpPr>
                <a:spLocks noEditPoints="1"/>
              </p:cNvSpPr>
              <p:nvPr/>
            </p:nvSpPr>
            <p:spPr bwMode="auto">
              <a:xfrm>
                <a:off x="2988" y="2065"/>
                <a:ext cx="26" cy="43"/>
              </a:xfrm>
              <a:custGeom>
                <a:avLst/>
                <a:gdLst/>
                <a:ahLst/>
                <a:cxnLst>
                  <a:cxn ang="0">
                    <a:pos x="7" y="7"/>
                  </a:cxn>
                  <a:cxn ang="0">
                    <a:pos x="6" y="4"/>
                  </a:cxn>
                  <a:cxn ang="0">
                    <a:pos x="5" y="4"/>
                  </a:cxn>
                  <a:cxn ang="0">
                    <a:pos x="3" y="7"/>
                  </a:cxn>
                  <a:cxn ang="0">
                    <a:pos x="3" y="12"/>
                  </a:cxn>
                  <a:cxn ang="0">
                    <a:pos x="5" y="14"/>
                  </a:cxn>
                  <a:cxn ang="0">
                    <a:pos x="6" y="14"/>
                  </a:cxn>
                  <a:cxn ang="0">
                    <a:pos x="7" y="12"/>
                  </a:cxn>
                  <a:cxn ang="0">
                    <a:pos x="7" y="7"/>
                  </a:cxn>
                  <a:cxn ang="0">
                    <a:pos x="11" y="4"/>
                  </a:cxn>
                  <a:cxn ang="0">
                    <a:pos x="11" y="14"/>
                  </a:cxn>
                  <a:cxn ang="0">
                    <a:pos x="7" y="18"/>
                  </a:cxn>
                  <a:cxn ang="0">
                    <a:pos x="4" y="18"/>
                  </a:cxn>
                  <a:cxn ang="0">
                    <a:pos x="0" y="14"/>
                  </a:cxn>
                  <a:cxn ang="0">
                    <a:pos x="0" y="4"/>
                  </a:cxn>
                  <a:cxn ang="0">
                    <a:pos x="4" y="0"/>
                  </a:cxn>
                  <a:cxn ang="0">
                    <a:pos x="7" y="0"/>
                  </a:cxn>
                  <a:cxn ang="0">
                    <a:pos x="11" y="4"/>
                  </a:cxn>
                </a:cxnLst>
                <a:rect l="0" t="0" r="r" b="b"/>
                <a:pathLst>
                  <a:path w="11" h="18">
                    <a:moveTo>
                      <a:pt x="7" y="7"/>
                    </a:moveTo>
                    <a:cubicBezTo>
                      <a:pt x="7"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7" y="13"/>
                      <a:pt x="7" y="12"/>
                    </a:cubicBezTo>
                    <a:lnTo>
                      <a:pt x="7" y="7"/>
                    </a:lnTo>
                    <a:close/>
                    <a:moveTo>
                      <a:pt x="11" y="4"/>
                    </a:moveTo>
                    <a:cubicBezTo>
                      <a:pt x="11" y="14"/>
                      <a:pt x="11" y="14"/>
                      <a:pt x="11" y="14"/>
                    </a:cubicBezTo>
                    <a:cubicBezTo>
                      <a:pt x="11" y="16"/>
                      <a:pt x="9" y="18"/>
                      <a:pt x="7" y="18"/>
                    </a:cubicBezTo>
                    <a:cubicBezTo>
                      <a:pt x="4" y="18"/>
                      <a:pt x="4" y="18"/>
                      <a:pt x="4" y="18"/>
                    </a:cubicBezTo>
                    <a:cubicBezTo>
                      <a:pt x="2" y="18"/>
                      <a:pt x="0" y="16"/>
                      <a:pt x="0" y="14"/>
                    </a:cubicBezTo>
                    <a:cubicBezTo>
                      <a:pt x="0" y="4"/>
                      <a:pt x="0" y="4"/>
                      <a:pt x="0" y="4"/>
                    </a:cubicBezTo>
                    <a:cubicBezTo>
                      <a:pt x="0" y="2"/>
                      <a:pt x="2" y="0"/>
                      <a:pt x="4" y="0"/>
                    </a:cubicBezTo>
                    <a:cubicBezTo>
                      <a:pt x="7" y="0"/>
                      <a:pt x="7" y="0"/>
                      <a:pt x="7" y="0"/>
                    </a:cubicBezTo>
                    <a:cubicBezTo>
                      <a:pt x="9" y="0"/>
                      <a:pt x="11" y="2"/>
                      <a:pt x="11"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48" name="Freeform 47"/>
              <p:cNvSpPr>
                <a:spLocks/>
              </p:cNvSpPr>
              <p:nvPr/>
            </p:nvSpPr>
            <p:spPr bwMode="auto">
              <a:xfrm>
                <a:off x="2998" y="2117"/>
                <a:ext cx="12" cy="42"/>
              </a:xfrm>
              <a:custGeom>
                <a:avLst/>
                <a:gdLst/>
                <a:ahLst/>
                <a:cxnLst>
                  <a:cxn ang="0">
                    <a:pos x="5" y="3"/>
                  </a:cxn>
                  <a:cxn ang="0">
                    <a:pos x="5" y="16"/>
                  </a:cxn>
                  <a:cxn ang="0">
                    <a:pos x="2" y="18"/>
                  </a:cxn>
                  <a:cxn ang="0">
                    <a:pos x="0" y="18"/>
                  </a:cxn>
                  <a:cxn ang="0">
                    <a:pos x="0" y="16"/>
                  </a:cxn>
                  <a:cxn ang="0">
                    <a:pos x="0" y="3"/>
                  </a:cxn>
                  <a:cxn ang="0">
                    <a:pos x="2" y="0"/>
                  </a:cxn>
                  <a:cxn ang="0">
                    <a:pos x="4" y="1"/>
                  </a:cxn>
                  <a:cxn ang="0">
                    <a:pos x="5" y="3"/>
                  </a:cxn>
                </a:cxnLst>
                <a:rect l="0" t="0" r="r" b="b"/>
                <a:pathLst>
                  <a:path w="5" h="18">
                    <a:moveTo>
                      <a:pt x="5" y="3"/>
                    </a:moveTo>
                    <a:cubicBezTo>
                      <a:pt x="5" y="16"/>
                      <a:pt x="5" y="16"/>
                      <a:pt x="5" y="16"/>
                    </a:cubicBezTo>
                    <a:cubicBezTo>
                      <a:pt x="5" y="17"/>
                      <a:pt x="4" y="18"/>
                      <a:pt x="2" y="18"/>
                    </a:cubicBezTo>
                    <a:cubicBezTo>
                      <a:pt x="2" y="18"/>
                      <a:pt x="1" y="18"/>
                      <a:pt x="0" y="18"/>
                    </a:cubicBezTo>
                    <a:cubicBezTo>
                      <a:pt x="0" y="17"/>
                      <a:pt x="0" y="17"/>
                      <a:pt x="0" y="16"/>
                    </a:cubicBezTo>
                    <a:cubicBezTo>
                      <a:pt x="0" y="3"/>
                      <a:pt x="0" y="3"/>
                      <a:pt x="0" y="3"/>
                    </a:cubicBezTo>
                    <a:cubicBezTo>
                      <a:pt x="0" y="1"/>
                      <a:pt x="1" y="0"/>
                      <a:pt x="2" y="0"/>
                    </a:cubicBezTo>
                    <a:cubicBezTo>
                      <a:pt x="3" y="0"/>
                      <a:pt x="4" y="1"/>
                      <a:pt x="4" y="1"/>
                    </a:cubicBezTo>
                    <a:cubicBezTo>
                      <a:pt x="5" y="1"/>
                      <a:pt x="5" y="2"/>
                      <a:pt x="5" y="3"/>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49" name="Freeform 48"/>
              <p:cNvSpPr>
                <a:spLocks noEditPoints="1"/>
              </p:cNvSpPr>
              <p:nvPr/>
            </p:nvSpPr>
            <p:spPr bwMode="auto">
              <a:xfrm>
                <a:off x="2963" y="2117"/>
                <a:ext cx="25" cy="42"/>
              </a:xfrm>
              <a:custGeom>
                <a:avLst/>
                <a:gdLst/>
                <a:ahLst/>
                <a:cxnLst>
                  <a:cxn ang="0">
                    <a:pos x="8" y="7"/>
                  </a:cxn>
                  <a:cxn ang="0">
                    <a:pos x="6" y="4"/>
                  </a:cxn>
                  <a:cxn ang="0">
                    <a:pos x="5" y="4"/>
                  </a:cxn>
                  <a:cxn ang="0">
                    <a:pos x="3" y="7"/>
                  </a:cxn>
                  <a:cxn ang="0">
                    <a:pos x="3" y="12"/>
                  </a:cxn>
                  <a:cxn ang="0">
                    <a:pos x="5" y="14"/>
                  </a:cxn>
                  <a:cxn ang="0">
                    <a:pos x="6" y="14"/>
                  </a:cxn>
                  <a:cxn ang="0">
                    <a:pos x="8" y="12"/>
                  </a:cxn>
                  <a:cxn ang="0">
                    <a:pos x="8" y="7"/>
                  </a:cxn>
                  <a:cxn ang="0">
                    <a:pos x="11" y="5"/>
                  </a:cxn>
                  <a:cxn ang="0">
                    <a:pos x="11" y="14"/>
                  </a:cxn>
                  <a:cxn ang="0">
                    <a:pos x="7" y="18"/>
                  </a:cxn>
                  <a:cxn ang="0">
                    <a:pos x="4" y="18"/>
                  </a:cxn>
                  <a:cxn ang="0">
                    <a:pos x="0" y="14"/>
                  </a:cxn>
                  <a:cxn ang="0">
                    <a:pos x="0" y="5"/>
                  </a:cxn>
                  <a:cxn ang="0">
                    <a:pos x="4" y="0"/>
                  </a:cxn>
                  <a:cxn ang="0">
                    <a:pos x="7" y="0"/>
                  </a:cxn>
                  <a:cxn ang="0">
                    <a:pos x="11" y="5"/>
                  </a:cxn>
                </a:cxnLst>
                <a:rect l="0" t="0" r="r" b="b"/>
                <a:pathLst>
                  <a:path w="11" h="18">
                    <a:moveTo>
                      <a:pt x="8" y="7"/>
                    </a:moveTo>
                    <a:cubicBezTo>
                      <a:pt x="8"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8" y="13"/>
                      <a:pt x="8" y="12"/>
                    </a:cubicBezTo>
                    <a:lnTo>
                      <a:pt x="8" y="7"/>
                    </a:lnTo>
                    <a:close/>
                    <a:moveTo>
                      <a:pt x="11" y="5"/>
                    </a:moveTo>
                    <a:cubicBezTo>
                      <a:pt x="11" y="14"/>
                      <a:pt x="11" y="14"/>
                      <a:pt x="11" y="14"/>
                    </a:cubicBezTo>
                    <a:cubicBezTo>
                      <a:pt x="11" y="16"/>
                      <a:pt x="9" y="18"/>
                      <a:pt x="7" y="18"/>
                    </a:cubicBezTo>
                    <a:cubicBezTo>
                      <a:pt x="4" y="18"/>
                      <a:pt x="4" y="18"/>
                      <a:pt x="4" y="18"/>
                    </a:cubicBezTo>
                    <a:cubicBezTo>
                      <a:pt x="2" y="18"/>
                      <a:pt x="0" y="16"/>
                      <a:pt x="0" y="14"/>
                    </a:cubicBezTo>
                    <a:cubicBezTo>
                      <a:pt x="0" y="5"/>
                      <a:pt x="0" y="5"/>
                      <a:pt x="0" y="5"/>
                    </a:cubicBezTo>
                    <a:cubicBezTo>
                      <a:pt x="0" y="2"/>
                      <a:pt x="2" y="0"/>
                      <a:pt x="4" y="0"/>
                    </a:cubicBezTo>
                    <a:cubicBezTo>
                      <a:pt x="7" y="0"/>
                      <a:pt x="7" y="0"/>
                      <a:pt x="7" y="0"/>
                    </a:cubicBezTo>
                    <a:cubicBezTo>
                      <a:pt x="9" y="0"/>
                      <a:pt x="11" y="2"/>
                      <a:pt x="11" y="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0" name="Freeform 49"/>
              <p:cNvSpPr>
                <a:spLocks/>
              </p:cNvSpPr>
              <p:nvPr/>
            </p:nvSpPr>
            <p:spPr bwMode="auto">
              <a:xfrm>
                <a:off x="2967" y="2065"/>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0"/>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1" name="Freeform 50"/>
              <p:cNvSpPr>
                <a:spLocks noEditPoints="1"/>
              </p:cNvSpPr>
              <p:nvPr/>
            </p:nvSpPr>
            <p:spPr bwMode="auto">
              <a:xfrm>
                <a:off x="2934" y="2065"/>
                <a:ext cx="29" cy="43"/>
              </a:xfrm>
              <a:custGeom>
                <a:avLst/>
                <a:gdLst/>
                <a:ahLst/>
                <a:cxnLst>
                  <a:cxn ang="0">
                    <a:pos x="8" y="7"/>
                  </a:cxn>
                  <a:cxn ang="0">
                    <a:pos x="7" y="4"/>
                  </a:cxn>
                  <a:cxn ang="0">
                    <a:pos x="6" y="4"/>
                  </a:cxn>
                  <a:cxn ang="0">
                    <a:pos x="4" y="7"/>
                  </a:cxn>
                  <a:cxn ang="0">
                    <a:pos x="4" y="11"/>
                  </a:cxn>
                  <a:cxn ang="0">
                    <a:pos x="6" y="14"/>
                  </a:cxn>
                  <a:cxn ang="0">
                    <a:pos x="7" y="14"/>
                  </a:cxn>
                  <a:cxn ang="0">
                    <a:pos x="8" y="11"/>
                  </a:cxn>
                  <a:cxn ang="0">
                    <a:pos x="8" y="7"/>
                  </a:cxn>
                  <a:cxn ang="0">
                    <a:pos x="0" y="14"/>
                  </a:cxn>
                  <a:cxn ang="0">
                    <a:pos x="0" y="4"/>
                  </a:cxn>
                  <a:cxn ang="0">
                    <a:pos x="5" y="0"/>
                  </a:cxn>
                  <a:cxn ang="0">
                    <a:pos x="7" y="0"/>
                  </a:cxn>
                  <a:cxn ang="0">
                    <a:pos x="12" y="4"/>
                  </a:cxn>
                  <a:cxn ang="0">
                    <a:pos x="12" y="14"/>
                  </a:cxn>
                  <a:cxn ang="0">
                    <a:pos x="7" y="18"/>
                  </a:cxn>
                  <a:cxn ang="0">
                    <a:pos x="5" y="18"/>
                  </a:cxn>
                  <a:cxn ang="0">
                    <a:pos x="0" y="14"/>
                  </a:cxn>
                </a:cxnLst>
                <a:rect l="0" t="0" r="r" b="b"/>
                <a:pathLst>
                  <a:path w="12" h="18">
                    <a:moveTo>
                      <a:pt x="8" y="7"/>
                    </a:moveTo>
                    <a:cubicBezTo>
                      <a:pt x="8" y="5"/>
                      <a:pt x="7" y="4"/>
                      <a:pt x="7" y="4"/>
                    </a:cubicBezTo>
                    <a:cubicBezTo>
                      <a:pt x="6" y="4"/>
                      <a:pt x="6" y="4"/>
                      <a:pt x="6" y="4"/>
                    </a:cubicBezTo>
                    <a:cubicBezTo>
                      <a:pt x="5" y="4"/>
                      <a:pt x="4" y="5"/>
                      <a:pt x="4" y="7"/>
                    </a:cubicBezTo>
                    <a:cubicBezTo>
                      <a:pt x="4" y="11"/>
                      <a:pt x="4" y="11"/>
                      <a:pt x="4" y="11"/>
                    </a:cubicBezTo>
                    <a:cubicBezTo>
                      <a:pt x="4" y="13"/>
                      <a:pt x="5" y="14"/>
                      <a:pt x="6" y="14"/>
                    </a:cubicBezTo>
                    <a:cubicBezTo>
                      <a:pt x="7" y="14"/>
                      <a:pt x="7" y="14"/>
                      <a:pt x="7" y="14"/>
                    </a:cubicBezTo>
                    <a:cubicBezTo>
                      <a:pt x="7" y="14"/>
                      <a:pt x="8" y="13"/>
                      <a:pt x="8" y="11"/>
                    </a:cubicBezTo>
                    <a:lnTo>
                      <a:pt x="8" y="7"/>
                    </a:lnTo>
                    <a:close/>
                    <a:moveTo>
                      <a:pt x="0" y="14"/>
                    </a:moveTo>
                    <a:cubicBezTo>
                      <a:pt x="0" y="4"/>
                      <a:pt x="0" y="4"/>
                      <a:pt x="0" y="4"/>
                    </a:cubicBezTo>
                    <a:cubicBezTo>
                      <a:pt x="0" y="2"/>
                      <a:pt x="2" y="0"/>
                      <a:pt x="5" y="0"/>
                    </a:cubicBezTo>
                    <a:cubicBezTo>
                      <a:pt x="7" y="0"/>
                      <a:pt x="7" y="0"/>
                      <a:pt x="7" y="0"/>
                    </a:cubicBezTo>
                    <a:cubicBezTo>
                      <a:pt x="10" y="0"/>
                      <a:pt x="12" y="2"/>
                      <a:pt x="12" y="4"/>
                    </a:cubicBezTo>
                    <a:cubicBezTo>
                      <a:pt x="12" y="14"/>
                      <a:pt x="12" y="14"/>
                      <a:pt x="12" y="14"/>
                    </a:cubicBezTo>
                    <a:cubicBezTo>
                      <a:pt x="12" y="16"/>
                      <a:pt x="10" y="18"/>
                      <a:pt x="7" y="18"/>
                    </a:cubicBezTo>
                    <a:cubicBezTo>
                      <a:pt x="5" y="18"/>
                      <a:pt x="5" y="18"/>
                      <a:pt x="5" y="18"/>
                    </a:cubicBezTo>
                    <a:cubicBezTo>
                      <a:pt x="2" y="18"/>
                      <a:pt x="0" y="16"/>
                      <a:pt x="0" y="1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2" name="Freeform 51"/>
              <p:cNvSpPr>
                <a:spLocks/>
              </p:cNvSpPr>
              <p:nvPr/>
            </p:nvSpPr>
            <p:spPr bwMode="auto">
              <a:xfrm>
                <a:off x="2941" y="2117"/>
                <a:ext cx="14" cy="42"/>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1"/>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3" name="Freeform 52"/>
              <p:cNvSpPr>
                <a:spLocks/>
              </p:cNvSpPr>
              <p:nvPr/>
            </p:nvSpPr>
            <p:spPr bwMode="auto">
              <a:xfrm>
                <a:off x="2941" y="2171"/>
                <a:ext cx="12" cy="43"/>
              </a:xfrm>
              <a:custGeom>
                <a:avLst/>
                <a:gdLst/>
                <a:ahLst/>
                <a:cxnLst>
                  <a:cxn ang="0">
                    <a:pos x="5" y="2"/>
                  </a:cxn>
                  <a:cxn ang="0">
                    <a:pos x="5" y="16"/>
                  </a:cxn>
                  <a:cxn ang="0">
                    <a:pos x="3" y="18"/>
                  </a:cxn>
                  <a:cxn ang="0">
                    <a:pos x="1" y="18"/>
                  </a:cxn>
                  <a:cxn ang="0">
                    <a:pos x="0" y="16"/>
                  </a:cxn>
                  <a:cxn ang="0">
                    <a:pos x="0" y="2"/>
                  </a:cxn>
                  <a:cxn ang="0">
                    <a:pos x="3" y="0"/>
                  </a:cxn>
                  <a:cxn ang="0">
                    <a:pos x="5" y="1"/>
                  </a:cxn>
                  <a:cxn ang="0">
                    <a:pos x="5" y="2"/>
                  </a:cxn>
                </a:cxnLst>
                <a:rect l="0" t="0" r="r" b="b"/>
                <a:pathLst>
                  <a:path w="5" h="18">
                    <a:moveTo>
                      <a:pt x="5" y="2"/>
                    </a:moveTo>
                    <a:cubicBezTo>
                      <a:pt x="5" y="16"/>
                      <a:pt x="5" y="16"/>
                      <a:pt x="5" y="16"/>
                    </a:cubicBezTo>
                    <a:cubicBezTo>
                      <a:pt x="5" y="17"/>
                      <a:pt x="4" y="18"/>
                      <a:pt x="3" y="18"/>
                    </a:cubicBezTo>
                    <a:cubicBezTo>
                      <a:pt x="2" y="18"/>
                      <a:pt x="1" y="18"/>
                      <a:pt x="1" y="18"/>
                    </a:cubicBezTo>
                    <a:cubicBezTo>
                      <a:pt x="0" y="17"/>
                      <a:pt x="0" y="17"/>
                      <a:pt x="0" y="16"/>
                    </a:cubicBezTo>
                    <a:cubicBezTo>
                      <a:pt x="0" y="2"/>
                      <a:pt x="0" y="2"/>
                      <a:pt x="0" y="2"/>
                    </a:cubicBezTo>
                    <a:cubicBezTo>
                      <a:pt x="0" y="1"/>
                      <a:pt x="1" y="0"/>
                      <a:pt x="3" y="0"/>
                    </a:cubicBezTo>
                    <a:cubicBezTo>
                      <a:pt x="3" y="0"/>
                      <a:pt x="4" y="0"/>
                      <a:pt x="5" y="1"/>
                    </a:cubicBezTo>
                    <a:cubicBezTo>
                      <a:pt x="5" y="1"/>
                      <a:pt x="5" y="2"/>
                      <a:pt x="5"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4" name="Freeform 53"/>
              <p:cNvSpPr>
                <a:spLocks noEditPoints="1"/>
              </p:cNvSpPr>
              <p:nvPr/>
            </p:nvSpPr>
            <p:spPr bwMode="auto">
              <a:xfrm>
                <a:off x="2911" y="2117"/>
                <a:ext cx="26" cy="42"/>
              </a:xfrm>
              <a:custGeom>
                <a:avLst/>
                <a:gdLst/>
                <a:ahLst/>
                <a:cxnLst>
                  <a:cxn ang="0">
                    <a:pos x="7" y="12"/>
                  </a:cxn>
                  <a:cxn ang="0">
                    <a:pos x="7" y="7"/>
                  </a:cxn>
                  <a:cxn ang="0">
                    <a:pos x="6" y="4"/>
                  </a:cxn>
                  <a:cxn ang="0">
                    <a:pos x="5" y="4"/>
                  </a:cxn>
                  <a:cxn ang="0">
                    <a:pos x="3" y="7"/>
                  </a:cxn>
                  <a:cxn ang="0">
                    <a:pos x="3" y="12"/>
                  </a:cxn>
                  <a:cxn ang="0">
                    <a:pos x="5" y="14"/>
                  </a:cxn>
                  <a:cxn ang="0">
                    <a:pos x="6" y="14"/>
                  </a:cxn>
                  <a:cxn ang="0">
                    <a:pos x="7" y="12"/>
                  </a:cxn>
                  <a:cxn ang="0">
                    <a:pos x="11" y="4"/>
                  </a:cxn>
                  <a:cxn ang="0">
                    <a:pos x="11" y="14"/>
                  </a:cxn>
                  <a:cxn ang="0">
                    <a:pos x="6" y="18"/>
                  </a:cxn>
                  <a:cxn ang="0">
                    <a:pos x="4" y="18"/>
                  </a:cxn>
                  <a:cxn ang="0">
                    <a:pos x="0" y="14"/>
                  </a:cxn>
                  <a:cxn ang="0">
                    <a:pos x="0" y="4"/>
                  </a:cxn>
                  <a:cxn ang="0">
                    <a:pos x="4" y="0"/>
                  </a:cxn>
                  <a:cxn ang="0">
                    <a:pos x="6" y="0"/>
                  </a:cxn>
                  <a:cxn ang="0">
                    <a:pos x="11" y="4"/>
                  </a:cxn>
                </a:cxnLst>
                <a:rect l="0" t="0" r="r" b="b"/>
                <a:pathLst>
                  <a:path w="11" h="18">
                    <a:moveTo>
                      <a:pt x="7" y="12"/>
                    </a:moveTo>
                    <a:cubicBezTo>
                      <a:pt x="7" y="7"/>
                      <a:pt x="7" y="7"/>
                      <a:pt x="7" y="7"/>
                    </a:cubicBezTo>
                    <a:cubicBezTo>
                      <a:pt x="7"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7" y="13"/>
                      <a:pt x="7" y="12"/>
                    </a:cubicBezTo>
                    <a:moveTo>
                      <a:pt x="11" y="4"/>
                    </a:moveTo>
                    <a:cubicBezTo>
                      <a:pt x="11" y="14"/>
                      <a:pt x="11" y="14"/>
                      <a:pt x="11" y="14"/>
                    </a:cubicBezTo>
                    <a:cubicBezTo>
                      <a:pt x="11" y="16"/>
                      <a:pt x="9" y="18"/>
                      <a:pt x="6" y="18"/>
                    </a:cubicBezTo>
                    <a:cubicBezTo>
                      <a:pt x="4" y="18"/>
                      <a:pt x="4" y="18"/>
                      <a:pt x="4" y="18"/>
                    </a:cubicBezTo>
                    <a:cubicBezTo>
                      <a:pt x="2" y="18"/>
                      <a:pt x="0" y="16"/>
                      <a:pt x="0" y="14"/>
                    </a:cubicBezTo>
                    <a:cubicBezTo>
                      <a:pt x="0" y="4"/>
                      <a:pt x="0" y="4"/>
                      <a:pt x="0" y="4"/>
                    </a:cubicBezTo>
                    <a:cubicBezTo>
                      <a:pt x="0" y="2"/>
                      <a:pt x="2" y="0"/>
                      <a:pt x="4" y="0"/>
                    </a:cubicBezTo>
                    <a:cubicBezTo>
                      <a:pt x="6" y="0"/>
                      <a:pt x="6" y="0"/>
                      <a:pt x="6" y="0"/>
                    </a:cubicBezTo>
                    <a:cubicBezTo>
                      <a:pt x="9" y="0"/>
                      <a:pt x="11" y="2"/>
                      <a:pt x="11"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5" name="Freeform 54"/>
              <p:cNvSpPr>
                <a:spLocks/>
              </p:cNvSpPr>
              <p:nvPr/>
            </p:nvSpPr>
            <p:spPr bwMode="auto">
              <a:xfrm>
                <a:off x="2915" y="2171"/>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0"/>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6" name="Freeform 55"/>
              <p:cNvSpPr>
                <a:spLocks/>
              </p:cNvSpPr>
              <p:nvPr/>
            </p:nvSpPr>
            <p:spPr bwMode="auto">
              <a:xfrm>
                <a:off x="2915" y="2065"/>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0"/>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7" name="Freeform 56"/>
              <p:cNvSpPr>
                <a:spLocks/>
              </p:cNvSpPr>
              <p:nvPr/>
            </p:nvSpPr>
            <p:spPr bwMode="auto">
              <a:xfrm>
                <a:off x="2889" y="2226"/>
                <a:ext cx="14" cy="42"/>
              </a:xfrm>
              <a:custGeom>
                <a:avLst/>
                <a:gdLst/>
                <a:ahLst/>
                <a:cxnLst>
                  <a:cxn ang="0">
                    <a:pos x="6" y="2"/>
                  </a:cxn>
                  <a:cxn ang="0">
                    <a:pos x="6" y="15"/>
                  </a:cxn>
                  <a:cxn ang="0">
                    <a:pos x="3" y="18"/>
                  </a:cxn>
                  <a:cxn ang="0">
                    <a:pos x="1" y="17"/>
                  </a:cxn>
                  <a:cxn ang="0">
                    <a:pos x="0" y="15"/>
                  </a:cxn>
                  <a:cxn ang="0">
                    <a:pos x="0" y="2"/>
                  </a:cxn>
                  <a:cxn ang="0">
                    <a:pos x="3" y="0"/>
                  </a:cxn>
                  <a:cxn ang="0">
                    <a:pos x="5" y="0"/>
                  </a:cxn>
                  <a:cxn ang="0">
                    <a:pos x="6" y="2"/>
                  </a:cxn>
                </a:cxnLst>
                <a:rect l="0" t="0" r="r" b="b"/>
                <a:pathLst>
                  <a:path w="6" h="18">
                    <a:moveTo>
                      <a:pt x="6" y="2"/>
                    </a:moveTo>
                    <a:cubicBezTo>
                      <a:pt x="6" y="15"/>
                      <a:pt x="6" y="15"/>
                      <a:pt x="6" y="15"/>
                    </a:cubicBezTo>
                    <a:cubicBezTo>
                      <a:pt x="6" y="17"/>
                      <a:pt x="5" y="18"/>
                      <a:pt x="3" y="18"/>
                    </a:cubicBezTo>
                    <a:cubicBezTo>
                      <a:pt x="2" y="18"/>
                      <a:pt x="2" y="17"/>
                      <a:pt x="1" y="17"/>
                    </a:cubicBezTo>
                    <a:cubicBezTo>
                      <a:pt x="1" y="16"/>
                      <a:pt x="0" y="16"/>
                      <a:pt x="0" y="15"/>
                    </a:cubicBezTo>
                    <a:cubicBezTo>
                      <a:pt x="0" y="2"/>
                      <a:pt x="0" y="2"/>
                      <a:pt x="0" y="2"/>
                    </a:cubicBezTo>
                    <a:cubicBezTo>
                      <a:pt x="0" y="0"/>
                      <a:pt x="2" y="0"/>
                      <a:pt x="3" y="0"/>
                    </a:cubicBezTo>
                    <a:cubicBezTo>
                      <a:pt x="4" y="0"/>
                      <a:pt x="5" y="0"/>
                      <a:pt x="5" y="0"/>
                    </a:cubicBezTo>
                    <a:cubicBezTo>
                      <a:pt x="6"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8" name="Freeform 57"/>
              <p:cNvSpPr>
                <a:spLocks/>
              </p:cNvSpPr>
              <p:nvPr/>
            </p:nvSpPr>
            <p:spPr bwMode="auto">
              <a:xfrm>
                <a:off x="2889" y="2065"/>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0"/>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59" name="Freeform 58"/>
              <p:cNvSpPr>
                <a:spLocks noEditPoints="1"/>
              </p:cNvSpPr>
              <p:nvPr/>
            </p:nvSpPr>
            <p:spPr bwMode="auto">
              <a:xfrm>
                <a:off x="2878" y="2171"/>
                <a:ext cx="25" cy="43"/>
              </a:xfrm>
              <a:custGeom>
                <a:avLst/>
                <a:gdLst/>
                <a:ahLst/>
                <a:cxnLst>
                  <a:cxn ang="0">
                    <a:pos x="7" y="7"/>
                  </a:cxn>
                  <a:cxn ang="0">
                    <a:pos x="6" y="4"/>
                  </a:cxn>
                  <a:cxn ang="0">
                    <a:pos x="5" y="4"/>
                  </a:cxn>
                  <a:cxn ang="0">
                    <a:pos x="3" y="7"/>
                  </a:cxn>
                  <a:cxn ang="0">
                    <a:pos x="3" y="12"/>
                  </a:cxn>
                  <a:cxn ang="0">
                    <a:pos x="5" y="14"/>
                  </a:cxn>
                  <a:cxn ang="0">
                    <a:pos x="6" y="14"/>
                  </a:cxn>
                  <a:cxn ang="0">
                    <a:pos x="7" y="12"/>
                  </a:cxn>
                  <a:cxn ang="0">
                    <a:pos x="7" y="7"/>
                  </a:cxn>
                  <a:cxn ang="0">
                    <a:pos x="11" y="5"/>
                  </a:cxn>
                  <a:cxn ang="0">
                    <a:pos x="11" y="14"/>
                  </a:cxn>
                  <a:cxn ang="0">
                    <a:pos x="6" y="18"/>
                  </a:cxn>
                  <a:cxn ang="0">
                    <a:pos x="4" y="18"/>
                  </a:cxn>
                  <a:cxn ang="0">
                    <a:pos x="0" y="14"/>
                  </a:cxn>
                  <a:cxn ang="0">
                    <a:pos x="0" y="5"/>
                  </a:cxn>
                  <a:cxn ang="0">
                    <a:pos x="4" y="0"/>
                  </a:cxn>
                  <a:cxn ang="0">
                    <a:pos x="6" y="0"/>
                  </a:cxn>
                  <a:cxn ang="0">
                    <a:pos x="11" y="5"/>
                  </a:cxn>
                </a:cxnLst>
                <a:rect l="0" t="0" r="r" b="b"/>
                <a:pathLst>
                  <a:path w="11" h="18">
                    <a:moveTo>
                      <a:pt x="7" y="7"/>
                    </a:moveTo>
                    <a:cubicBezTo>
                      <a:pt x="7"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7" y="13"/>
                      <a:pt x="7" y="12"/>
                    </a:cubicBezTo>
                    <a:lnTo>
                      <a:pt x="7" y="7"/>
                    </a:lnTo>
                    <a:close/>
                    <a:moveTo>
                      <a:pt x="11" y="5"/>
                    </a:moveTo>
                    <a:cubicBezTo>
                      <a:pt x="11" y="14"/>
                      <a:pt x="11" y="14"/>
                      <a:pt x="11" y="14"/>
                    </a:cubicBezTo>
                    <a:cubicBezTo>
                      <a:pt x="11" y="16"/>
                      <a:pt x="9" y="18"/>
                      <a:pt x="6" y="18"/>
                    </a:cubicBezTo>
                    <a:cubicBezTo>
                      <a:pt x="4" y="18"/>
                      <a:pt x="4" y="18"/>
                      <a:pt x="4" y="18"/>
                    </a:cubicBezTo>
                    <a:cubicBezTo>
                      <a:pt x="2" y="18"/>
                      <a:pt x="0" y="16"/>
                      <a:pt x="0" y="14"/>
                    </a:cubicBezTo>
                    <a:cubicBezTo>
                      <a:pt x="0" y="5"/>
                      <a:pt x="0" y="5"/>
                      <a:pt x="0" y="5"/>
                    </a:cubicBezTo>
                    <a:cubicBezTo>
                      <a:pt x="0" y="2"/>
                      <a:pt x="2" y="0"/>
                      <a:pt x="4" y="0"/>
                    </a:cubicBezTo>
                    <a:cubicBezTo>
                      <a:pt x="6" y="0"/>
                      <a:pt x="6" y="0"/>
                      <a:pt x="6" y="0"/>
                    </a:cubicBezTo>
                    <a:cubicBezTo>
                      <a:pt x="9" y="0"/>
                      <a:pt x="11" y="2"/>
                      <a:pt x="11" y="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0" name="Freeform 59"/>
              <p:cNvSpPr>
                <a:spLocks noEditPoints="1"/>
              </p:cNvSpPr>
              <p:nvPr/>
            </p:nvSpPr>
            <p:spPr bwMode="auto">
              <a:xfrm>
                <a:off x="2878" y="2117"/>
                <a:ext cx="25" cy="42"/>
              </a:xfrm>
              <a:custGeom>
                <a:avLst/>
                <a:gdLst/>
                <a:ahLst/>
                <a:cxnLst>
                  <a:cxn ang="0">
                    <a:pos x="7" y="7"/>
                  </a:cxn>
                  <a:cxn ang="0">
                    <a:pos x="6" y="4"/>
                  </a:cxn>
                  <a:cxn ang="0">
                    <a:pos x="5" y="4"/>
                  </a:cxn>
                  <a:cxn ang="0">
                    <a:pos x="3" y="7"/>
                  </a:cxn>
                  <a:cxn ang="0">
                    <a:pos x="3" y="12"/>
                  </a:cxn>
                  <a:cxn ang="0">
                    <a:pos x="5" y="14"/>
                  </a:cxn>
                  <a:cxn ang="0">
                    <a:pos x="6" y="14"/>
                  </a:cxn>
                  <a:cxn ang="0">
                    <a:pos x="7" y="12"/>
                  </a:cxn>
                  <a:cxn ang="0">
                    <a:pos x="7" y="7"/>
                  </a:cxn>
                  <a:cxn ang="0">
                    <a:pos x="11" y="5"/>
                  </a:cxn>
                  <a:cxn ang="0">
                    <a:pos x="11" y="14"/>
                  </a:cxn>
                  <a:cxn ang="0">
                    <a:pos x="6" y="18"/>
                  </a:cxn>
                  <a:cxn ang="0">
                    <a:pos x="4" y="18"/>
                  </a:cxn>
                  <a:cxn ang="0">
                    <a:pos x="0" y="14"/>
                  </a:cxn>
                  <a:cxn ang="0">
                    <a:pos x="0" y="5"/>
                  </a:cxn>
                  <a:cxn ang="0">
                    <a:pos x="4" y="0"/>
                  </a:cxn>
                  <a:cxn ang="0">
                    <a:pos x="6" y="0"/>
                  </a:cxn>
                  <a:cxn ang="0">
                    <a:pos x="11" y="5"/>
                  </a:cxn>
                </a:cxnLst>
                <a:rect l="0" t="0" r="r" b="b"/>
                <a:pathLst>
                  <a:path w="11" h="18">
                    <a:moveTo>
                      <a:pt x="7" y="7"/>
                    </a:moveTo>
                    <a:cubicBezTo>
                      <a:pt x="7"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7" y="13"/>
                      <a:pt x="7" y="12"/>
                    </a:cubicBezTo>
                    <a:lnTo>
                      <a:pt x="7" y="7"/>
                    </a:lnTo>
                    <a:close/>
                    <a:moveTo>
                      <a:pt x="11" y="5"/>
                    </a:moveTo>
                    <a:cubicBezTo>
                      <a:pt x="11" y="14"/>
                      <a:pt x="11" y="14"/>
                      <a:pt x="11" y="14"/>
                    </a:cubicBezTo>
                    <a:cubicBezTo>
                      <a:pt x="11" y="16"/>
                      <a:pt x="9" y="18"/>
                      <a:pt x="6" y="18"/>
                    </a:cubicBezTo>
                    <a:cubicBezTo>
                      <a:pt x="4" y="18"/>
                      <a:pt x="4" y="18"/>
                      <a:pt x="4" y="18"/>
                    </a:cubicBezTo>
                    <a:cubicBezTo>
                      <a:pt x="2" y="18"/>
                      <a:pt x="0" y="16"/>
                      <a:pt x="0" y="14"/>
                    </a:cubicBezTo>
                    <a:cubicBezTo>
                      <a:pt x="0" y="5"/>
                      <a:pt x="0" y="5"/>
                      <a:pt x="0" y="5"/>
                    </a:cubicBezTo>
                    <a:cubicBezTo>
                      <a:pt x="0" y="2"/>
                      <a:pt x="2" y="0"/>
                      <a:pt x="4" y="0"/>
                    </a:cubicBezTo>
                    <a:cubicBezTo>
                      <a:pt x="6" y="0"/>
                      <a:pt x="6" y="0"/>
                      <a:pt x="6" y="0"/>
                    </a:cubicBezTo>
                    <a:cubicBezTo>
                      <a:pt x="9" y="0"/>
                      <a:pt x="11" y="2"/>
                      <a:pt x="11" y="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1" name="Freeform 60"/>
              <p:cNvSpPr>
                <a:spLocks noEditPoints="1"/>
              </p:cNvSpPr>
              <p:nvPr/>
            </p:nvSpPr>
            <p:spPr bwMode="auto">
              <a:xfrm>
                <a:off x="2878" y="1959"/>
                <a:ext cx="25" cy="42"/>
              </a:xfrm>
              <a:custGeom>
                <a:avLst/>
                <a:gdLst/>
                <a:ahLst/>
                <a:cxnLst>
                  <a:cxn ang="0">
                    <a:pos x="7" y="11"/>
                  </a:cxn>
                  <a:cxn ang="0">
                    <a:pos x="7" y="6"/>
                  </a:cxn>
                  <a:cxn ang="0">
                    <a:pos x="6" y="4"/>
                  </a:cxn>
                  <a:cxn ang="0">
                    <a:pos x="5" y="4"/>
                  </a:cxn>
                  <a:cxn ang="0">
                    <a:pos x="3" y="6"/>
                  </a:cxn>
                  <a:cxn ang="0">
                    <a:pos x="3" y="11"/>
                  </a:cxn>
                  <a:cxn ang="0">
                    <a:pos x="5" y="14"/>
                  </a:cxn>
                  <a:cxn ang="0">
                    <a:pos x="6" y="14"/>
                  </a:cxn>
                  <a:cxn ang="0">
                    <a:pos x="7" y="11"/>
                  </a:cxn>
                  <a:cxn ang="0">
                    <a:pos x="11" y="4"/>
                  </a:cxn>
                  <a:cxn ang="0">
                    <a:pos x="11" y="13"/>
                  </a:cxn>
                  <a:cxn ang="0">
                    <a:pos x="6" y="18"/>
                  </a:cxn>
                  <a:cxn ang="0">
                    <a:pos x="4" y="18"/>
                  </a:cxn>
                  <a:cxn ang="0">
                    <a:pos x="0" y="13"/>
                  </a:cxn>
                  <a:cxn ang="0">
                    <a:pos x="0" y="4"/>
                  </a:cxn>
                  <a:cxn ang="0">
                    <a:pos x="4" y="0"/>
                  </a:cxn>
                  <a:cxn ang="0">
                    <a:pos x="6" y="0"/>
                  </a:cxn>
                  <a:cxn ang="0">
                    <a:pos x="11" y="4"/>
                  </a:cxn>
                </a:cxnLst>
                <a:rect l="0" t="0" r="r" b="b"/>
                <a:pathLst>
                  <a:path w="11" h="18">
                    <a:moveTo>
                      <a:pt x="7" y="11"/>
                    </a:moveTo>
                    <a:cubicBezTo>
                      <a:pt x="7" y="6"/>
                      <a:pt x="7" y="6"/>
                      <a:pt x="7" y="6"/>
                    </a:cubicBezTo>
                    <a:cubicBezTo>
                      <a:pt x="7" y="5"/>
                      <a:pt x="7" y="4"/>
                      <a:pt x="6" y="4"/>
                    </a:cubicBezTo>
                    <a:cubicBezTo>
                      <a:pt x="5" y="4"/>
                      <a:pt x="5" y="4"/>
                      <a:pt x="5" y="4"/>
                    </a:cubicBezTo>
                    <a:cubicBezTo>
                      <a:pt x="4" y="4"/>
                      <a:pt x="3" y="5"/>
                      <a:pt x="3" y="6"/>
                    </a:cubicBezTo>
                    <a:cubicBezTo>
                      <a:pt x="3" y="11"/>
                      <a:pt x="3" y="11"/>
                      <a:pt x="3" y="11"/>
                    </a:cubicBezTo>
                    <a:cubicBezTo>
                      <a:pt x="3" y="12"/>
                      <a:pt x="4" y="14"/>
                      <a:pt x="5" y="14"/>
                    </a:cubicBezTo>
                    <a:cubicBezTo>
                      <a:pt x="6" y="14"/>
                      <a:pt x="6" y="14"/>
                      <a:pt x="6" y="14"/>
                    </a:cubicBezTo>
                    <a:cubicBezTo>
                      <a:pt x="7" y="14"/>
                      <a:pt x="7" y="12"/>
                      <a:pt x="7" y="11"/>
                    </a:cubicBezTo>
                    <a:moveTo>
                      <a:pt x="11" y="4"/>
                    </a:moveTo>
                    <a:cubicBezTo>
                      <a:pt x="11" y="13"/>
                      <a:pt x="11" y="13"/>
                      <a:pt x="11" y="13"/>
                    </a:cubicBezTo>
                    <a:cubicBezTo>
                      <a:pt x="11" y="16"/>
                      <a:pt x="9" y="18"/>
                      <a:pt x="6" y="18"/>
                    </a:cubicBezTo>
                    <a:cubicBezTo>
                      <a:pt x="4" y="18"/>
                      <a:pt x="4" y="18"/>
                      <a:pt x="4" y="18"/>
                    </a:cubicBezTo>
                    <a:cubicBezTo>
                      <a:pt x="1" y="18"/>
                      <a:pt x="0" y="16"/>
                      <a:pt x="0" y="13"/>
                    </a:cubicBezTo>
                    <a:cubicBezTo>
                      <a:pt x="0" y="4"/>
                      <a:pt x="0" y="4"/>
                      <a:pt x="0" y="4"/>
                    </a:cubicBezTo>
                    <a:cubicBezTo>
                      <a:pt x="0" y="2"/>
                      <a:pt x="1" y="0"/>
                      <a:pt x="4" y="0"/>
                    </a:cubicBezTo>
                    <a:cubicBezTo>
                      <a:pt x="6" y="0"/>
                      <a:pt x="6" y="0"/>
                      <a:pt x="6" y="0"/>
                    </a:cubicBezTo>
                    <a:cubicBezTo>
                      <a:pt x="9" y="0"/>
                      <a:pt x="11" y="2"/>
                      <a:pt x="11"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2" name="Freeform 61"/>
              <p:cNvSpPr>
                <a:spLocks noEditPoints="1"/>
              </p:cNvSpPr>
              <p:nvPr/>
            </p:nvSpPr>
            <p:spPr bwMode="auto">
              <a:xfrm>
                <a:off x="2856" y="2226"/>
                <a:ext cx="26" cy="42"/>
              </a:xfrm>
              <a:custGeom>
                <a:avLst/>
                <a:gdLst/>
                <a:ahLst/>
                <a:cxnLst>
                  <a:cxn ang="0">
                    <a:pos x="8" y="6"/>
                  </a:cxn>
                  <a:cxn ang="0">
                    <a:pos x="6" y="4"/>
                  </a:cxn>
                  <a:cxn ang="0">
                    <a:pos x="5" y="4"/>
                  </a:cxn>
                  <a:cxn ang="0">
                    <a:pos x="3" y="6"/>
                  </a:cxn>
                  <a:cxn ang="0">
                    <a:pos x="3" y="11"/>
                  </a:cxn>
                  <a:cxn ang="0">
                    <a:pos x="5" y="13"/>
                  </a:cxn>
                  <a:cxn ang="0">
                    <a:pos x="6" y="13"/>
                  </a:cxn>
                  <a:cxn ang="0">
                    <a:pos x="8" y="11"/>
                  </a:cxn>
                  <a:cxn ang="0">
                    <a:pos x="8" y="6"/>
                  </a:cxn>
                  <a:cxn ang="0">
                    <a:pos x="11" y="4"/>
                  </a:cxn>
                  <a:cxn ang="0">
                    <a:pos x="11" y="13"/>
                  </a:cxn>
                  <a:cxn ang="0">
                    <a:pos x="7" y="18"/>
                  </a:cxn>
                  <a:cxn ang="0">
                    <a:pos x="4" y="18"/>
                  </a:cxn>
                  <a:cxn ang="0">
                    <a:pos x="0" y="13"/>
                  </a:cxn>
                  <a:cxn ang="0">
                    <a:pos x="0" y="4"/>
                  </a:cxn>
                  <a:cxn ang="0">
                    <a:pos x="4" y="0"/>
                  </a:cxn>
                  <a:cxn ang="0">
                    <a:pos x="7" y="0"/>
                  </a:cxn>
                  <a:cxn ang="0">
                    <a:pos x="11" y="4"/>
                  </a:cxn>
                </a:cxnLst>
                <a:rect l="0" t="0" r="r" b="b"/>
                <a:pathLst>
                  <a:path w="11" h="18">
                    <a:moveTo>
                      <a:pt x="8" y="6"/>
                    </a:moveTo>
                    <a:cubicBezTo>
                      <a:pt x="8" y="5"/>
                      <a:pt x="7" y="4"/>
                      <a:pt x="6" y="4"/>
                    </a:cubicBezTo>
                    <a:cubicBezTo>
                      <a:pt x="5" y="4"/>
                      <a:pt x="5" y="4"/>
                      <a:pt x="5" y="4"/>
                    </a:cubicBezTo>
                    <a:cubicBezTo>
                      <a:pt x="4" y="4"/>
                      <a:pt x="3" y="5"/>
                      <a:pt x="3" y="6"/>
                    </a:cubicBezTo>
                    <a:cubicBezTo>
                      <a:pt x="3" y="11"/>
                      <a:pt x="3" y="11"/>
                      <a:pt x="3" y="11"/>
                    </a:cubicBezTo>
                    <a:cubicBezTo>
                      <a:pt x="3" y="12"/>
                      <a:pt x="4" y="13"/>
                      <a:pt x="5" y="13"/>
                    </a:cubicBezTo>
                    <a:cubicBezTo>
                      <a:pt x="6" y="13"/>
                      <a:pt x="6" y="13"/>
                      <a:pt x="6" y="13"/>
                    </a:cubicBezTo>
                    <a:cubicBezTo>
                      <a:pt x="7" y="13"/>
                      <a:pt x="8" y="12"/>
                      <a:pt x="8" y="11"/>
                    </a:cubicBezTo>
                    <a:lnTo>
                      <a:pt x="8" y="6"/>
                    </a:lnTo>
                    <a:close/>
                    <a:moveTo>
                      <a:pt x="11" y="4"/>
                    </a:moveTo>
                    <a:cubicBezTo>
                      <a:pt x="11" y="13"/>
                      <a:pt x="11" y="13"/>
                      <a:pt x="11" y="13"/>
                    </a:cubicBezTo>
                    <a:cubicBezTo>
                      <a:pt x="11" y="16"/>
                      <a:pt x="9" y="18"/>
                      <a:pt x="7" y="18"/>
                    </a:cubicBezTo>
                    <a:cubicBezTo>
                      <a:pt x="4" y="18"/>
                      <a:pt x="4" y="18"/>
                      <a:pt x="4" y="18"/>
                    </a:cubicBezTo>
                    <a:cubicBezTo>
                      <a:pt x="2" y="18"/>
                      <a:pt x="0" y="16"/>
                      <a:pt x="0" y="13"/>
                    </a:cubicBezTo>
                    <a:cubicBezTo>
                      <a:pt x="0" y="4"/>
                      <a:pt x="0" y="4"/>
                      <a:pt x="0" y="4"/>
                    </a:cubicBezTo>
                    <a:cubicBezTo>
                      <a:pt x="0" y="2"/>
                      <a:pt x="2" y="0"/>
                      <a:pt x="4" y="0"/>
                    </a:cubicBezTo>
                    <a:cubicBezTo>
                      <a:pt x="7" y="0"/>
                      <a:pt x="7" y="0"/>
                      <a:pt x="7" y="0"/>
                    </a:cubicBezTo>
                    <a:cubicBezTo>
                      <a:pt x="9" y="0"/>
                      <a:pt x="11" y="2"/>
                      <a:pt x="11"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3" name="Freeform 62"/>
              <p:cNvSpPr>
                <a:spLocks noEditPoints="1"/>
              </p:cNvSpPr>
              <p:nvPr/>
            </p:nvSpPr>
            <p:spPr bwMode="auto">
              <a:xfrm>
                <a:off x="2856" y="2065"/>
                <a:ext cx="26" cy="43"/>
              </a:xfrm>
              <a:custGeom>
                <a:avLst/>
                <a:gdLst/>
                <a:ahLst/>
                <a:cxnLst>
                  <a:cxn ang="0">
                    <a:pos x="8" y="12"/>
                  </a:cxn>
                  <a:cxn ang="0">
                    <a:pos x="8" y="7"/>
                  </a:cxn>
                  <a:cxn ang="0">
                    <a:pos x="6" y="4"/>
                  </a:cxn>
                  <a:cxn ang="0">
                    <a:pos x="5" y="4"/>
                  </a:cxn>
                  <a:cxn ang="0">
                    <a:pos x="3" y="7"/>
                  </a:cxn>
                  <a:cxn ang="0">
                    <a:pos x="3" y="12"/>
                  </a:cxn>
                  <a:cxn ang="0">
                    <a:pos x="5" y="14"/>
                  </a:cxn>
                  <a:cxn ang="0">
                    <a:pos x="6" y="14"/>
                  </a:cxn>
                  <a:cxn ang="0">
                    <a:pos x="8" y="12"/>
                  </a:cxn>
                  <a:cxn ang="0">
                    <a:pos x="11" y="5"/>
                  </a:cxn>
                  <a:cxn ang="0">
                    <a:pos x="11" y="14"/>
                  </a:cxn>
                  <a:cxn ang="0">
                    <a:pos x="7" y="18"/>
                  </a:cxn>
                  <a:cxn ang="0">
                    <a:pos x="4" y="18"/>
                  </a:cxn>
                  <a:cxn ang="0">
                    <a:pos x="0" y="14"/>
                  </a:cxn>
                  <a:cxn ang="0">
                    <a:pos x="0" y="5"/>
                  </a:cxn>
                  <a:cxn ang="0">
                    <a:pos x="4" y="0"/>
                  </a:cxn>
                  <a:cxn ang="0">
                    <a:pos x="7" y="0"/>
                  </a:cxn>
                  <a:cxn ang="0">
                    <a:pos x="11" y="5"/>
                  </a:cxn>
                </a:cxnLst>
                <a:rect l="0" t="0" r="r" b="b"/>
                <a:pathLst>
                  <a:path w="11" h="18">
                    <a:moveTo>
                      <a:pt x="8" y="12"/>
                    </a:moveTo>
                    <a:cubicBezTo>
                      <a:pt x="8" y="7"/>
                      <a:pt x="8" y="7"/>
                      <a:pt x="8" y="7"/>
                    </a:cubicBezTo>
                    <a:cubicBezTo>
                      <a:pt x="8" y="5"/>
                      <a:pt x="7" y="4"/>
                      <a:pt x="6" y="4"/>
                    </a:cubicBezTo>
                    <a:cubicBezTo>
                      <a:pt x="5" y="4"/>
                      <a:pt x="5" y="4"/>
                      <a:pt x="5" y="4"/>
                    </a:cubicBezTo>
                    <a:cubicBezTo>
                      <a:pt x="4" y="4"/>
                      <a:pt x="3" y="5"/>
                      <a:pt x="3" y="7"/>
                    </a:cubicBezTo>
                    <a:cubicBezTo>
                      <a:pt x="3" y="12"/>
                      <a:pt x="3" y="12"/>
                      <a:pt x="3" y="12"/>
                    </a:cubicBezTo>
                    <a:cubicBezTo>
                      <a:pt x="3" y="13"/>
                      <a:pt x="4" y="14"/>
                      <a:pt x="5" y="14"/>
                    </a:cubicBezTo>
                    <a:cubicBezTo>
                      <a:pt x="6" y="14"/>
                      <a:pt x="6" y="14"/>
                      <a:pt x="6" y="14"/>
                    </a:cubicBezTo>
                    <a:cubicBezTo>
                      <a:pt x="7" y="14"/>
                      <a:pt x="8" y="13"/>
                      <a:pt x="8" y="12"/>
                    </a:cubicBezTo>
                    <a:moveTo>
                      <a:pt x="11" y="5"/>
                    </a:moveTo>
                    <a:cubicBezTo>
                      <a:pt x="11" y="14"/>
                      <a:pt x="11" y="14"/>
                      <a:pt x="11" y="14"/>
                    </a:cubicBezTo>
                    <a:cubicBezTo>
                      <a:pt x="11" y="16"/>
                      <a:pt x="9" y="18"/>
                      <a:pt x="7" y="18"/>
                    </a:cubicBezTo>
                    <a:cubicBezTo>
                      <a:pt x="4" y="18"/>
                      <a:pt x="4" y="18"/>
                      <a:pt x="4" y="18"/>
                    </a:cubicBezTo>
                    <a:cubicBezTo>
                      <a:pt x="2" y="18"/>
                      <a:pt x="0" y="16"/>
                      <a:pt x="0" y="14"/>
                    </a:cubicBezTo>
                    <a:cubicBezTo>
                      <a:pt x="0" y="5"/>
                      <a:pt x="0" y="5"/>
                      <a:pt x="0" y="5"/>
                    </a:cubicBezTo>
                    <a:cubicBezTo>
                      <a:pt x="0" y="2"/>
                      <a:pt x="2" y="0"/>
                      <a:pt x="4" y="0"/>
                    </a:cubicBezTo>
                    <a:cubicBezTo>
                      <a:pt x="7" y="0"/>
                      <a:pt x="7" y="0"/>
                      <a:pt x="7" y="0"/>
                    </a:cubicBezTo>
                    <a:cubicBezTo>
                      <a:pt x="9" y="0"/>
                      <a:pt x="11" y="2"/>
                      <a:pt x="11" y="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4" name="Freeform 63"/>
              <p:cNvSpPr>
                <a:spLocks/>
              </p:cNvSpPr>
              <p:nvPr/>
            </p:nvSpPr>
            <p:spPr bwMode="auto">
              <a:xfrm>
                <a:off x="2856" y="2171"/>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5" name="Freeform 64"/>
              <p:cNvSpPr>
                <a:spLocks/>
              </p:cNvSpPr>
              <p:nvPr/>
            </p:nvSpPr>
            <p:spPr bwMode="auto">
              <a:xfrm>
                <a:off x="2856" y="2117"/>
                <a:ext cx="14" cy="42"/>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4" y="18"/>
                      <a:pt x="3" y="18"/>
                    </a:cubicBezTo>
                    <a:cubicBezTo>
                      <a:pt x="2" y="18"/>
                      <a:pt x="1" y="18"/>
                      <a:pt x="1" y="18"/>
                    </a:cubicBezTo>
                    <a:cubicBezTo>
                      <a:pt x="0" y="17"/>
                      <a:pt x="0" y="17"/>
                      <a:pt x="0" y="16"/>
                    </a:cubicBezTo>
                    <a:cubicBezTo>
                      <a:pt x="0" y="2"/>
                      <a:pt x="0" y="2"/>
                      <a:pt x="0" y="2"/>
                    </a:cubicBezTo>
                    <a:cubicBezTo>
                      <a:pt x="0" y="1"/>
                      <a:pt x="1" y="0"/>
                      <a:pt x="3" y="0"/>
                    </a:cubicBezTo>
                    <a:cubicBezTo>
                      <a:pt x="4" y="0"/>
                      <a:pt x="4" y="1"/>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6" name="Freeform 65"/>
              <p:cNvSpPr>
                <a:spLocks/>
              </p:cNvSpPr>
              <p:nvPr/>
            </p:nvSpPr>
            <p:spPr bwMode="auto">
              <a:xfrm>
                <a:off x="2856" y="2013"/>
                <a:ext cx="14" cy="43"/>
              </a:xfrm>
              <a:custGeom>
                <a:avLst/>
                <a:gdLst/>
                <a:ahLst/>
                <a:cxnLst>
                  <a:cxn ang="0">
                    <a:pos x="6" y="2"/>
                  </a:cxn>
                  <a:cxn ang="0">
                    <a:pos x="6" y="16"/>
                  </a:cxn>
                  <a:cxn ang="0">
                    <a:pos x="3" y="18"/>
                  </a:cxn>
                  <a:cxn ang="0">
                    <a:pos x="1" y="17"/>
                  </a:cxn>
                  <a:cxn ang="0">
                    <a:pos x="0" y="16"/>
                  </a:cxn>
                  <a:cxn ang="0">
                    <a:pos x="0" y="2"/>
                  </a:cxn>
                  <a:cxn ang="0">
                    <a:pos x="3" y="0"/>
                  </a:cxn>
                  <a:cxn ang="0">
                    <a:pos x="5" y="0"/>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6"/>
                      <a:pt x="0" y="16"/>
                    </a:cubicBezTo>
                    <a:cubicBezTo>
                      <a:pt x="0" y="2"/>
                      <a:pt x="0" y="2"/>
                      <a:pt x="0" y="2"/>
                    </a:cubicBezTo>
                    <a:cubicBezTo>
                      <a:pt x="0" y="1"/>
                      <a:pt x="1" y="0"/>
                      <a:pt x="3" y="0"/>
                    </a:cubicBezTo>
                    <a:cubicBezTo>
                      <a:pt x="4" y="0"/>
                      <a:pt x="4" y="0"/>
                      <a:pt x="5" y="0"/>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7" name="Freeform 66"/>
              <p:cNvSpPr>
                <a:spLocks/>
              </p:cNvSpPr>
              <p:nvPr/>
            </p:nvSpPr>
            <p:spPr bwMode="auto">
              <a:xfrm>
                <a:off x="2856" y="1959"/>
                <a:ext cx="14" cy="42"/>
              </a:xfrm>
              <a:custGeom>
                <a:avLst/>
                <a:gdLst/>
                <a:ahLst/>
                <a:cxnLst>
                  <a:cxn ang="0">
                    <a:pos x="6" y="2"/>
                  </a:cxn>
                  <a:cxn ang="0">
                    <a:pos x="6" y="16"/>
                  </a:cxn>
                  <a:cxn ang="0">
                    <a:pos x="3" y="18"/>
                  </a:cxn>
                  <a:cxn ang="0">
                    <a:pos x="1" y="17"/>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6"/>
                      <a:pt x="0" y="16"/>
                    </a:cubicBezTo>
                    <a:cubicBezTo>
                      <a:pt x="0" y="2"/>
                      <a:pt x="0" y="2"/>
                      <a:pt x="0" y="2"/>
                    </a:cubicBezTo>
                    <a:cubicBezTo>
                      <a:pt x="0" y="1"/>
                      <a:pt x="1" y="0"/>
                      <a:pt x="3" y="0"/>
                    </a:cubicBezTo>
                    <a:cubicBezTo>
                      <a:pt x="4" y="0"/>
                      <a:pt x="4" y="0"/>
                      <a:pt x="5" y="1"/>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8" name="Freeform 67"/>
              <p:cNvSpPr>
                <a:spLocks noEditPoints="1"/>
              </p:cNvSpPr>
              <p:nvPr/>
            </p:nvSpPr>
            <p:spPr bwMode="auto">
              <a:xfrm>
                <a:off x="2823" y="2226"/>
                <a:ext cx="26" cy="42"/>
              </a:xfrm>
              <a:custGeom>
                <a:avLst/>
                <a:gdLst/>
                <a:ahLst/>
                <a:cxnLst>
                  <a:cxn ang="0">
                    <a:pos x="0" y="13"/>
                  </a:cxn>
                  <a:cxn ang="0">
                    <a:pos x="0" y="4"/>
                  </a:cxn>
                  <a:cxn ang="0">
                    <a:pos x="5" y="0"/>
                  </a:cxn>
                  <a:cxn ang="0">
                    <a:pos x="7" y="0"/>
                  </a:cxn>
                  <a:cxn ang="0">
                    <a:pos x="11" y="4"/>
                  </a:cxn>
                  <a:cxn ang="0">
                    <a:pos x="11" y="13"/>
                  </a:cxn>
                  <a:cxn ang="0">
                    <a:pos x="7" y="18"/>
                  </a:cxn>
                  <a:cxn ang="0">
                    <a:pos x="5" y="18"/>
                  </a:cxn>
                  <a:cxn ang="0">
                    <a:pos x="0" y="13"/>
                  </a:cxn>
                  <a:cxn ang="0">
                    <a:pos x="4" y="11"/>
                  </a:cxn>
                  <a:cxn ang="0">
                    <a:pos x="5" y="13"/>
                  </a:cxn>
                  <a:cxn ang="0">
                    <a:pos x="6" y="13"/>
                  </a:cxn>
                  <a:cxn ang="0">
                    <a:pos x="8" y="11"/>
                  </a:cxn>
                  <a:cxn ang="0">
                    <a:pos x="8" y="6"/>
                  </a:cxn>
                  <a:cxn ang="0">
                    <a:pos x="6" y="4"/>
                  </a:cxn>
                  <a:cxn ang="0">
                    <a:pos x="5" y="4"/>
                  </a:cxn>
                  <a:cxn ang="0">
                    <a:pos x="4" y="6"/>
                  </a:cxn>
                  <a:cxn ang="0">
                    <a:pos x="4" y="11"/>
                  </a:cxn>
                </a:cxnLst>
                <a:rect l="0" t="0" r="r" b="b"/>
                <a:pathLst>
                  <a:path w="11" h="18">
                    <a:moveTo>
                      <a:pt x="0" y="13"/>
                    </a:moveTo>
                    <a:cubicBezTo>
                      <a:pt x="0" y="4"/>
                      <a:pt x="0" y="4"/>
                      <a:pt x="0" y="4"/>
                    </a:cubicBezTo>
                    <a:cubicBezTo>
                      <a:pt x="0" y="2"/>
                      <a:pt x="2" y="0"/>
                      <a:pt x="5" y="0"/>
                    </a:cubicBezTo>
                    <a:cubicBezTo>
                      <a:pt x="7" y="0"/>
                      <a:pt x="7" y="0"/>
                      <a:pt x="7" y="0"/>
                    </a:cubicBezTo>
                    <a:cubicBezTo>
                      <a:pt x="10" y="0"/>
                      <a:pt x="11" y="2"/>
                      <a:pt x="11" y="4"/>
                    </a:cubicBezTo>
                    <a:cubicBezTo>
                      <a:pt x="11" y="13"/>
                      <a:pt x="11" y="13"/>
                      <a:pt x="11" y="13"/>
                    </a:cubicBezTo>
                    <a:cubicBezTo>
                      <a:pt x="11" y="16"/>
                      <a:pt x="10" y="18"/>
                      <a:pt x="7" y="18"/>
                    </a:cubicBezTo>
                    <a:cubicBezTo>
                      <a:pt x="5" y="18"/>
                      <a:pt x="5" y="18"/>
                      <a:pt x="5" y="18"/>
                    </a:cubicBezTo>
                    <a:cubicBezTo>
                      <a:pt x="2" y="18"/>
                      <a:pt x="0" y="16"/>
                      <a:pt x="0" y="13"/>
                    </a:cubicBezTo>
                    <a:moveTo>
                      <a:pt x="4" y="11"/>
                    </a:moveTo>
                    <a:cubicBezTo>
                      <a:pt x="4" y="12"/>
                      <a:pt x="5" y="13"/>
                      <a:pt x="5" y="13"/>
                    </a:cubicBezTo>
                    <a:cubicBezTo>
                      <a:pt x="6" y="13"/>
                      <a:pt x="6" y="13"/>
                      <a:pt x="6" y="13"/>
                    </a:cubicBezTo>
                    <a:cubicBezTo>
                      <a:pt x="7" y="13"/>
                      <a:pt x="8" y="12"/>
                      <a:pt x="8" y="11"/>
                    </a:cubicBezTo>
                    <a:cubicBezTo>
                      <a:pt x="8" y="6"/>
                      <a:pt x="8" y="6"/>
                      <a:pt x="8" y="6"/>
                    </a:cubicBezTo>
                    <a:cubicBezTo>
                      <a:pt x="8" y="5"/>
                      <a:pt x="7" y="4"/>
                      <a:pt x="6" y="4"/>
                    </a:cubicBezTo>
                    <a:cubicBezTo>
                      <a:pt x="5" y="4"/>
                      <a:pt x="5" y="4"/>
                      <a:pt x="5" y="4"/>
                    </a:cubicBezTo>
                    <a:cubicBezTo>
                      <a:pt x="5" y="4"/>
                      <a:pt x="4" y="5"/>
                      <a:pt x="4" y="6"/>
                    </a:cubicBezTo>
                    <a:lnTo>
                      <a:pt x="4" y="1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69" name="Freeform 68"/>
              <p:cNvSpPr>
                <a:spLocks noEditPoints="1"/>
              </p:cNvSpPr>
              <p:nvPr/>
            </p:nvSpPr>
            <p:spPr bwMode="auto">
              <a:xfrm>
                <a:off x="2823" y="2117"/>
                <a:ext cx="26" cy="42"/>
              </a:xfrm>
              <a:custGeom>
                <a:avLst/>
                <a:gdLst/>
                <a:ahLst/>
                <a:cxnLst>
                  <a:cxn ang="0">
                    <a:pos x="0" y="14"/>
                  </a:cxn>
                  <a:cxn ang="0">
                    <a:pos x="0" y="4"/>
                  </a:cxn>
                  <a:cxn ang="0">
                    <a:pos x="5" y="0"/>
                  </a:cxn>
                  <a:cxn ang="0">
                    <a:pos x="7" y="0"/>
                  </a:cxn>
                  <a:cxn ang="0">
                    <a:pos x="11" y="4"/>
                  </a:cxn>
                  <a:cxn ang="0">
                    <a:pos x="11" y="14"/>
                  </a:cxn>
                  <a:cxn ang="0">
                    <a:pos x="7" y="18"/>
                  </a:cxn>
                  <a:cxn ang="0">
                    <a:pos x="5" y="18"/>
                  </a:cxn>
                  <a:cxn ang="0">
                    <a:pos x="0" y="14"/>
                  </a:cxn>
                  <a:cxn ang="0">
                    <a:pos x="4" y="12"/>
                  </a:cxn>
                  <a:cxn ang="0">
                    <a:pos x="5" y="14"/>
                  </a:cxn>
                  <a:cxn ang="0">
                    <a:pos x="6" y="14"/>
                  </a:cxn>
                  <a:cxn ang="0">
                    <a:pos x="8" y="12"/>
                  </a:cxn>
                  <a:cxn ang="0">
                    <a:pos x="8" y="7"/>
                  </a:cxn>
                  <a:cxn ang="0">
                    <a:pos x="6" y="4"/>
                  </a:cxn>
                  <a:cxn ang="0">
                    <a:pos x="5" y="4"/>
                  </a:cxn>
                  <a:cxn ang="0">
                    <a:pos x="4" y="7"/>
                  </a:cxn>
                  <a:cxn ang="0">
                    <a:pos x="4" y="12"/>
                  </a:cxn>
                </a:cxnLst>
                <a:rect l="0" t="0" r="r" b="b"/>
                <a:pathLst>
                  <a:path w="11" h="18">
                    <a:moveTo>
                      <a:pt x="0" y="14"/>
                    </a:moveTo>
                    <a:cubicBezTo>
                      <a:pt x="0" y="4"/>
                      <a:pt x="0" y="4"/>
                      <a:pt x="0" y="4"/>
                    </a:cubicBezTo>
                    <a:cubicBezTo>
                      <a:pt x="0" y="2"/>
                      <a:pt x="2" y="0"/>
                      <a:pt x="5" y="0"/>
                    </a:cubicBezTo>
                    <a:cubicBezTo>
                      <a:pt x="7" y="0"/>
                      <a:pt x="7" y="0"/>
                      <a:pt x="7" y="0"/>
                    </a:cubicBezTo>
                    <a:cubicBezTo>
                      <a:pt x="10" y="0"/>
                      <a:pt x="11" y="2"/>
                      <a:pt x="11" y="4"/>
                    </a:cubicBezTo>
                    <a:cubicBezTo>
                      <a:pt x="11" y="14"/>
                      <a:pt x="11" y="14"/>
                      <a:pt x="11" y="14"/>
                    </a:cubicBezTo>
                    <a:cubicBezTo>
                      <a:pt x="11" y="16"/>
                      <a:pt x="10" y="18"/>
                      <a:pt x="7" y="18"/>
                    </a:cubicBezTo>
                    <a:cubicBezTo>
                      <a:pt x="5" y="18"/>
                      <a:pt x="5" y="18"/>
                      <a:pt x="5" y="18"/>
                    </a:cubicBezTo>
                    <a:cubicBezTo>
                      <a:pt x="2" y="18"/>
                      <a:pt x="0" y="16"/>
                      <a:pt x="0" y="14"/>
                    </a:cubicBezTo>
                    <a:moveTo>
                      <a:pt x="4" y="12"/>
                    </a:moveTo>
                    <a:cubicBezTo>
                      <a:pt x="4" y="13"/>
                      <a:pt x="5" y="14"/>
                      <a:pt x="5" y="14"/>
                    </a:cubicBezTo>
                    <a:cubicBezTo>
                      <a:pt x="6" y="14"/>
                      <a:pt x="6" y="14"/>
                      <a:pt x="6" y="14"/>
                    </a:cubicBezTo>
                    <a:cubicBezTo>
                      <a:pt x="7" y="14"/>
                      <a:pt x="8" y="13"/>
                      <a:pt x="8" y="12"/>
                    </a:cubicBezTo>
                    <a:cubicBezTo>
                      <a:pt x="8" y="7"/>
                      <a:pt x="8" y="7"/>
                      <a:pt x="8" y="7"/>
                    </a:cubicBezTo>
                    <a:cubicBezTo>
                      <a:pt x="8" y="5"/>
                      <a:pt x="7" y="4"/>
                      <a:pt x="6" y="4"/>
                    </a:cubicBezTo>
                    <a:cubicBezTo>
                      <a:pt x="5" y="4"/>
                      <a:pt x="5" y="4"/>
                      <a:pt x="5" y="4"/>
                    </a:cubicBezTo>
                    <a:cubicBezTo>
                      <a:pt x="5" y="4"/>
                      <a:pt x="4" y="5"/>
                      <a:pt x="4" y="7"/>
                    </a:cubicBezTo>
                    <a:lnTo>
                      <a:pt x="4"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0" name="Freeform 69"/>
              <p:cNvSpPr>
                <a:spLocks noEditPoints="1"/>
              </p:cNvSpPr>
              <p:nvPr/>
            </p:nvSpPr>
            <p:spPr bwMode="auto">
              <a:xfrm>
                <a:off x="2823" y="2065"/>
                <a:ext cx="26" cy="43"/>
              </a:xfrm>
              <a:custGeom>
                <a:avLst/>
                <a:gdLst/>
                <a:ahLst/>
                <a:cxnLst>
                  <a:cxn ang="0">
                    <a:pos x="0" y="14"/>
                  </a:cxn>
                  <a:cxn ang="0">
                    <a:pos x="0" y="5"/>
                  </a:cxn>
                  <a:cxn ang="0">
                    <a:pos x="5" y="0"/>
                  </a:cxn>
                  <a:cxn ang="0">
                    <a:pos x="7" y="0"/>
                  </a:cxn>
                  <a:cxn ang="0">
                    <a:pos x="11" y="5"/>
                  </a:cxn>
                  <a:cxn ang="0">
                    <a:pos x="11" y="14"/>
                  </a:cxn>
                  <a:cxn ang="0">
                    <a:pos x="7" y="18"/>
                  </a:cxn>
                  <a:cxn ang="0">
                    <a:pos x="5" y="18"/>
                  </a:cxn>
                  <a:cxn ang="0">
                    <a:pos x="0" y="14"/>
                  </a:cxn>
                  <a:cxn ang="0">
                    <a:pos x="4" y="7"/>
                  </a:cxn>
                  <a:cxn ang="0">
                    <a:pos x="4" y="12"/>
                  </a:cxn>
                  <a:cxn ang="0">
                    <a:pos x="5" y="14"/>
                  </a:cxn>
                  <a:cxn ang="0">
                    <a:pos x="6" y="14"/>
                  </a:cxn>
                  <a:cxn ang="0">
                    <a:pos x="8" y="12"/>
                  </a:cxn>
                  <a:cxn ang="0">
                    <a:pos x="8" y="7"/>
                  </a:cxn>
                  <a:cxn ang="0">
                    <a:pos x="6" y="4"/>
                  </a:cxn>
                  <a:cxn ang="0">
                    <a:pos x="5" y="4"/>
                  </a:cxn>
                  <a:cxn ang="0">
                    <a:pos x="4" y="7"/>
                  </a:cxn>
                </a:cxnLst>
                <a:rect l="0" t="0" r="r" b="b"/>
                <a:pathLst>
                  <a:path w="11" h="18">
                    <a:moveTo>
                      <a:pt x="0" y="14"/>
                    </a:moveTo>
                    <a:cubicBezTo>
                      <a:pt x="0" y="5"/>
                      <a:pt x="0" y="5"/>
                      <a:pt x="0" y="5"/>
                    </a:cubicBezTo>
                    <a:cubicBezTo>
                      <a:pt x="0" y="2"/>
                      <a:pt x="2" y="0"/>
                      <a:pt x="5" y="0"/>
                    </a:cubicBezTo>
                    <a:cubicBezTo>
                      <a:pt x="7" y="0"/>
                      <a:pt x="7" y="0"/>
                      <a:pt x="7" y="0"/>
                    </a:cubicBezTo>
                    <a:cubicBezTo>
                      <a:pt x="9" y="0"/>
                      <a:pt x="11" y="2"/>
                      <a:pt x="11" y="5"/>
                    </a:cubicBezTo>
                    <a:cubicBezTo>
                      <a:pt x="11" y="14"/>
                      <a:pt x="11" y="14"/>
                      <a:pt x="11" y="14"/>
                    </a:cubicBezTo>
                    <a:cubicBezTo>
                      <a:pt x="11" y="16"/>
                      <a:pt x="9" y="18"/>
                      <a:pt x="7" y="18"/>
                    </a:cubicBezTo>
                    <a:cubicBezTo>
                      <a:pt x="5" y="18"/>
                      <a:pt x="5" y="18"/>
                      <a:pt x="5" y="18"/>
                    </a:cubicBezTo>
                    <a:cubicBezTo>
                      <a:pt x="2" y="18"/>
                      <a:pt x="0" y="16"/>
                      <a:pt x="0" y="14"/>
                    </a:cubicBezTo>
                    <a:moveTo>
                      <a:pt x="4" y="7"/>
                    </a:moveTo>
                    <a:cubicBezTo>
                      <a:pt x="4" y="12"/>
                      <a:pt x="4" y="12"/>
                      <a:pt x="4" y="12"/>
                    </a:cubicBezTo>
                    <a:cubicBezTo>
                      <a:pt x="4" y="13"/>
                      <a:pt x="4" y="14"/>
                      <a:pt x="5" y="14"/>
                    </a:cubicBezTo>
                    <a:cubicBezTo>
                      <a:pt x="6" y="14"/>
                      <a:pt x="6" y="14"/>
                      <a:pt x="6" y="14"/>
                    </a:cubicBezTo>
                    <a:cubicBezTo>
                      <a:pt x="7" y="14"/>
                      <a:pt x="8" y="13"/>
                      <a:pt x="8" y="12"/>
                    </a:cubicBezTo>
                    <a:cubicBezTo>
                      <a:pt x="8" y="7"/>
                      <a:pt x="8" y="7"/>
                      <a:pt x="8" y="7"/>
                    </a:cubicBezTo>
                    <a:cubicBezTo>
                      <a:pt x="8" y="5"/>
                      <a:pt x="7" y="4"/>
                      <a:pt x="6" y="4"/>
                    </a:cubicBezTo>
                    <a:cubicBezTo>
                      <a:pt x="5" y="4"/>
                      <a:pt x="5" y="4"/>
                      <a:pt x="5" y="4"/>
                    </a:cubicBezTo>
                    <a:cubicBezTo>
                      <a:pt x="4" y="4"/>
                      <a:pt x="4" y="5"/>
                      <a:pt x="4" y="7"/>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1" name="Freeform 70"/>
              <p:cNvSpPr>
                <a:spLocks/>
              </p:cNvSpPr>
              <p:nvPr/>
            </p:nvSpPr>
            <p:spPr bwMode="auto">
              <a:xfrm>
                <a:off x="2830" y="2171"/>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2" name="Freeform 71"/>
              <p:cNvSpPr>
                <a:spLocks/>
              </p:cNvSpPr>
              <p:nvPr/>
            </p:nvSpPr>
            <p:spPr bwMode="auto">
              <a:xfrm>
                <a:off x="2830" y="2013"/>
                <a:ext cx="14" cy="43"/>
              </a:xfrm>
              <a:custGeom>
                <a:avLst/>
                <a:gdLst/>
                <a:ahLst/>
                <a:cxnLst>
                  <a:cxn ang="0">
                    <a:pos x="6" y="2"/>
                  </a:cxn>
                  <a:cxn ang="0">
                    <a:pos x="6" y="16"/>
                  </a:cxn>
                  <a:cxn ang="0">
                    <a:pos x="3" y="18"/>
                  </a:cxn>
                  <a:cxn ang="0">
                    <a:pos x="1" y="17"/>
                  </a:cxn>
                  <a:cxn ang="0">
                    <a:pos x="0" y="16"/>
                  </a:cxn>
                  <a:cxn ang="0">
                    <a:pos x="0" y="2"/>
                  </a:cxn>
                  <a:cxn ang="0">
                    <a:pos x="3" y="0"/>
                  </a:cxn>
                  <a:cxn ang="0">
                    <a:pos x="5" y="0"/>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6"/>
                      <a:pt x="0" y="16"/>
                    </a:cubicBezTo>
                    <a:cubicBezTo>
                      <a:pt x="0" y="2"/>
                      <a:pt x="0" y="2"/>
                      <a:pt x="0" y="2"/>
                    </a:cubicBezTo>
                    <a:cubicBezTo>
                      <a:pt x="0" y="1"/>
                      <a:pt x="1" y="0"/>
                      <a:pt x="3" y="0"/>
                    </a:cubicBezTo>
                    <a:cubicBezTo>
                      <a:pt x="4" y="0"/>
                      <a:pt x="4" y="0"/>
                      <a:pt x="5" y="0"/>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3" name="Freeform 72"/>
              <p:cNvSpPr>
                <a:spLocks/>
              </p:cNvSpPr>
              <p:nvPr/>
            </p:nvSpPr>
            <p:spPr bwMode="auto">
              <a:xfrm>
                <a:off x="2804" y="2226"/>
                <a:ext cx="14" cy="42"/>
              </a:xfrm>
              <a:custGeom>
                <a:avLst/>
                <a:gdLst/>
                <a:ahLst/>
                <a:cxnLst>
                  <a:cxn ang="0">
                    <a:pos x="6" y="2"/>
                  </a:cxn>
                  <a:cxn ang="0">
                    <a:pos x="6" y="15"/>
                  </a:cxn>
                  <a:cxn ang="0">
                    <a:pos x="3" y="18"/>
                  </a:cxn>
                  <a:cxn ang="0">
                    <a:pos x="1" y="17"/>
                  </a:cxn>
                  <a:cxn ang="0">
                    <a:pos x="0" y="15"/>
                  </a:cxn>
                  <a:cxn ang="0">
                    <a:pos x="0" y="2"/>
                  </a:cxn>
                  <a:cxn ang="0">
                    <a:pos x="3" y="0"/>
                  </a:cxn>
                  <a:cxn ang="0">
                    <a:pos x="5" y="0"/>
                  </a:cxn>
                  <a:cxn ang="0">
                    <a:pos x="6" y="2"/>
                  </a:cxn>
                </a:cxnLst>
                <a:rect l="0" t="0" r="r" b="b"/>
                <a:pathLst>
                  <a:path w="6" h="18">
                    <a:moveTo>
                      <a:pt x="6" y="2"/>
                    </a:moveTo>
                    <a:cubicBezTo>
                      <a:pt x="6" y="15"/>
                      <a:pt x="6" y="15"/>
                      <a:pt x="6" y="15"/>
                    </a:cubicBezTo>
                    <a:cubicBezTo>
                      <a:pt x="6" y="17"/>
                      <a:pt x="5" y="18"/>
                      <a:pt x="3" y="18"/>
                    </a:cubicBezTo>
                    <a:cubicBezTo>
                      <a:pt x="2" y="18"/>
                      <a:pt x="2" y="17"/>
                      <a:pt x="1" y="17"/>
                    </a:cubicBezTo>
                    <a:cubicBezTo>
                      <a:pt x="1" y="17"/>
                      <a:pt x="0" y="16"/>
                      <a:pt x="0" y="15"/>
                    </a:cubicBezTo>
                    <a:cubicBezTo>
                      <a:pt x="0" y="2"/>
                      <a:pt x="0" y="2"/>
                      <a:pt x="0" y="2"/>
                    </a:cubicBezTo>
                    <a:cubicBezTo>
                      <a:pt x="0" y="1"/>
                      <a:pt x="1" y="0"/>
                      <a:pt x="3" y="0"/>
                    </a:cubicBezTo>
                    <a:cubicBezTo>
                      <a:pt x="4" y="0"/>
                      <a:pt x="4" y="0"/>
                      <a:pt x="5" y="0"/>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4" name="Freeform 73"/>
              <p:cNvSpPr>
                <a:spLocks/>
              </p:cNvSpPr>
              <p:nvPr/>
            </p:nvSpPr>
            <p:spPr bwMode="auto">
              <a:xfrm>
                <a:off x="2804" y="2171"/>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5" name="Freeform 74"/>
              <p:cNvSpPr>
                <a:spLocks/>
              </p:cNvSpPr>
              <p:nvPr/>
            </p:nvSpPr>
            <p:spPr bwMode="auto">
              <a:xfrm>
                <a:off x="2804" y="2117"/>
                <a:ext cx="14" cy="42"/>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6" name="Freeform 75"/>
              <p:cNvSpPr>
                <a:spLocks/>
              </p:cNvSpPr>
              <p:nvPr/>
            </p:nvSpPr>
            <p:spPr bwMode="auto">
              <a:xfrm>
                <a:off x="2804" y="2065"/>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4" y="18"/>
                      <a:pt x="3" y="18"/>
                    </a:cubicBezTo>
                    <a:cubicBezTo>
                      <a:pt x="2" y="18"/>
                      <a:pt x="1" y="18"/>
                      <a:pt x="1" y="18"/>
                    </a:cubicBezTo>
                    <a:cubicBezTo>
                      <a:pt x="0"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7" name="Freeform 76"/>
              <p:cNvSpPr>
                <a:spLocks/>
              </p:cNvSpPr>
              <p:nvPr/>
            </p:nvSpPr>
            <p:spPr bwMode="auto">
              <a:xfrm>
                <a:off x="2804" y="2013"/>
                <a:ext cx="14" cy="43"/>
              </a:xfrm>
              <a:custGeom>
                <a:avLst/>
                <a:gdLst/>
                <a:ahLst/>
                <a:cxnLst>
                  <a:cxn ang="0">
                    <a:pos x="6" y="2"/>
                  </a:cxn>
                  <a:cxn ang="0">
                    <a:pos x="6" y="16"/>
                  </a:cxn>
                  <a:cxn ang="0">
                    <a:pos x="3" y="18"/>
                  </a:cxn>
                  <a:cxn ang="0">
                    <a:pos x="1" y="17"/>
                  </a:cxn>
                  <a:cxn ang="0">
                    <a:pos x="0" y="16"/>
                  </a:cxn>
                  <a:cxn ang="0">
                    <a:pos x="0" y="2"/>
                  </a:cxn>
                  <a:cxn ang="0">
                    <a:pos x="3" y="0"/>
                  </a:cxn>
                  <a:cxn ang="0">
                    <a:pos x="5" y="0"/>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6"/>
                      <a:pt x="0" y="16"/>
                    </a:cubicBezTo>
                    <a:cubicBezTo>
                      <a:pt x="0" y="2"/>
                      <a:pt x="0" y="2"/>
                      <a:pt x="0" y="2"/>
                    </a:cubicBezTo>
                    <a:cubicBezTo>
                      <a:pt x="0" y="1"/>
                      <a:pt x="1" y="0"/>
                      <a:pt x="3" y="0"/>
                    </a:cubicBezTo>
                    <a:cubicBezTo>
                      <a:pt x="4" y="0"/>
                      <a:pt x="4" y="0"/>
                      <a:pt x="5" y="0"/>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8" name="Freeform 77"/>
              <p:cNvSpPr>
                <a:spLocks noEditPoints="1"/>
              </p:cNvSpPr>
              <p:nvPr/>
            </p:nvSpPr>
            <p:spPr bwMode="auto">
              <a:xfrm>
                <a:off x="2771" y="2065"/>
                <a:ext cx="26" cy="43"/>
              </a:xfrm>
              <a:custGeom>
                <a:avLst/>
                <a:gdLst/>
                <a:ahLst/>
                <a:cxnLst>
                  <a:cxn ang="0">
                    <a:pos x="0" y="14"/>
                  </a:cxn>
                  <a:cxn ang="0">
                    <a:pos x="0" y="4"/>
                  </a:cxn>
                  <a:cxn ang="0">
                    <a:pos x="4" y="0"/>
                  </a:cxn>
                  <a:cxn ang="0">
                    <a:pos x="6" y="0"/>
                  </a:cxn>
                  <a:cxn ang="0">
                    <a:pos x="11" y="4"/>
                  </a:cxn>
                  <a:cxn ang="0">
                    <a:pos x="11" y="14"/>
                  </a:cxn>
                  <a:cxn ang="0">
                    <a:pos x="6" y="18"/>
                  </a:cxn>
                  <a:cxn ang="0">
                    <a:pos x="4" y="18"/>
                  </a:cxn>
                  <a:cxn ang="0">
                    <a:pos x="0" y="14"/>
                  </a:cxn>
                  <a:cxn ang="0">
                    <a:pos x="3" y="6"/>
                  </a:cxn>
                  <a:cxn ang="0">
                    <a:pos x="3" y="11"/>
                  </a:cxn>
                  <a:cxn ang="0">
                    <a:pos x="5" y="14"/>
                  </a:cxn>
                  <a:cxn ang="0">
                    <a:pos x="6" y="14"/>
                  </a:cxn>
                  <a:cxn ang="0">
                    <a:pos x="7" y="11"/>
                  </a:cxn>
                  <a:cxn ang="0">
                    <a:pos x="7" y="6"/>
                  </a:cxn>
                  <a:cxn ang="0">
                    <a:pos x="6" y="4"/>
                  </a:cxn>
                  <a:cxn ang="0">
                    <a:pos x="5" y="4"/>
                  </a:cxn>
                  <a:cxn ang="0">
                    <a:pos x="3" y="6"/>
                  </a:cxn>
                </a:cxnLst>
                <a:rect l="0" t="0" r="r" b="b"/>
                <a:pathLst>
                  <a:path w="11" h="18">
                    <a:moveTo>
                      <a:pt x="0" y="14"/>
                    </a:moveTo>
                    <a:cubicBezTo>
                      <a:pt x="0" y="4"/>
                      <a:pt x="0" y="4"/>
                      <a:pt x="0" y="4"/>
                    </a:cubicBezTo>
                    <a:cubicBezTo>
                      <a:pt x="0" y="2"/>
                      <a:pt x="1" y="0"/>
                      <a:pt x="4" y="0"/>
                    </a:cubicBezTo>
                    <a:cubicBezTo>
                      <a:pt x="6" y="0"/>
                      <a:pt x="6" y="0"/>
                      <a:pt x="6" y="0"/>
                    </a:cubicBezTo>
                    <a:cubicBezTo>
                      <a:pt x="9" y="0"/>
                      <a:pt x="11" y="2"/>
                      <a:pt x="11" y="4"/>
                    </a:cubicBezTo>
                    <a:cubicBezTo>
                      <a:pt x="11" y="14"/>
                      <a:pt x="11" y="14"/>
                      <a:pt x="11" y="14"/>
                    </a:cubicBezTo>
                    <a:cubicBezTo>
                      <a:pt x="11" y="16"/>
                      <a:pt x="9" y="18"/>
                      <a:pt x="6" y="18"/>
                    </a:cubicBezTo>
                    <a:cubicBezTo>
                      <a:pt x="4" y="18"/>
                      <a:pt x="4" y="18"/>
                      <a:pt x="4" y="18"/>
                    </a:cubicBezTo>
                    <a:cubicBezTo>
                      <a:pt x="1" y="18"/>
                      <a:pt x="0" y="16"/>
                      <a:pt x="0" y="14"/>
                    </a:cubicBezTo>
                    <a:moveTo>
                      <a:pt x="3" y="6"/>
                    </a:moveTo>
                    <a:cubicBezTo>
                      <a:pt x="3" y="11"/>
                      <a:pt x="3" y="11"/>
                      <a:pt x="3" y="11"/>
                    </a:cubicBezTo>
                    <a:cubicBezTo>
                      <a:pt x="3" y="13"/>
                      <a:pt x="4" y="14"/>
                      <a:pt x="5" y="14"/>
                    </a:cubicBezTo>
                    <a:cubicBezTo>
                      <a:pt x="6" y="14"/>
                      <a:pt x="6" y="14"/>
                      <a:pt x="6" y="14"/>
                    </a:cubicBezTo>
                    <a:cubicBezTo>
                      <a:pt x="7" y="14"/>
                      <a:pt x="7" y="13"/>
                      <a:pt x="7" y="11"/>
                    </a:cubicBezTo>
                    <a:cubicBezTo>
                      <a:pt x="7" y="6"/>
                      <a:pt x="7" y="6"/>
                      <a:pt x="7" y="6"/>
                    </a:cubicBezTo>
                    <a:cubicBezTo>
                      <a:pt x="7" y="5"/>
                      <a:pt x="7" y="4"/>
                      <a:pt x="6" y="4"/>
                    </a:cubicBezTo>
                    <a:cubicBezTo>
                      <a:pt x="5" y="4"/>
                      <a:pt x="5" y="4"/>
                      <a:pt x="5" y="4"/>
                    </a:cubicBezTo>
                    <a:cubicBezTo>
                      <a:pt x="4" y="4"/>
                      <a:pt x="3" y="5"/>
                      <a:pt x="3" y="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79" name="Freeform 78"/>
              <p:cNvSpPr>
                <a:spLocks/>
              </p:cNvSpPr>
              <p:nvPr/>
            </p:nvSpPr>
            <p:spPr bwMode="auto">
              <a:xfrm>
                <a:off x="2778" y="2171"/>
                <a:ext cx="15"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80" name="Freeform 79"/>
              <p:cNvSpPr>
                <a:spLocks/>
              </p:cNvSpPr>
              <p:nvPr/>
            </p:nvSpPr>
            <p:spPr bwMode="auto">
              <a:xfrm>
                <a:off x="2778" y="2013"/>
                <a:ext cx="15" cy="43"/>
              </a:xfrm>
              <a:custGeom>
                <a:avLst/>
                <a:gdLst/>
                <a:ahLst/>
                <a:cxnLst>
                  <a:cxn ang="0">
                    <a:pos x="6" y="2"/>
                  </a:cxn>
                  <a:cxn ang="0">
                    <a:pos x="6" y="16"/>
                  </a:cxn>
                  <a:cxn ang="0">
                    <a:pos x="3" y="18"/>
                  </a:cxn>
                  <a:cxn ang="0">
                    <a:pos x="1" y="17"/>
                  </a:cxn>
                  <a:cxn ang="0">
                    <a:pos x="0" y="16"/>
                  </a:cxn>
                  <a:cxn ang="0">
                    <a:pos x="0" y="2"/>
                  </a:cxn>
                  <a:cxn ang="0">
                    <a:pos x="3" y="0"/>
                  </a:cxn>
                  <a:cxn ang="0">
                    <a:pos x="5" y="0"/>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6"/>
                      <a:pt x="0" y="16"/>
                    </a:cubicBezTo>
                    <a:cubicBezTo>
                      <a:pt x="0" y="2"/>
                      <a:pt x="0" y="2"/>
                      <a:pt x="0" y="2"/>
                    </a:cubicBezTo>
                    <a:cubicBezTo>
                      <a:pt x="0" y="1"/>
                      <a:pt x="1" y="0"/>
                      <a:pt x="3" y="0"/>
                    </a:cubicBezTo>
                    <a:cubicBezTo>
                      <a:pt x="4" y="0"/>
                      <a:pt x="4" y="0"/>
                      <a:pt x="5" y="0"/>
                    </a:cubicBezTo>
                    <a:cubicBezTo>
                      <a:pt x="5"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81" name="Freeform 80"/>
              <p:cNvSpPr>
                <a:spLocks/>
              </p:cNvSpPr>
              <p:nvPr/>
            </p:nvSpPr>
            <p:spPr bwMode="auto">
              <a:xfrm>
                <a:off x="2750" y="2171"/>
                <a:ext cx="14" cy="43"/>
              </a:xfrm>
              <a:custGeom>
                <a:avLst/>
                <a:gdLst/>
                <a:ahLst/>
                <a:cxnLst>
                  <a:cxn ang="0">
                    <a:pos x="6" y="2"/>
                  </a:cxn>
                  <a:cxn ang="0">
                    <a:pos x="6" y="16"/>
                  </a:cxn>
                  <a:cxn ang="0">
                    <a:pos x="3" y="18"/>
                  </a:cxn>
                  <a:cxn ang="0">
                    <a:pos x="1" y="18"/>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5" y="18"/>
                      <a:pt x="3" y="18"/>
                    </a:cubicBezTo>
                    <a:cubicBezTo>
                      <a:pt x="2" y="18"/>
                      <a:pt x="2" y="18"/>
                      <a:pt x="1" y="18"/>
                    </a:cubicBezTo>
                    <a:cubicBezTo>
                      <a:pt x="1" y="17"/>
                      <a:pt x="0" y="17"/>
                      <a:pt x="0" y="16"/>
                    </a:cubicBezTo>
                    <a:cubicBezTo>
                      <a:pt x="0" y="2"/>
                      <a:pt x="0" y="2"/>
                      <a:pt x="0" y="2"/>
                    </a:cubicBezTo>
                    <a:cubicBezTo>
                      <a:pt x="0" y="1"/>
                      <a:pt x="2" y="0"/>
                      <a:pt x="3" y="0"/>
                    </a:cubicBezTo>
                    <a:cubicBezTo>
                      <a:pt x="4" y="0"/>
                      <a:pt x="5" y="0"/>
                      <a:pt x="5" y="1"/>
                    </a:cubicBezTo>
                    <a:cubicBezTo>
                      <a:pt x="6"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82" name="Freeform 81"/>
              <p:cNvSpPr>
                <a:spLocks/>
              </p:cNvSpPr>
              <p:nvPr/>
            </p:nvSpPr>
            <p:spPr bwMode="auto">
              <a:xfrm>
                <a:off x="2750" y="2013"/>
                <a:ext cx="14" cy="43"/>
              </a:xfrm>
              <a:custGeom>
                <a:avLst/>
                <a:gdLst/>
                <a:ahLst/>
                <a:cxnLst>
                  <a:cxn ang="0">
                    <a:pos x="6" y="2"/>
                  </a:cxn>
                  <a:cxn ang="0">
                    <a:pos x="6" y="16"/>
                  </a:cxn>
                  <a:cxn ang="0">
                    <a:pos x="3" y="18"/>
                  </a:cxn>
                  <a:cxn ang="0">
                    <a:pos x="1" y="17"/>
                  </a:cxn>
                  <a:cxn ang="0">
                    <a:pos x="0" y="16"/>
                  </a:cxn>
                  <a:cxn ang="0">
                    <a:pos x="0" y="2"/>
                  </a:cxn>
                  <a:cxn ang="0">
                    <a:pos x="3" y="0"/>
                  </a:cxn>
                  <a:cxn ang="0">
                    <a:pos x="5" y="0"/>
                  </a:cxn>
                  <a:cxn ang="0">
                    <a:pos x="6" y="2"/>
                  </a:cxn>
                </a:cxnLst>
                <a:rect l="0" t="0" r="r" b="b"/>
                <a:pathLst>
                  <a:path w="6" h="18">
                    <a:moveTo>
                      <a:pt x="6" y="2"/>
                    </a:moveTo>
                    <a:cubicBezTo>
                      <a:pt x="6" y="16"/>
                      <a:pt x="6" y="16"/>
                      <a:pt x="6" y="16"/>
                    </a:cubicBezTo>
                    <a:cubicBezTo>
                      <a:pt x="6" y="17"/>
                      <a:pt x="5" y="18"/>
                      <a:pt x="3" y="18"/>
                    </a:cubicBezTo>
                    <a:cubicBezTo>
                      <a:pt x="2" y="18"/>
                      <a:pt x="2" y="18"/>
                      <a:pt x="1" y="17"/>
                    </a:cubicBezTo>
                    <a:cubicBezTo>
                      <a:pt x="1" y="17"/>
                      <a:pt x="0" y="16"/>
                      <a:pt x="0" y="16"/>
                    </a:cubicBezTo>
                    <a:cubicBezTo>
                      <a:pt x="0" y="2"/>
                      <a:pt x="0" y="2"/>
                      <a:pt x="0" y="2"/>
                    </a:cubicBezTo>
                    <a:cubicBezTo>
                      <a:pt x="0" y="1"/>
                      <a:pt x="2" y="0"/>
                      <a:pt x="3" y="0"/>
                    </a:cubicBezTo>
                    <a:cubicBezTo>
                      <a:pt x="4" y="0"/>
                      <a:pt x="5" y="0"/>
                      <a:pt x="5" y="0"/>
                    </a:cubicBezTo>
                    <a:cubicBezTo>
                      <a:pt x="6" y="1"/>
                      <a:pt x="6" y="1"/>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83" name="Freeform 82"/>
              <p:cNvSpPr>
                <a:spLocks/>
              </p:cNvSpPr>
              <p:nvPr/>
            </p:nvSpPr>
            <p:spPr bwMode="auto">
              <a:xfrm>
                <a:off x="2750" y="2065"/>
                <a:ext cx="14" cy="43"/>
              </a:xfrm>
              <a:custGeom>
                <a:avLst/>
                <a:gdLst/>
                <a:ahLst/>
                <a:cxnLst>
                  <a:cxn ang="0">
                    <a:pos x="6" y="2"/>
                  </a:cxn>
                  <a:cxn ang="0">
                    <a:pos x="6" y="16"/>
                  </a:cxn>
                  <a:cxn ang="0">
                    <a:pos x="3" y="18"/>
                  </a:cxn>
                  <a:cxn ang="0">
                    <a:pos x="1" y="17"/>
                  </a:cxn>
                  <a:cxn ang="0">
                    <a:pos x="0" y="16"/>
                  </a:cxn>
                  <a:cxn ang="0">
                    <a:pos x="0" y="2"/>
                  </a:cxn>
                  <a:cxn ang="0">
                    <a:pos x="3" y="0"/>
                  </a:cxn>
                  <a:cxn ang="0">
                    <a:pos x="5" y="1"/>
                  </a:cxn>
                  <a:cxn ang="0">
                    <a:pos x="6" y="2"/>
                  </a:cxn>
                </a:cxnLst>
                <a:rect l="0" t="0" r="r" b="b"/>
                <a:pathLst>
                  <a:path w="6" h="18">
                    <a:moveTo>
                      <a:pt x="6" y="2"/>
                    </a:moveTo>
                    <a:cubicBezTo>
                      <a:pt x="6" y="16"/>
                      <a:pt x="6" y="16"/>
                      <a:pt x="6" y="16"/>
                    </a:cubicBezTo>
                    <a:cubicBezTo>
                      <a:pt x="6" y="17"/>
                      <a:pt x="4" y="18"/>
                      <a:pt x="3" y="18"/>
                    </a:cubicBezTo>
                    <a:cubicBezTo>
                      <a:pt x="2" y="18"/>
                      <a:pt x="1" y="18"/>
                      <a:pt x="1" y="17"/>
                    </a:cubicBezTo>
                    <a:cubicBezTo>
                      <a:pt x="0" y="17"/>
                      <a:pt x="0" y="17"/>
                      <a:pt x="0" y="16"/>
                    </a:cubicBezTo>
                    <a:cubicBezTo>
                      <a:pt x="0" y="2"/>
                      <a:pt x="0" y="2"/>
                      <a:pt x="0" y="2"/>
                    </a:cubicBezTo>
                    <a:cubicBezTo>
                      <a:pt x="0" y="1"/>
                      <a:pt x="1" y="0"/>
                      <a:pt x="3" y="0"/>
                    </a:cubicBezTo>
                    <a:cubicBezTo>
                      <a:pt x="4" y="0"/>
                      <a:pt x="4" y="0"/>
                      <a:pt x="5" y="1"/>
                    </a:cubicBezTo>
                    <a:cubicBezTo>
                      <a:pt x="5" y="1"/>
                      <a:pt x="6" y="2"/>
                      <a:pt x="6" y="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sp>
            <p:nvSpPr>
              <p:cNvPr id="84" name="Freeform 83"/>
              <p:cNvSpPr>
                <a:spLocks noEditPoints="1"/>
              </p:cNvSpPr>
              <p:nvPr/>
            </p:nvSpPr>
            <p:spPr bwMode="auto">
              <a:xfrm>
                <a:off x="2717" y="2065"/>
                <a:ext cx="26" cy="43"/>
              </a:xfrm>
              <a:custGeom>
                <a:avLst/>
                <a:gdLst/>
                <a:ahLst/>
                <a:cxnLst>
                  <a:cxn ang="0">
                    <a:pos x="8" y="6"/>
                  </a:cxn>
                  <a:cxn ang="0">
                    <a:pos x="6" y="4"/>
                  </a:cxn>
                  <a:cxn ang="0">
                    <a:pos x="5" y="4"/>
                  </a:cxn>
                  <a:cxn ang="0">
                    <a:pos x="4" y="6"/>
                  </a:cxn>
                  <a:cxn ang="0">
                    <a:pos x="4" y="11"/>
                  </a:cxn>
                  <a:cxn ang="0">
                    <a:pos x="5" y="14"/>
                  </a:cxn>
                  <a:cxn ang="0">
                    <a:pos x="6" y="14"/>
                  </a:cxn>
                  <a:cxn ang="0">
                    <a:pos x="8" y="11"/>
                  </a:cxn>
                  <a:cxn ang="0">
                    <a:pos x="8" y="6"/>
                  </a:cxn>
                  <a:cxn ang="0">
                    <a:pos x="11" y="4"/>
                  </a:cxn>
                  <a:cxn ang="0">
                    <a:pos x="11" y="14"/>
                  </a:cxn>
                  <a:cxn ang="0">
                    <a:pos x="7" y="18"/>
                  </a:cxn>
                  <a:cxn ang="0">
                    <a:pos x="5" y="18"/>
                  </a:cxn>
                  <a:cxn ang="0">
                    <a:pos x="0" y="14"/>
                  </a:cxn>
                  <a:cxn ang="0">
                    <a:pos x="0" y="4"/>
                  </a:cxn>
                  <a:cxn ang="0">
                    <a:pos x="5" y="0"/>
                  </a:cxn>
                  <a:cxn ang="0">
                    <a:pos x="7" y="0"/>
                  </a:cxn>
                  <a:cxn ang="0">
                    <a:pos x="11" y="4"/>
                  </a:cxn>
                </a:cxnLst>
                <a:rect l="0" t="0" r="r" b="b"/>
                <a:pathLst>
                  <a:path w="11" h="18">
                    <a:moveTo>
                      <a:pt x="8" y="6"/>
                    </a:moveTo>
                    <a:cubicBezTo>
                      <a:pt x="8" y="5"/>
                      <a:pt x="7" y="4"/>
                      <a:pt x="6" y="4"/>
                    </a:cubicBezTo>
                    <a:cubicBezTo>
                      <a:pt x="5" y="4"/>
                      <a:pt x="5" y="4"/>
                      <a:pt x="5" y="4"/>
                    </a:cubicBezTo>
                    <a:cubicBezTo>
                      <a:pt x="4" y="4"/>
                      <a:pt x="4" y="5"/>
                      <a:pt x="4" y="6"/>
                    </a:cubicBezTo>
                    <a:cubicBezTo>
                      <a:pt x="4" y="11"/>
                      <a:pt x="4" y="11"/>
                      <a:pt x="4" y="11"/>
                    </a:cubicBezTo>
                    <a:cubicBezTo>
                      <a:pt x="4" y="13"/>
                      <a:pt x="4" y="14"/>
                      <a:pt x="5" y="14"/>
                    </a:cubicBezTo>
                    <a:cubicBezTo>
                      <a:pt x="6" y="14"/>
                      <a:pt x="6" y="14"/>
                      <a:pt x="6" y="14"/>
                    </a:cubicBezTo>
                    <a:cubicBezTo>
                      <a:pt x="7" y="14"/>
                      <a:pt x="8" y="13"/>
                      <a:pt x="8" y="11"/>
                    </a:cubicBezTo>
                    <a:lnTo>
                      <a:pt x="8" y="6"/>
                    </a:lnTo>
                    <a:close/>
                    <a:moveTo>
                      <a:pt x="11" y="4"/>
                    </a:moveTo>
                    <a:cubicBezTo>
                      <a:pt x="11" y="14"/>
                      <a:pt x="11" y="14"/>
                      <a:pt x="11" y="14"/>
                    </a:cubicBezTo>
                    <a:cubicBezTo>
                      <a:pt x="11" y="16"/>
                      <a:pt x="9" y="18"/>
                      <a:pt x="7" y="18"/>
                    </a:cubicBezTo>
                    <a:cubicBezTo>
                      <a:pt x="5" y="18"/>
                      <a:pt x="5" y="18"/>
                      <a:pt x="5" y="18"/>
                    </a:cubicBezTo>
                    <a:cubicBezTo>
                      <a:pt x="2" y="18"/>
                      <a:pt x="0" y="16"/>
                      <a:pt x="0" y="14"/>
                    </a:cubicBezTo>
                    <a:cubicBezTo>
                      <a:pt x="0" y="4"/>
                      <a:pt x="0" y="4"/>
                      <a:pt x="0" y="4"/>
                    </a:cubicBezTo>
                    <a:cubicBezTo>
                      <a:pt x="0" y="2"/>
                      <a:pt x="2" y="0"/>
                      <a:pt x="5" y="0"/>
                    </a:cubicBezTo>
                    <a:cubicBezTo>
                      <a:pt x="7" y="0"/>
                      <a:pt x="7" y="0"/>
                      <a:pt x="7" y="0"/>
                    </a:cubicBezTo>
                    <a:cubicBezTo>
                      <a:pt x="9" y="0"/>
                      <a:pt x="11" y="2"/>
                      <a:pt x="11"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bg1"/>
                  </a:solidFill>
                </a:endParaRPr>
              </a:p>
            </p:txBody>
          </p:sp>
        </p:grpSp>
        <p:sp>
          <p:nvSpPr>
            <p:cNvPr id="46" name="Left Arrow 45"/>
            <p:cNvSpPr>
              <a:spLocks noChangeAspect="1"/>
            </p:cNvSpPr>
            <p:nvPr/>
          </p:nvSpPr>
          <p:spPr>
            <a:xfrm flipH="1">
              <a:off x="2577178" y="3178215"/>
              <a:ext cx="274320" cy="186555"/>
            </a:xfrm>
            <a:prstGeom prst="lef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US" dirty="0"/>
            </a:p>
          </p:txBody>
        </p:sp>
      </p:grpSp>
      <p:sp>
        <p:nvSpPr>
          <p:cNvPr id="85" name="Rectangle 84"/>
          <p:cNvSpPr/>
          <p:nvPr/>
        </p:nvSpPr>
        <p:spPr>
          <a:xfrm>
            <a:off x="4616985" y="1088387"/>
            <a:ext cx="1053494" cy="246221"/>
          </a:xfrm>
          <a:prstGeom prst="rect">
            <a:avLst/>
          </a:prstGeom>
        </p:spPr>
        <p:txBody>
          <a:bodyPr wrap="none">
            <a:spAutoFit/>
          </a:bodyPr>
          <a:lstStyle/>
          <a:p>
            <a:r>
              <a:rPr lang="en-US" sz="1000" b="1" dirty="0">
                <a:latin typeface="+mj-lt"/>
                <a:ea typeface="Times New Roman" panose="02020603050405020304" pitchFamily="18" charset="0"/>
                <a:cs typeface="Times New Roman" panose="02020603050405020304" pitchFamily="18" charset="0"/>
              </a:rPr>
              <a:t>(1) Primary Claim</a:t>
            </a:r>
            <a:endParaRPr lang="en-US" sz="1000" b="1" dirty="0">
              <a:latin typeface="+mj-lt"/>
            </a:endParaRPr>
          </a:p>
        </p:txBody>
      </p:sp>
      <p:sp>
        <p:nvSpPr>
          <p:cNvPr id="86" name="Rectangle 85"/>
          <p:cNvSpPr/>
          <p:nvPr/>
        </p:nvSpPr>
        <p:spPr>
          <a:xfrm rot="21600000">
            <a:off x="4616986" y="1467631"/>
            <a:ext cx="1201007" cy="246221"/>
          </a:xfrm>
          <a:prstGeom prst="rect">
            <a:avLst/>
          </a:prstGeom>
        </p:spPr>
        <p:txBody>
          <a:bodyPr wrap="square">
            <a:spAutoFit/>
          </a:bodyPr>
          <a:lstStyle/>
          <a:p>
            <a:r>
              <a:rPr lang="en-US" sz="1000" b="1" dirty="0">
                <a:latin typeface="+mj-lt"/>
                <a:ea typeface="Times New Roman" panose="02020603050405020304" pitchFamily="18" charset="0"/>
                <a:cs typeface="Times New Roman" panose="02020603050405020304" pitchFamily="18" charset="0"/>
              </a:rPr>
              <a:t>(2) Patient Copay</a:t>
            </a:r>
            <a:endParaRPr lang="en-US" sz="1000" b="1" dirty="0">
              <a:latin typeface="+mj-lt"/>
            </a:endParaRPr>
          </a:p>
        </p:txBody>
      </p:sp>
      <p:sp>
        <p:nvSpPr>
          <p:cNvPr id="87" name="Rectangle 86"/>
          <p:cNvSpPr/>
          <p:nvPr/>
        </p:nvSpPr>
        <p:spPr>
          <a:xfrm>
            <a:off x="4616986" y="1862263"/>
            <a:ext cx="1189749" cy="246221"/>
          </a:xfrm>
          <a:prstGeom prst="rect">
            <a:avLst/>
          </a:prstGeom>
        </p:spPr>
        <p:txBody>
          <a:bodyPr wrap="none">
            <a:spAutoFit/>
          </a:bodyPr>
          <a:lstStyle/>
          <a:p>
            <a:r>
              <a:rPr lang="en-US" sz="1000" b="1" dirty="0">
                <a:latin typeface="+mj-lt"/>
                <a:ea typeface="Times New Roman" panose="02020603050405020304" pitchFamily="18" charset="0"/>
                <a:cs typeface="Times New Roman" panose="02020603050405020304" pitchFamily="18" charset="0"/>
              </a:rPr>
              <a:t>(3) Secondary Claim</a:t>
            </a:r>
            <a:endParaRPr lang="en-US" sz="1000" b="1" dirty="0">
              <a:latin typeface="+mj-lt"/>
            </a:endParaRPr>
          </a:p>
        </p:txBody>
      </p:sp>
      <p:sp>
        <p:nvSpPr>
          <p:cNvPr id="88" name="Rectangle 87"/>
          <p:cNvSpPr/>
          <p:nvPr/>
        </p:nvSpPr>
        <p:spPr>
          <a:xfrm>
            <a:off x="4616986" y="2336837"/>
            <a:ext cx="1479015" cy="400110"/>
          </a:xfrm>
          <a:prstGeom prst="rect">
            <a:avLst/>
          </a:prstGeom>
          <a:noFill/>
        </p:spPr>
        <p:txBody>
          <a:bodyPr wrap="square">
            <a:spAutoFit/>
          </a:bodyPr>
          <a:lstStyle/>
          <a:p>
            <a:pPr marL="174625" indent="-174625"/>
            <a:r>
              <a:rPr lang="en-US" sz="1000" b="1" dirty="0">
                <a:latin typeface="+mj-lt"/>
                <a:ea typeface="Times New Roman" panose="02020603050405020304" pitchFamily="18" charset="0"/>
                <a:cs typeface="Times New Roman" panose="02020603050405020304" pitchFamily="18" charset="0"/>
              </a:rPr>
              <a:t>(4) Patient Eligibility Approval / Rejection</a:t>
            </a:r>
            <a:endParaRPr lang="en-US" sz="1000" b="1" dirty="0">
              <a:latin typeface="+mj-lt"/>
            </a:endParaRPr>
          </a:p>
        </p:txBody>
      </p:sp>
      <p:sp>
        <p:nvSpPr>
          <p:cNvPr id="89" name="Rectangle 88"/>
          <p:cNvSpPr/>
          <p:nvPr/>
        </p:nvSpPr>
        <p:spPr>
          <a:xfrm>
            <a:off x="2393235" y="1116902"/>
            <a:ext cx="875925" cy="246221"/>
          </a:xfrm>
          <a:prstGeom prst="rect">
            <a:avLst/>
          </a:prstGeom>
        </p:spPr>
        <p:txBody>
          <a:bodyPr wrap="square">
            <a:spAutoFit/>
          </a:bodyPr>
          <a:lstStyle/>
          <a:p>
            <a:r>
              <a:rPr lang="en-US" sz="1000" b="1" dirty="0">
                <a:latin typeface="+mj-lt"/>
                <a:ea typeface="Times New Roman" panose="02020603050405020304" pitchFamily="18" charset="0"/>
                <a:cs typeface="Times New Roman" panose="02020603050405020304" pitchFamily="18" charset="0"/>
              </a:rPr>
              <a:t>Rx &amp; Coupon</a:t>
            </a:r>
            <a:endParaRPr lang="en-US" sz="1000" b="1" dirty="0">
              <a:latin typeface="+mj-lt"/>
            </a:endParaRPr>
          </a:p>
        </p:txBody>
      </p:sp>
      <p:sp>
        <p:nvSpPr>
          <p:cNvPr id="90" name="Rectangle 89"/>
          <p:cNvSpPr/>
          <p:nvPr/>
        </p:nvSpPr>
        <p:spPr>
          <a:xfrm>
            <a:off x="2393234" y="1488529"/>
            <a:ext cx="1367340" cy="246221"/>
          </a:xfrm>
          <a:prstGeom prst="rect">
            <a:avLst/>
          </a:prstGeom>
        </p:spPr>
        <p:txBody>
          <a:bodyPr wrap="square">
            <a:spAutoFit/>
          </a:bodyPr>
          <a:lstStyle/>
          <a:p>
            <a:r>
              <a:rPr lang="en-US" sz="1000" b="1" dirty="0">
                <a:latin typeface="+mj-lt"/>
                <a:cs typeface="Times New Roman" panose="02020603050405020304" pitchFamily="18" charset="0"/>
              </a:rPr>
              <a:t>Dispensed if approved</a:t>
            </a:r>
            <a:endParaRPr lang="en-US" sz="1000" b="1" dirty="0">
              <a:latin typeface="+mj-lt"/>
            </a:endParaRPr>
          </a:p>
        </p:txBody>
      </p:sp>
      <p:cxnSp>
        <p:nvCxnSpPr>
          <p:cNvPr id="91" name="Straight Arrow Connector 90"/>
          <p:cNvCxnSpPr/>
          <p:nvPr/>
        </p:nvCxnSpPr>
        <p:spPr>
          <a:xfrm>
            <a:off x="2457749" y="1399205"/>
            <a:ext cx="1188720" cy="0"/>
          </a:xfrm>
          <a:prstGeom prst="straightConnector1">
            <a:avLst/>
          </a:prstGeom>
          <a:solidFill>
            <a:schemeClr val="bg2">
              <a:lumMod val="20000"/>
              <a:lumOff val="80000"/>
            </a:schemeClr>
          </a:solidFill>
          <a:ln w="57150">
            <a:solidFill>
              <a:srgbClr val="4066AA"/>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flipH="1">
            <a:off x="2432341" y="1789934"/>
            <a:ext cx="1188720" cy="0"/>
          </a:xfrm>
          <a:prstGeom prst="straightConnector1">
            <a:avLst/>
          </a:prstGeom>
          <a:solidFill>
            <a:schemeClr val="bg2">
              <a:lumMod val="20000"/>
              <a:lumOff val="80000"/>
            </a:schemeClr>
          </a:solidFill>
          <a:ln w="57150">
            <a:solidFill>
              <a:srgbClr val="8099C6"/>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3" name="Rectangle 92"/>
          <p:cNvSpPr/>
          <p:nvPr/>
        </p:nvSpPr>
        <p:spPr>
          <a:xfrm>
            <a:off x="1676456" y="1959453"/>
            <a:ext cx="790729" cy="338554"/>
          </a:xfrm>
          <a:prstGeom prst="rect">
            <a:avLst/>
          </a:prstGeom>
        </p:spPr>
        <p:txBody>
          <a:bodyPr wrap="none">
            <a:spAutoFit/>
          </a:bodyPr>
          <a:lstStyle/>
          <a:p>
            <a:pPr algn="ctr"/>
            <a:r>
              <a:rPr lang="en-US" sz="1600" b="1" dirty="0">
                <a:solidFill>
                  <a:srgbClr val="00338D"/>
                </a:solidFill>
              </a:rPr>
              <a:t>Patient</a:t>
            </a:r>
          </a:p>
        </p:txBody>
      </p:sp>
      <p:sp>
        <p:nvSpPr>
          <p:cNvPr id="94" name="Rectangle 93"/>
          <p:cNvSpPr/>
          <p:nvPr/>
        </p:nvSpPr>
        <p:spPr>
          <a:xfrm>
            <a:off x="7168550" y="954902"/>
            <a:ext cx="1459531" cy="400110"/>
          </a:xfrm>
          <a:prstGeom prst="rect">
            <a:avLst/>
          </a:prstGeom>
        </p:spPr>
        <p:txBody>
          <a:bodyPr wrap="square">
            <a:spAutoFit/>
          </a:bodyPr>
          <a:lstStyle/>
          <a:p>
            <a:pPr marL="174625" indent="-174625"/>
            <a:r>
              <a:rPr lang="en-US" sz="1000" b="1" dirty="0">
                <a:latin typeface="+mj-lt"/>
                <a:ea typeface="Times New Roman" panose="02020603050405020304" pitchFamily="18" charset="0"/>
                <a:cs typeface="Times New Roman" panose="02020603050405020304" pitchFamily="18" charset="0"/>
              </a:rPr>
              <a:t>(1) Primary Claim with </a:t>
            </a:r>
            <a:br>
              <a:rPr lang="en-US" sz="1000" b="1" dirty="0">
                <a:latin typeface="+mj-lt"/>
                <a:ea typeface="Times New Roman" panose="02020603050405020304" pitchFamily="18" charset="0"/>
                <a:cs typeface="Times New Roman" panose="02020603050405020304" pitchFamily="18" charset="0"/>
              </a:rPr>
            </a:br>
            <a:r>
              <a:rPr lang="en-US" sz="1000" b="1" dirty="0">
                <a:latin typeface="+mj-lt"/>
                <a:ea typeface="Times New Roman" panose="02020603050405020304" pitchFamily="18" charset="0"/>
                <a:cs typeface="Times New Roman" panose="02020603050405020304" pitchFamily="18" charset="0"/>
              </a:rPr>
              <a:t>BIN, PCN &amp; Group ID </a:t>
            </a:r>
            <a:endParaRPr lang="en-US" sz="1000" b="1" dirty="0">
              <a:latin typeface="+mj-lt"/>
            </a:endParaRPr>
          </a:p>
        </p:txBody>
      </p:sp>
      <p:sp>
        <p:nvSpPr>
          <p:cNvPr id="95" name="Rectangle 94"/>
          <p:cNvSpPr/>
          <p:nvPr/>
        </p:nvSpPr>
        <p:spPr>
          <a:xfrm>
            <a:off x="7168550" y="1461612"/>
            <a:ext cx="1110119" cy="246221"/>
          </a:xfrm>
          <a:prstGeom prst="rect">
            <a:avLst/>
          </a:prstGeom>
        </p:spPr>
        <p:txBody>
          <a:bodyPr wrap="square">
            <a:spAutoFit/>
          </a:bodyPr>
          <a:lstStyle/>
          <a:p>
            <a:r>
              <a:rPr lang="en-US" sz="1000" b="1" dirty="0">
                <a:latin typeface="+mj-lt"/>
                <a:ea typeface="Times New Roman" panose="02020603050405020304" pitchFamily="18" charset="0"/>
                <a:cs typeface="Times New Roman" panose="02020603050405020304" pitchFamily="18" charset="0"/>
              </a:rPr>
              <a:t>(2) Patient Copay</a:t>
            </a:r>
            <a:endParaRPr lang="en-US" sz="1000" b="1" dirty="0">
              <a:latin typeface="+mj-lt"/>
            </a:endParaRPr>
          </a:p>
        </p:txBody>
      </p:sp>
      <p:sp>
        <p:nvSpPr>
          <p:cNvPr id="96" name="Rectangle 95"/>
          <p:cNvSpPr/>
          <p:nvPr/>
        </p:nvSpPr>
        <p:spPr>
          <a:xfrm>
            <a:off x="7166940" y="1956145"/>
            <a:ext cx="1265483" cy="400110"/>
          </a:xfrm>
          <a:prstGeom prst="rect">
            <a:avLst/>
          </a:prstGeom>
        </p:spPr>
        <p:txBody>
          <a:bodyPr wrap="square">
            <a:spAutoFit/>
          </a:bodyPr>
          <a:lstStyle/>
          <a:p>
            <a:pPr marL="174625" indent="-174625"/>
            <a:r>
              <a:rPr lang="en-US" sz="1000" b="1" dirty="0">
                <a:latin typeface="+mj-lt"/>
                <a:ea typeface="Times New Roman" panose="02020603050405020304" pitchFamily="18" charset="0"/>
                <a:cs typeface="Times New Roman" panose="02020603050405020304" pitchFamily="18" charset="0"/>
              </a:rPr>
              <a:t>(3) Secondary Claim </a:t>
            </a:r>
            <a:br>
              <a:rPr lang="en-US" sz="1000" b="1" dirty="0">
                <a:latin typeface="+mj-lt"/>
                <a:ea typeface="Times New Roman" panose="02020603050405020304" pitchFamily="18" charset="0"/>
                <a:cs typeface="Times New Roman" panose="02020603050405020304" pitchFamily="18" charset="0"/>
              </a:rPr>
            </a:br>
            <a:r>
              <a:rPr lang="en-US" sz="1000" b="1" dirty="0">
                <a:latin typeface="+mj-lt"/>
                <a:ea typeface="Times New Roman" panose="02020603050405020304" pitchFamily="18" charset="0"/>
                <a:cs typeface="Times New Roman" panose="02020603050405020304" pitchFamily="18" charset="0"/>
              </a:rPr>
              <a:t>with Primary BIN</a:t>
            </a:r>
            <a:endParaRPr lang="en-US" sz="1000" b="1" dirty="0">
              <a:latin typeface="+mj-lt"/>
            </a:endParaRPr>
          </a:p>
        </p:txBody>
      </p:sp>
      <p:sp>
        <p:nvSpPr>
          <p:cNvPr id="97" name="Rectangle 96"/>
          <p:cNvSpPr/>
          <p:nvPr/>
        </p:nvSpPr>
        <p:spPr>
          <a:xfrm>
            <a:off x="7168550" y="2434262"/>
            <a:ext cx="1373085" cy="400110"/>
          </a:xfrm>
          <a:prstGeom prst="rect">
            <a:avLst/>
          </a:prstGeom>
          <a:noFill/>
        </p:spPr>
        <p:txBody>
          <a:bodyPr wrap="square">
            <a:spAutoFit/>
          </a:bodyPr>
          <a:lstStyle/>
          <a:p>
            <a:pPr marL="174625" indent="-174625"/>
            <a:r>
              <a:rPr lang="en-US" sz="1000" b="1" dirty="0">
                <a:latin typeface="+mj-lt"/>
                <a:ea typeface="Times New Roman" panose="02020603050405020304" pitchFamily="18" charset="0"/>
                <a:cs typeface="Times New Roman" panose="02020603050405020304" pitchFamily="18" charset="0"/>
              </a:rPr>
              <a:t>(4) Patient Eligibility </a:t>
            </a:r>
            <a:br>
              <a:rPr lang="en-US" sz="1000" b="1" dirty="0">
                <a:latin typeface="+mj-lt"/>
                <a:ea typeface="Times New Roman" panose="02020603050405020304" pitchFamily="18" charset="0"/>
                <a:cs typeface="Times New Roman" panose="02020603050405020304" pitchFamily="18" charset="0"/>
              </a:rPr>
            </a:br>
            <a:r>
              <a:rPr lang="en-US" sz="1000" b="1" dirty="0">
                <a:latin typeface="+mj-lt"/>
                <a:ea typeface="Times New Roman" panose="02020603050405020304" pitchFamily="18" charset="0"/>
                <a:cs typeface="Times New Roman" panose="02020603050405020304" pitchFamily="18" charset="0"/>
              </a:rPr>
              <a:t>Approval/Rejection</a:t>
            </a:r>
            <a:endParaRPr lang="en-US" sz="1000" b="1" dirty="0">
              <a:latin typeface="+mj-lt"/>
            </a:endParaRPr>
          </a:p>
        </p:txBody>
      </p:sp>
      <p:cxnSp>
        <p:nvCxnSpPr>
          <p:cNvPr id="98" name="Straight Arrow Connector 97"/>
          <p:cNvCxnSpPr/>
          <p:nvPr/>
        </p:nvCxnSpPr>
        <p:spPr>
          <a:xfrm>
            <a:off x="7282180" y="1388245"/>
            <a:ext cx="1188720" cy="0"/>
          </a:xfrm>
          <a:prstGeom prst="straightConnector1">
            <a:avLst/>
          </a:prstGeom>
          <a:solidFill>
            <a:schemeClr val="bg2">
              <a:lumMod val="20000"/>
              <a:lumOff val="80000"/>
            </a:schemeClr>
          </a:solidFill>
          <a:ln w="57150">
            <a:solidFill>
              <a:srgbClr val="4066AA"/>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flipH="1">
            <a:off x="7282180" y="1769245"/>
            <a:ext cx="1188720" cy="0"/>
          </a:xfrm>
          <a:prstGeom prst="straightConnector1">
            <a:avLst/>
          </a:prstGeom>
          <a:solidFill>
            <a:schemeClr val="bg2">
              <a:lumMod val="20000"/>
              <a:lumOff val="80000"/>
            </a:schemeClr>
          </a:solidFill>
          <a:ln w="57150">
            <a:solidFill>
              <a:srgbClr val="8099C6"/>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V="1">
            <a:off x="7219178" y="1916638"/>
            <a:ext cx="3197302" cy="6718"/>
          </a:xfrm>
          <a:prstGeom prst="line">
            <a:avLst/>
          </a:prstGeom>
          <a:ln w="12700">
            <a:solidFill>
              <a:schemeClr val="bg2"/>
            </a:solidFill>
            <a:prstDash val="sysDash"/>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7282180" y="2362200"/>
            <a:ext cx="1188720" cy="0"/>
          </a:xfrm>
          <a:prstGeom prst="straightConnector1">
            <a:avLst/>
          </a:prstGeom>
          <a:solidFill>
            <a:schemeClr val="bg2">
              <a:lumMod val="20000"/>
              <a:lumOff val="80000"/>
            </a:schemeClr>
          </a:solidFill>
          <a:ln w="57150">
            <a:solidFill>
              <a:srgbClr val="4066AA"/>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flipH="1">
            <a:off x="7282180" y="2895600"/>
            <a:ext cx="1188720" cy="0"/>
          </a:xfrm>
          <a:prstGeom prst="straightConnector1">
            <a:avLst/>
          </a:prstGeom>
          <a:solidFill>
            <a:schemeClr val="bg2">
              <a:lumMod val="20000"/>
              <a:lumOff val="80000"/>
            </a:schemeClr>
          </a:solidFill>
          <a:ln w="57150">
            <a:solidFill>
              <a:srgbClr val="8099C6"/>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103" name="Group 102"/>
          <p:cNvGrpSpPr/>
          <p:nvPr/>
        </p:nvGrpSpPr>
        <p:grpSpPr>
          <a:xfrm>
            <a:off x="1812890" y="1251555"/>
            <a:ext cx="498071" cy="637433"/>
            <a:chOff x="4811713" y="3921126"/>
            <a:chExt cx="652463" cy="835025"/>
          </a:xfrm>
          <a:solidFill>
            <a:srgbClr val="97989A"/>
          </a:solidFill>
        </p:grpSpPr>
        <p:sp>
          <p:nvSpPr>
            <p:cNvPr id="104" name="Freeform 62"/>
            <p:cNvSpPr>
              <a:spLocks/>
            </p:cNvSpPr>
            <p:nvPr/>
          </p:nvSpPr>
          <p:spPr bwMode="auto">
            <a:xfrm>
              <a:off x="4875213" y="3984626"/>
              <a:ext cx="468313" cy="438150"/>
            </a:xfrm>
            <a:custGeom>
              <a:avLst/>
              <a:gdLst/>
              <a:ahLst/>
              <a:cxnLst>
                <a:cxn ang="0">
                  <a:pos x="33" y="107"/>
                </a:cxn>
                <a:cxn ang="0">
                  <a:pos x="64" y="116"/>
                </a:cxn>
                <a:cxn ang="0">
                  <a:pos x="112" y="89"/>
                </a:cxn>
                <a:cxn ang="0">
                  <a:pos x="112" y="26"/>
                </a:cxn>
                <a:cxn ang="0">
                  <a:pos x="63" y="1"/>
                </a:cxn>
                <a:cxn ang="0">
                  <a:pos x="11" y="37"/>
                </a:cxn>
                <a:cxn ang="0">
                  <a:pos x="33" y="107"/>
                </a:cxn>
              </a:cxnLst>
              <a:rect l="0" t="0" r="r" b="b"/>
              <a:pathLst>
                <a:path w="125" h="117">
                  <a:moveTo>
                    <a:pt x="33" y="107"/>
                  </a:moveTo>
                  <a:cubicBezTo>
                    <a:pt x="42" y="112"/>
                    <a:pt x="54" y="117"/>
                    <a:pt x="64" y="116"/>
                  </a:cubicBezTo>
                  <a:cubicBezTo>
                    <a:pt x="84" y="116"/>
                    <a:pt x="102" y="106"/>
                    <a:pt x="112" y="89"/>
                  </a:cubicBezTo>
                  <a:cubicBezTo>
                    <a:pt x="125" y="70"/>
                    <a:pt x="125" y="45"/>
                    <a:pt x="112" y="26"/>
                  </a:cubicBezTo>
                  <a:cubicBezTo>
                    <a:pt x="101" y="10"/>
                    <a:pt x="82" y="0"/>
                    <a:pt x="63" y="1"/>
                  </a:cubicBezTo>
                  <a:cubicBezTo>
                    <a:pt x="40" y="1"/>
                    <a:pt x="19" y="16"/>
                    <a:pt x="11" y="37"/>
                  </a:cubicBezTo>
                  <a:cubicBezTo>
                    <a:pt x="0" y="62"/>
                    <a:pt x="11" y="92"/>
                    <a:pt x="33" y="107"/>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 name="Freeform 63"/>
            <p:cNvSpPr>
              <a:spLocks/>
            </p:cNvSpPr>
            <p:nvPr/>
          </p:nvSpPr>
          <p:spPr bwMode="auto">
            <a:xfrm>
              <a:off x="4852988" y="3921126"/>
              <a:ext cx="569913" cy="531813"/>
            </a:xfrm>
            <a:custGeom>
              <a:avLst/>
              <a:gdLst/>
              <a:ahLst/>
              <a:cxnLst>
                <a:cxn ang="0">
                  <a:pos x="35" y="123"/>
                </a:cxn>
                <a:cxn ang="0">
                  <a:pos x="21" y="138"/>
                </a:cxn>
                <a:cxn ang="0">
                  <a:pos x="0" y="135"/>
                </a:cxn>
                <a:cxn ang="0">
                  <a:pos x="11" y="66"/>
                </a:cxn>
                <a:cxn ang="0">
                  <a:pos x="52" y="9"/>
                </a:cxn>
                <a:cxn ang="0">
                  <a:pos x="124" y="28"/>
                </a:cxn>
                <a:cxn ang="0">
                  <a:pos x="135" y="100"/>
                </a:cxn>
                <a:cxn ang="0">
                  <a:pos x="152" y="126"/>
                </a:cxn>
                <a:cxn ang="0">
                  <a:pos x="121" y="135"/>
                </a:cxn>
                <a:cxn ang="0">
                  <a:pos x="110" y="125"/>
                </a:cxn>
                <a:cxn ang="0">
                  <a:pos x="114" y="112"/>
                </a:cxn>
                <a:cxn ang="0">
                  <a:pos x="122" y="79"/>
                </a:cxn>
                <a:cxn ang="0">
                  <a:pos x="102" y="54"/>
                </a:cxn>
                <a:cxn ang="0">
                  <a:pos x="69" y="23"/>
                </a:cxn>
                <a:cxn ang="0">
                  <a:pos x="54" y="47"/>
                </a:cxn>
                <a:cxn ang="0">
                  <a:pos x="28" y="66"/>
                </a:cxn>
                <a:cxn ang="0">
                  <a:pos x="26" y="97"/>
                </a:cxn>
                <a:cxn ang="0">
                  <a:pos x="35" y="123"/>
                </a:cxn>
              </a:cxnLst>
              <a:rect l="0" t="0" r="r" b="b"/>
              <a:pathLst>
                <a:path w="152" h="142">
                  <a:moveTo>
                    <a:pt x="35" y="123"/>
                  </a:moveTo>
                  <a:cubicBezTo>
                    <a:pt x="37" y="129"/>
                    <a:pt x="26" y="136"/>
                    <a:pt x="21" y="138"/>
                  </a:cubicBezTo>
                  <a:cubicBezTo>
                    <a:pt x="13" y="141"/>
                    <a:pt x="7" y="139"/>
                    <a:pt x="0" y="135"/>
                  </a:cubicBezTo>
                  <a:cubicBezTo>
                    <a:pt x="20" y="126"/>
                    <a:pt x="9" y="84"/>
                    <a:pt x="11" y="66"/>
                  </a:cubicBezTo>
                  <a:cubicBezTo>
                    <a:pt x="13" y="42"/>
                    <a:pt x="29" y="18"/>
                    <a:pt x="52" y="9"/>
                  </a:cubicBezTo>
                  <a:cubicBezTo>
                    <a:pt x="76" y="0"/>
                    <a:pt x="106" y="8"/>
                    <a:pt x="124" y="28"/>
                  </a:cubicBezTo>
                  <a:cubicBezTo>
                    <a:pt x="139" y="46"/>
                    <a:pt x="135" y="77"/>
                    <a:pt x="135" y="100"/>
                  </a:cubicBezTo>
                  <a:cubicBezTo>
                    <a:pt x="135" y="110"/>
                    <a:pt x="137" y="129"/>
                    <a:pt x="152" y="126"/>
                  </a:cubicBezTo>
                  <a:cubicBezTo>
                    <a:pt x="141" y="134"/>
                    <a:pt x="135" y="142"/>
                    <a:pt x="121" y="135"/>
                  </a:cubicBezTo>
                  <a:cubicBezTo>
                    <a:pt x="118" y="133"/>
                    <a:pt x="112" y="128"/>
                    <a:pt x="110" y="125"/>
                  </a:cubicBezTo>
                  <a:cubicBezTo>
                    <a:pt x="107" y="119"/>
                    <a:pt x="111" y="117"/>
                    <a:pt x="114" y="112"/>
                  </a:cubicBezTo>
                  <a:cubicBezTo>
                    <a:pt x="119" y="102"/>
                    <a:pt x="122" y="91"/>
                    <a:pt x="122" y="79"/>
                  </a:cubicBezTo>
                  <a:cubicBezTo>
                    <a:pt x="121" y="66"/>
                    <a:pt x="114" y="60"/>
                    <a:pt x="102" y="54"/>
                  </a:cubicBezTo>
                  <a:cubicBezTo>
                    <a:pt x="89" y="46"/>
                    <a:pt x="70" y="41"/>
                    <a:pt x="69" y="23"/>
                  </a:cubicBezTo>
                  <a:cubicBezTo>
                    <a:pt x="68" y="33"/>
                    <a:pt x="63" y="42"/>
                    <a:pt x="54" y="47"/>
                  </a:cubicBezTo>
                  <a:cubicBezTo>
                    <a:pt x="44" y="53"/>
                    <a:pt x="33" y="55"/>
                    <a:pt x="28" y="66"/>
                  </a:cubicBezTo>
                  <a:cubicBezTo>
                    <a:pt x="24" y="75"/>
                    <a:pt x="24" y="88"/>
                    <a:pt x="26" y="97"/>
                  </a:cubicBezTo>
                  <a:cubicBezTo>
                    <a:pt x="28" y="103"/>
                    <a:pt x="37" y="119"/>
                    <a:pt x="35" y="123"/>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 name="Oval 64"/>
            <p:cNvSpPr>
              <a:spLocks noChangeArrowheads="1"/>
            </p:cNvSpPr>
            <p:nvPr/>
          </p:nvSpPr>
          <p:spPr bwMode="auto">
            <a:xfrm>
              <a:off x="5021263" y="4411663"/>
              <a:ext cx="38100" cy="38100"/>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7" name="Oval 65"/>
            <p:cNvSpPr>
              <a:spLocks noChangeArrowheads="1"/>
            </p:cNvSpPr>
            <p:nvPr/>
          </p:nvSpPr>
          <p:spPr bwMode="auto">
            <a:xfrm>
              <a:off x="5054601" y="4438651"/>
              <a:ext cx="38100" cy="36513"/>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 name="Oval 66"/>
            <p:cNvSpPr>
              <a:spLocks noChangeArrowheads="1"/>
            </p:cNvSpPr>
            <p:nvPr/>
          </p:nvSpPr>
          <p:spPr bwMode="auto">
            <a:xfrm>
              <a:off x="5108576" y="4452938"/>
              <a:ext cx="33338" cy="38100"/>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 name="Oval 67"/>
            <p:cNvSpPr>
              <a:spLocks noChangeArrowheads="1"/>
            </p:cNvSpPr>
            <p:nvPr/>
          </p:nvSpPr>
          <p:spPr bwMode="auto">
            <a:xfrm>
              <a:off x="5156201" y="4438651"/>
              <a:ext cx="38100" cy="33338"/>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 name="Oval 68"/>
            <p:cNvSpPr>
              <a:spLocks noChangeArrowheads="1"/>
            </p:cNvSpPr>
            <p:nvPr/>
          </p:nvSpPr>
          <p:spPr bwMode="auto">
            <a:xfrm>
              <a:off x="5197476" y="4414838"/>
              <a:ext cx="33338" cy="34925"/>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 name="Freeform 69"/>
            <p:cNvSpPr>
              <a:spLocks/>
            </p:cNvSpPr>
            <p:nvPr/>
          </p:nvSpPr>
          <p:spPr bwMode="auto">
            <a:xfrm>
              <a:off x="4811713" y="4411663"/>
              <a:ext cx="652463" cy="344488"/>
            </a:xfrm>
            <a:custGeom>
              <a:avLst/>
              <a:gdLst/>
              <a:ahLst/>
              <a:cxnLst>
                <a:cxn ang="0">
                  <a:pos x="174" y="92"/>
                </a:cxn>
                <a:cxn ang="0">
                  <a:pos x="174" y="41"/>
                </a:cxn>
                <a:cxn ang="0">
                  <a:pos x="123" y="11"/>
                </a:cxn>
                <a:cxn ang="0">
                  <a:pos x="99" y="44"/>
                </a:cxn>
                <a:cxn ang="0">
                  <a:pos x="70" y="44"/>
                </a:cxn>
                <a:cxn ang="0">
                  <a:pos x="51" y="11"/>
                </a:cxn>
                <a:cxn ang="0">
                  <a:pos x="0" y="36"/>
                </a:cxn>
                <a:cxn ang="0">
                  <a:pos x="0" y="92"/>
                </a:cxn>
              </a:cxnLst>
              <a:rect l="0" t="0" r="r" b="b"/>
              <a:pathLst>
                <a:path w="174" h="92">
                  <a:moveTo>
                    <a:pt x="174" y="92"/>
                  </a:moveTo>
                  <a:cubicBezTo>
                    <a:pt x="174" y="41"/>
                    <a:pt x="174" y="41"/>
                    <a:pt x="174" y="41"/>
                  </a:cubicBezTo>
                  <a:cubicBezTo>
                    <a:pt x="167" y="0"/>
                    <a:pt x="123" y="11"/>
                    <a:pt x="123" y="11"/>
                  </a:cubicBezTo>
                  <a:cubicBezTo>
                    <a:pt x="126" y="47"/>
                    <a:pt x="99" y="44"/>
                    <a:pt x="99" y="44"/>
                  </a:cubicBezTo>
                  <a:cubicBezTo>
                    <a:pt x="82" y="63"/>
                    <a:pt x="70" y="44"/>
                    <a:pt x="70" y="44"/>
                  </a:cubicBezTo>
                  <a:cubicBezTo>
                    <a:pt x="44" y="42"/>
                    <a:pt x="51" y="11"/>
                    <a:pt x="51" y="11"/>
                  </a:cubicBezTo>
                  <a:cubicBezTo>
                    <a:pt x="10" y="1"/>
                    <a:pt x="0" y="36"/>
                    <a:pt x="0" y="36"/>
                  </a:cubicBezTo>
                  <a:cubicBezTo>
                    <a:pt x="0" y="92"/>
                    <a:pt x="0" y="92"/>
                    <a:pt x="0" y="92"/>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 name="Freeform 70"/>
            <p:cNvSpPr>
              <a:spLocks/>
            </p:cNvSpPr>
            <p:nvPr/>
          </p:nvSpPr>
          <p:spPr bwMode="auto">
            <a:xfrm>
              <a:off x="5111751" y="4006851"/>
              <a:ext cx="165100" cy="206375"/>
            </a:xfrm>
            <a:custGeom>
              <a:avLst/>
              <a:gdLst/>
              <a:ahLst/>
              <a:cxnLst>
                <a:cxn ang="0">
                  <a:pos x="0" y="0"/>
                </a:cxn>
                <a:cxn ang="0">
                  <a:pos x="11" y="35"/>
                </a:cxn>
                <a:cxn ang="0">
                  <a:pos x="39" y="55"/>
                </a:cxn>
                <a:cxn ang="0">
                  <a:pos x="43" y="42"/>
                </a:cxn>
                <a:cxn ang="0">
                  <a:pos x="36" y="24"/>
                </a:cxn>
              </a:cxnLst>
              <a:rect l="0" t="0" r="r" b="b"/>
              <a:pathLst>
                <a:path w="44" h="55">
                  <a:moveTo>
                    <a:pt x="0" y="0"/>
                  </a:moveTo>
                  <a:cubicBezTo>
                    <a:pt x="0" y="12"/>
                    <a:pt x="1" y="27"/>
                    <a:pt x="11" y="35"/>
                  </a:cubicBezTo>
                  <a:cubicBezTo>
                    <a:pt x="21" y="41"/>
                    <a:pt x="34" y="42"/>
                    <a:pt x="39" y="55"/>
                  </a:cubicBezTo>
                  <a:cubicBezTo>
                    <a:pt x="41" y="52"/>
                    <a:pt x="43" y="45"/>
                    <a:pt x="43" y="42"/>
                  </a:cubicBezTo>
                  <a:cubicBezTo>
                    <a:pt x="44" y="36"/>
                    <a:pt x="41" y="27"/>
                    <a:pt x="36" y="2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090957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3PL Programs</a:t>
            </a:r>
          </a:p>
        </p:txBody>
      </p:sp>
      <p:sp>
        <p:nvSpPr>
          <p:cNvPr id="3" name="Content Placeholder 2"/>
          <p:cNvSpPr>
            <a:spLocks noGrp="1"/>
          </p:cNvSpPr>
          <p:nvPr>
            <p:ph idx="1"/>
          </p:nvPr>
        </p:nvSpPr>
        <p:spPr/>
        <p:txBody>
          <a:bodyPr/>
          <a:lstStyle/>
          <a:p>
            <a:r>
              <a:rPr lang="en-US" dirty="0"/>
              <a:t>Some use data about the primary payer received over the switch</a:t>
            </a:r>
          </a:p>
          <a:p>
            <a:pPr lvl="1"/>
            <a:r>
              <a:rPr lang="en-US" dirty="0"/>
              <a:t>Only helpful if pharmacy is using the switch synched with the card</a:t>
            </a:r>
          </a:p>
          <a:p>
            <a:r>
              <a:rPr lang="en-US" dirty="0"/>
              <a:t>Some use the Benefit State Qualifier field</a:t>
            </a:r>
          </a:p>
          <a:p>
            <a:r>
              <a:rPr lang="en-US" dirty="0"/>
              <a:t>Some use other algorithms linked to coinsurance amount</a:t>
            </a:r>
          </a:p>
          <a:p>
            <a:r>
              <a:rPr lang="en-US" dirty="0"/>
              <a:t>Some have a dedicated pharmacy that submits ghost claims</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23</a:t>
            </a:fld>
            <a:endParaRPr lang="en-US" dirty="0"/>
          </a:p>
        </p:txBody>
      </p:sp>
    </p:spTree>
    <p:extLst>
      <p:ext uri="{BB962C8B-B14F-4D97-AF65-F5344CB8AC3E}">
        <p14:creationId xmlns:p14="http://schemas.microsoft.com/office/powerpoint/2010/main" val="103861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Doing Due Diligence</a:t>
            </a:r>
          </a:p>
        </p:txBody>
      </p:sp>
      <p:sp>
        <p:nvSpPr>
          <p:cNvPr id="3" name="Content Placeholder 2"/>
          <p:cNvSpPr>
            <a:spLocks noGrp="1"/>
          </p:cNvSpPr>
          <p:nvPr>
            <p:ph idx="1"/>
          </p:nvPr>
        </p:nvSpPr>
        <p:spPr/>
        <p:txBody>
          <a:bodyPr/>
          <a:lstStyle/>
          <a:p>
            <a:r>
              <a:rPr lang="en-US" dirty="0"/>
              <a:t>The </a:t>
            </a:r>
            <a:r>
              <a:rPr lang="en-US" dirty="0" err="1"/>
              <a:t>AKS</a:t>
            </a:r>
            <a:r>
              <a:rPr lang="en-US" dirty="0"/>
              <a:t> has an intent requirement – make sure you ask questions of your vendor</a:t>
            </a:r>
          </a:p>
          <a:p>
            <a:r>
              <a:rPr lang="en-US" dirty="0"/>
              <a:t>How do you screen out Federal program beneficiaries?</a:t>
            </a:r>
          </a:p>
          <a:p>
            <a:r>
              <a:rPr lang="en-US" dirty="0"/>
              <a:t>Are you able to screen out Medicaid, as well as Medicare?</a:t>
            </a:r>
          </a:p>
          <a:p>
            <a:r>
              <a:rPr lang="en-US" dirty="0"/>
              <a:t>Have you ever audited how successful your approach is?  Please describe methodology.</a:t>
            </a:r>
          </a:p>
          <a:p>
            <a:r>
              <a:rPr lang="en-US" dirty="0"/>
              <a:t>Does your technique require that the pharmacy use a specific switch?</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24</a:t>
            </a:fld>
            <a:endParaRPr lang="en-US" dirty="0"/>
          </a:p>
        </p:txBody>
      </p:sp>
    </p:spTree>
    <p:extLst>
      <p:ext uri="{BB962C8B-B14F-4D97-AF65-F5344CB8AC3E}">
        <p14:creationId xmlns:p14="http://schemas.microsoft.com/office/powerpoint/2010/main" val="2054419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Advisory Opinion Route</a:t>
            </a:r>
          </a:p>
        </p:txBody>
      </p:sp>
      <p:sp>
        <p:nvSpPr>
          <p:cNvPr id="3" name="Content Placeholder 2"/>
          <p:cNvSpPr>
            <a:spLocks noGrp="1"/>
          </p:cNvSpPr>
          <p:nvPr>
            <p:ph idx="1"/>
          </p:nvPr>
        </p:nvSpPr>
        <p:spPr/>
        <p:txBody>
          <a:bodyPr>
            <a:normAutofit/>
          </a:bodyPr>
          <a:lstStyle/>
          <a:p>
            <a:r>
              <a:rPr lang="en-US" sz="2400" dirty="0"/>
              <a:t>Manufacturers can also develop a program that does not carve out Federal program beneficiaries and seek an advisory opinion</a:t>
            </a:r>
          </a:p>
          <a:p>
            <a:r>
              <a:rPr lang="en-US" sz="2400" dirty="0"/>
              <a:t>Pfizer sought an advisory opinion regarding a copay card program for its drug </a:t>
            </a:r>
            <a:r>
              <a:rPr lang="en-US" sz="2400" dirty="0" err="1"/>
              <a:t>tafamidis</a:t>
            </a:r>
            <a:endParaRPr lang="en-US" sz="2400" dirty="0"/>
          </a:p>
          <a:p>
            <a:r>
              <a:rPr lang="en-US" sz="2400" dirty="0" err="1"/>
              <a:t>OIG</a:t>
            </a:r>
            <a:r>
              <a:rPr lang="en-US" sz="2400" dirty="0"/>
              <a:t> issued AO 20-05 concluding that Pfizer’s making its copay card program accessible to Part D beneficiaries posed more than a minimal risk of fraud and abuse</a:t>
            </a:r>
          </a:p>
          <a:p>
            <a:r>
              <a:rPr lang="en-US" sz="2400" dirty="0"/>
              <a:t>Pfizer sued in Federal court, claiming that the </a:t>
            </a:r>
            <a:r>
              <a:rPr lang="en-US" sz="2400" dirty="0" err="1"/>
              <a:t>AKS</a:t>
            </a:r>
            <a:r>
              <a:rPr lang="en-US" sz="2400" dirty="0"/>
              <a:t> requires evidence of a “corrupt intent” purportedly not present here</a:t>
            </a:r>
          </a:p>
          <a:p>
            <a:r>
              <a:rPr lang="en-US" sz="2400" dirty="0"/>
              <a:t>The district and appellate court, however, determined that the statute had no such requirement</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25</a:t>
            </a:fld>
            <a:endParaRPr lang="en-US" dirty="0"/>
          </a:p>
        </p:txBody>
      </p:sp>
    </p:spTree>
    <p:extLst>
      <p:ext uri="{BB962C8B-B14F-4D97-AF65-F5344CB8AC3E}">
        <p14:creationId xmlns:p14="http://schemas.microsoft.com/office/powerpoint/2010/main" val="60983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Advisory Opinion Route </a:t>
            </a:r>
            <a:r>
              <a:rPr lang="en-US" sz="1400" dirty="0"/>
              <a:t>(cont.)</a:t>
            </a:r>
          </a:p>
        </p:txBody>
      </p:sp>
      <p:sp>
        <p:nvSpPr>
          <p:cNvPr id="3" name="Content Placeholder 2"/>
          <p:cNvSpPr>
            <a:spLocks noGrp="1"/>
          </p:cNvSpPr>
          <p:nvPr>
            <p:ph idx="1"/>
          </p:nvPr>
        </p:nvSpPr>
        <p:spPr/>
        <p:txBody>
          <a:bodyPr>
            <a:normAutofit/>
          </a:bodyPr>
          <a:lstStyle/>
          <a:p>
            <a:r>
              <a:rPr lang="en-US" sz="2400" dirty="0"/>
              <a:t>The “Pharmaceutical Coalition for Patient Access” has recently tried to change </a:t>
            </a:r>
            <a:r>
              <a:rPr lang="en-US" sz="2400" dirty="0" err="1"/>
              <a:t>OIG’s</a:t>
            </a:r>
            <a:r>
              <a:rPr lang="en-US" sz="2400" dirty="0"/>
              <a:t> view on copay assistance for Medicare beneficiaries</a:t>
            </a:r>
          </a:p>
          <a:p>
            <a:r>
              <a:rPr lang="en-US" sz="2400" dirty="0"/>
              <a:t>In Advisory Opinion 22-19 (issued 10/5/22), </a:t>
            </a:r>
            <a:r>
              <a:rPr lang="en-US" sz="2400" dirty="0" err="1"/>
              <a:t>OIG</a:t>
            </a:r>
            <a:r>
              <a:rPr lang="en-US" sz="2400" dirty="0"/>
              <a:t> finally examined a potential use of the “coalition model” that it had first offered in 2005 as a potential pathway forward</a:t>
            </a:r>
          </a:p>
          <a:p>
            <a:r>
              <a:rPr lang="en-US" sz="2400" dirty="0"/>
              <a:t>However, </a:t>
            </a:r>
            <a:r>
              <a:rPr lang="en-US" sz="2400" dirty="0" err="1"/>
              <a:t>OIG</a:t>
            </a:r>
            <a:r>
              <a:rPr lang="en-US" sz="2400" dirty="0"/>
              <a:t> could not accept the proposed model here, primarily because the manufacturers would only be responsible for subsidizing the costs of their own drugs</a:t>
            </a:r>
          </a:p>
          <a:p>
            <a:r>
              <a:rPr lang="en-US" sz="2400" dirty="0" err="1"/>
              <a:t>OIG</a:t>
            </a:r>
            <a:r>
              <a:rPr lang="en-US" sz="2400" dirty="0"/>
              <a:t> found that the arrangement would circumvent the incentives that Congress intended to put in place to increase patient sensitivity to the costs of their drugs</a:t>
            </a:r>
          </a:p>
          <a:p>
            <a:r>
              <a:rPr lang="en-US" sz="2400" dirty="0"/>
              <a:t>The Coalition subsequently sued OIG in </a:t>
            </a:r>
            <a:r>
              <a:rPr lang="en-US" sz="2400" dirty="0" err="1"/>
              <a:t>EDVA</a:t>
            </a:r>
            <a:r>
              <a:rPr lang="en-US" sz="2400" dirty="0"/>
              <a:t>, but lost on similar grounds as the Pfizer suit</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26</a:t>
            </a:fld>
            <a:endParaRPr lang="en-US" dirty="0"/>
          </a:p>
        </p:txBody>
      </p:sp>
    </p:spTree>
    <p:extLst>
      <p:ext uri="{BB962C8B-B14F-4D97-AF65-F5344CB8AC3E}">
        <p14:creationId xmlns:p14="http://schemas.microsoft.com/office/powerpoint/2010/main" val="20558322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Permissibility of Bridge Programs</a:t>
            </a:r>
          </a:p>
        </p:txBody>
      </p:sp>
      <p:sp>
        <p:nvSpPr>
          <p:cNvPr id="3" name="Content Placeholder 2"/>
          <p:cNvSpPr>
            <a:spLocks noGrp="1"/>
          </p:cNvSpPr>
          <p:nvPr>
            <p:ph idx="1"/>
          </p:nvPr>
        </p:nvSpPr>
        <p:spPr/>
        <p:txBody>
          <a:bodyPr>
            <a:normAutofit/>
          </a:bodyPr>
          <a:lstStyle/>
          <a:p>
            <a:pPr>
              <a:spcAft>
                <a:spcPts val="600"/>
              </a:spcAft>
            </a:pPr>
            <a:r>
              <a:rPr lang="en-US" sz="2400" dirty="0"/>
              <a:t>Free drug on a trial basis (distributed by manufacturer, and not samples)</a:t>
            </a:r>
          </a:p>
          <a:p>
            <a:pPr lvl="1">
              <a:spcAft>
                <a:spcPts val="600"/>
              </a:spcAft>
            </a:pPr>
            <a:r>
              <a:rPr lang="en-US" dirty="0" err="1"/>
              <a:t>OIG</a:t>
            </a:r>
            <a:r>
              <a:rPr lang="en-US" dirty="0"/>
              <a:t> has found certain factors helpful for establishing the acceptability of these arrangements, such as:</a:t>
            </a:r>
          </a:p>
          <a:p>
            <a:pPr lvl="2">
              <a:spcAft>
                <a:spcPts val="600"/>
              </a:spcAft>
            </a:pPr>
            <a:r>
              <a:rPr lang="en-US" sz="2200" dirty="0"/>
              <a:t>The drug is used only for its labeled indication</a:t>
            </a:r>
          </a:p>
          <a:p>
            <a:pPr lvl="2">
              <a:spcAft>
                <a:spcPts val="600"/>
              </a:spcAft>
            </a:pPr>
            <a:r>
              <a:rPr lang="en-US" sz="2200" dirty="0"/>
              <a:t>The free drug is for a very narrowly circumscribed time period</a:t>
            </a:r>
          </a:p>
          <a:p>
            <a:pPr lvl="2">
              <a:spcAft>
                <a:spcPts val="600"/>
              </a:spcAft>
            </a:pPr>
            <a:r>
              <a:rPr lang="en-US" sz="2200" dirty="0"/>
              <a:t>The free drug is only available if a prompt payer coverage decision is not forthcoming</a:t>
            </a:r>
          </a:p>
          <a:p>
            <a:pPr lvl="2">
              <a:spcAft>
                <a:spcPts val="600"/>
              </a:spcAft>
            </a:pPr>
            <a:r>
              <a:rPr lang="en-US" sz="2200" dirty="0"/>
              <a:t>There are no clinical limitations that preclude converting from the drug to a competitor product </a:t>
            </a:r>
          </a:p>
          <a:p>
            <a:pPr marL="225425" lvl="2" indent="0">
              <a:spcAft>
                <a:spcPts val="600"/>
              </a:spcAft>
              <a:buNone/>
            </a:pPr>
            <a:r>
              <a:rPr lang="en-US" sz="2200" dirty="0" err="1"/>
              <a:t>OIG</a:t>
            </a:r>
            <a:r>
              <a:rPr lang="en-US" sz="2200" dirty="0"/>
              <a:t> Advisory Opinions  15-11 and 08-04</a:t>
            </a:r>
          </a:p>
        </p:txBody>
      </p:sp>
      <p:sp>
        <p:nvSpPr>
          <p:cNvPr id="5" name="Slide Number Placeholder 4"/>
          <p:cNvSpPr>
            <a:spLocks noGrp="1"/>
          </p:cNvSpPr>
          <p:nvPr>
            <p:ph type="sldNum" sz="quarter" idx="11"/>
          </p:nvPr>
        </p:nvSpPr>
        <p:spPr/>
        <p:txBody>
          <a:bodyPr/>
          <a:lstStyle/>
          <a:p>
            <a:fld id="{8F22E0D2-0717-4064-8134-7D066F199C91}" type="slidenum">
              <a:rPr lang="en-US" smtClean="0"/>
              <a:pPr/>
              <a:t>27</a:t>
            </a:fld>
            <a:endParaRPr lang="en-US" dirty="0"/>
          </a:p>
        </p:txBody>
      </p:sp>
    </p:spTree>
    <p:extLst>
      <p:ext uri="{BB962C8B-B14F-4D97-AF65-F5344CB8AC3E}">
        <p14:creationId xmlns:p14="http://schemas.microsoft.com/office/powerpoint/2010/main" val="30284280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Permissibility of Self-Pay Drugs</a:t>
            </a:r>
          </a:p>
        </p:txBody>
      </p:sp>
      <p:sp>
        <p:nvSpPr>
          <p:cNvPr id="3" name="Content Placeholder 2"/>
          <p:cNvSpPr>
            <a:spLocks noGrp="1"/>
          </p:cNvSpPr>
          <p:nvPr>
            <p:ph idx="1"/>
          </p:nvPr>
        </p:nvSpPr>
        <p:spPr/>
        <p:txBody>
          <a:bodyPr>
            <a:normAutofit/>
          </a:bodyPr>
          <a:lstStyle/>
          <a:p>
            <a:pPr>
              <a:spcAft>
                <a:spcPts val="600"/>
              </a:spcAft>
            </a:pPr>
            <a:r>
              <a:rPr lang="en-US" sz="2600" dirty="0"/>
              <a:t>Cash-paying patients foregoing Part D and receiving a discount</a:t>
            </a:r>
          </a:p>
          <a:p>
            <a:pPr lvl="1">
              <a:spcAft>
                <a:spcPts val="600"/>
              </a:spcAft>
            </a:pPr>
            <a:r>
              <a:rPr lang="en-US" sz="2600" dirty="0" err="1"/>
              <a:t>OIG</a:t>
            </a:r>
            <a:r>
              <a:rPr lang="en-US" sz="2600" dirty="0"/>
              <a:t> has said that these arrangements are acceptable so long as:</a:t>
            </a:r>
          </a:p>
          <a:p>
            <a:pPr lvl="2">
              <a:spcAft>
                <a:spcPts val="600"/>
              </a:spcAft>
            </a:pPr>
            <a:r>
              <a:rPr lang="en-US" sz="2400" dirty="0"/>
              <a:t>Neither the pharmacy nor the patient submits any claims to the payer, and the payment does not count towards </a:t>
            </a:r>
            <a:r>
              <a:rPr lang="en-US" sz="2400" dirty="0" err="1"/>
              <a:t>TrOOP</a:t>
            </a:r>
            <a:endParaRPr lang="en-US" sz="2400" dirty="0"/>
          </a:p>
          <a:p>
            <a:pPr lvl="2">
              <a:spcAft>
                <a:spcPts val="600"/>
              </a:spcAft>
            </a:pPr>
            <a:r>
              <a:rPr lang="en-US" sz="2400" dirty="0"/>
              <a:t>Neither the manufacturer or pharmacy uses the program as a vehicle for marketing other goods or services</a:t>
            </a:r>
          </a:p>
          <a:p>
            <a:pPr lvl="2">
              <a:spcAft>
                <a:spcPts val="600"/>
              </a:spcAft>
            </a:pPr>
            <a:r>
              <a:rPr lang="en-US" sz="2400" dirty="0"/>
              <a:t>The product has a generic equivalent on the market, meaning that most plans do not include the product on formulary</a:t>
            </a:r>
          </a:p>
          <a:p>
            <a:pPr lvl="2">
              <a:spcAft>
                <a:spcPts val="600"/>
              </a:spcAft>
            </a:pPr>
            <a:r>
              <a:rPr lang="en-US" sz="2400" dirty="0"/>
              <a:t>Fees to the pharmacy are at </a:t>
            </a:r>
            <a:r>
              <a:rPr lang="en-US" sz="2400" dirty="0" err="1"/>
              <a:t>FMV</a:t>
            </a:r>
            <a:endParaRPr lang="en-US" sz="2400" dirty="0"/>
          </a:p>
        </p:txBody>
      </p:sp>
      <p:sp>
        <p:nvSpPr>
          <p:cNvPr id="5" name="Slide Number Placeholder 4"/>
          <p:cNvSpPr>
            <a:spLocks noGrp="1"/>
          </p:cNvSpPr>
          <p:nvPr>
            <p:ph type="sldNum" sz="quarter" idx="11"/>
          </p:nvPr>
        </p:nvSpPr>
        <p:spPr/>
        <p:txBody>
          <a:bodyPr/>
          <a:lstStyle/>
          <a:p>
            <a:fld id="{8F22E0D2-0717-4064-8134-7D066F199C91}" type="slidenum">
              <a:rPr lang="en-US" smtClean="0"/>
              <a:pPr/>
              <a:t>28</a:t>
            </a:fld>
            <a:endParaRPr lang="en-US" dirty="0"/>
          </a:p>
        </p:txBody>
      </p:sp>
    </p:spTree>
    <p:extLst>
      <p:ext uri="{BB962C8B-B14F-4D97-AF65-F5344CB8AC3E}">
        <p14:creationId xmlns:p14="http://schemas.microsoft.com/office/powerpoint/2010/main" val="2278007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4252C-3FCB-2BE9-B7F1-55657A418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932753-E8A6-C2E2-41D1-303F96C6A814}"/>
              </a:ext>
            </a:extLst>
          </p:cNvPr>
          <p:cNvSpPr>
            <a:spLocks noGrp="1"/>
          </p:cNvSpPr>
          <p:nvPr>
            <p:ph type="title"/>
          </p:nvPr>
        </p:nvSpPr>
        <p:spPr/>
        <p:txBody>
          <a:bodyPr/>
          <a:lstStyle/>
          <a:p>
            <a:r>
              <a:rPr lang="en-US" dirty="0"/>
              <a:t>Trump Administration’s Reduction in Self-Pay Drug Costs</a:t>
            </a:r>
          </a:p>
        </p:txBody>
      </p:sp>
      <p:sp>
        <p:nvSpPr>
          <p:cNvPr id="3" name="Content Placeholder 2">
            <a:extLst>
              <a:ext uri="{FF2B5EF4-FFF2-40B4-BE49-F238E27FC236}">
                <a16:creationId xmlns:a16="http://schemas.microsoft.com/office/drawing/2014/main" id="{FA2DADEA-6770-D4B9-C2B6-9D4C3319CD15}"/>
              </a:ext>
            </a:extLst>
          </p:cNvPr>
          <p:cNvSpPr>
            <a:spLocks noGrp="1"/>
          </p:cNvSpPr>
          <p:nvPr>
            <p:ph idx="1"/>
          </p:nvPr>
        </p:nvSpPr>
        <p:spPr/>
        <p:txBody>
          <a:bodyPr>
            <a:normAutofit/>
          </a:bodyPr>
          <a:lstStyle/>
          <a:p>
            <a:pPr>
              <a:spcAft>
                <a:spcPts val="600"/>
              </a:spcAft>
            </a:pPr>
            <a:r>
              <a:rPr lang="en-US" sz="2600" dirty="0"/>
              <a:t>Executive Order issued on 5/12/25 provides for, among other things, establishment of MFN for self-pay drugs</a:t>
            </a:r>
          </a:p>
          <a:p>
            <a:pPr>
              <a:spcAft>
                <a:spcPts val="600"/>
              </a:spcAft>
            </a:pPr>
            <a:r>
              <a:rPr lang="en-US" sz="2600" dirty="0"/>
              <a:t>On 7/31/25, 17 manufacturers receive letters from Trump Administration demanding, among other things, that they provide MFN pricing to self-pay patients</a:t>
            </a:r>
          </a:p>
          <a:p>
            <a:pPr>
              <a:spcAft>
                <a:spcPts val="600"/>
              </a:spcAft>
            </a:pPr>
            <a:r>
              <a:rPr lang="en-US" sz="2600" dirty="0"/>
              <a:t>Pfizer, AstraZeneca, </a:t>
            </a:r>
            <a:r>
              <a:rPr lang="en-US" sz="2600" dirty="0" err="1"/>
              <a:t>EMD</a:t>
            </a:r>
            <a:r>
              <a:rPr lang="en-US" sz="2600" dirty="0"/>
              <a:t>, and Novo Nordisk, and Eli Lilly have announced plans that reduce costs of certain of their products, mostly to self-pay, but, in the case of the GLP-1s, also to Medicare</a:t>
            </a:r>
          </a:p>
          <a:p>
            <a:pPr lvl="1">
              <a:spcAft>
                <a:spcPts val="600"/>
              </a:spcAft>
            </a:pPr>
            <a:r>
              <a:rPr lang="en-US" sz="2200" dirty="0"/>
              <a:t>Others, such as AZ, carve out Federal program beneficiaries</a:t>
            </a:r>
          </a:p>
          <a:p>
            <a:pPr>
              <a:spcAft>
                <a:spcPts val="600"/>
              </a:spcAft>
            </a:pPr>
            <a:r>
              <a:rPr lang="en-US" sz="2600" dirty="0"/>
              <a:t>“Drug discount card” programs are excluded from BP</a:t>
            </a:r>
          </a:p>
        </p:txBody>
      </p:sp>
      <p:sp>
        <p:nvSpPr>
          <p:cNvPr id="5" name="Slide Number Placeholder 4">
            <a:extLst>
              <a:ext uri="{FF2B5EF4-FFF2-40B4-BE49-F238E27FC236}">
                <a16:creationId xmlns:a16="http://schemas.microsoft.com/office/drawing/2014/main" id="{E059CCC4-6985-4BA4-9D10-18EBE91907F9}"/>
              </a:ext>
            </a:extLst>
          </p:cNvPr>
          <p:cNvSpPr>
            <a:spLocks noGrp="1"/>
          </p:cNvSpPr>
          <p:nvPr>
            <p:ph type="sldNum" sz="quarter" idx="11"/>
          </p:nvPr>
        </p:nvSpPr>
        <p:spPr/>
        <p:txBody>
          <a:bodyPr/>
          <a:lstStyle/>
          <a:p>
            <a:fld id="{8F22E0D2-0717-4064-8134-7D066F199C91}" type="slidenum">
              <a:rPr lang="en-US" smtClean="0"/>
              <a:pPr/>
              <a:t>29</a:t>
            </a:fld>
            <a:endParaRPr lang="en-US" dirty="0"/>
          </a:p>
        </p:txBody>
      </p:sp>
    </p:spTree>
    <p:extLst>
      <p:ext uri="{BB962C8B-B14F-4D97-AF65-F5344CB8AC3E}">
        <p14:creationId xmlns:p14="http://schemas.microsoft.com/office/powerpoint/2010/main" val="61160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9FF11-EAE9-4A91-BA0D-3E29CD5830A6}"/>
              </a:ext>
            </a:extLst>
          </p:cNvPr>
          <p:cNvSpPr>
            <a:spLocks noGrp="1"/>
          </p:cNvSpPr>
          <p:nvPr>
            <p:ph type="title"/>
          </p:nvPr>
        </p:nvSpPr>
        <p:spPr>
          <a:xfrm>
            <a:off x="376262" y="2545050"/>
            <a:ext cx="10652567" cy="1362075"/>
          </a:xfrm>
        </p:spPr>
        <p:txBody>
          <a:bodyPr/>
          <a:lstStyle/>
          <a:p>
            <a:r>
              <a:rPr lang="en-US" sz="4000" dirty="0"/>
              <a:t>Mechanics of copay cards and accumulators</a:t>
            </a:r>
          </a:p>
        </p:txBody>
      </p:sp>
      <p:sp>
        <p:nvSpPr>
          <p:cNvPr id="5" name="Slide Number Placeholder 4">
            <a:extLst>
              <a:ext uri="{FF2B5EF4-FFF2-40B4-BE49-F238E27FC236}">
                <a16:creationId xmlns:a16="http://schemas.microsoft.com/office/drawing/2014/main" id="{C2F1ABA9-858B-476A-85A2-6644CBAD1B8C}"/>
              </a:ext>
            </a:extLst>
          </p:cNvPr>
          <p:cNvSpPr>
            <a:spLocks noGrp="1"/>
          </p:cNvSpPr>
          <p:nvPr>
            <p:ph type="sldNum" sz="quarter" idx="12"/>
          </p:nvPr>
        </p:nvSpPr>
        <p:spPr>
          <a:xfrm>
            <a:off x="376262" y="6330154"/>
            <a:ext cx="2743200" cy="365125"/>
          </a:xfrm>
        </p:spPr>
        <p:txBody>
          <a:bodyPr/>
          <a:lstStyle/>
          <a:p>
            <a:pPr>
              <a:defRPr/>
            </a:pPr>
            <a:fld id="{B6592826-B2CA-4A9C-B80D-6481AAB177EB}" type="slidenum">
              <a:rPr lang="en-US" smtClean="0"/>
              <a:pPr>
                <a:defRPr/>
              </a:pPr>
              <a:t>3</a:t>
            </a:fld>
            <a:endParaRPr lang="en-US" dirty="0"/>
          </a:p>
        </p:txBody>
      </p:sp>
    </p:spTree>
    <p:extLst>
      <p:ext uri="{BB962C8B-B14F-4D97-AF65-F5344CB8AC3E}">
        <p14:creationId xmlns:p14="http://schemas.microsoft.com/office/powerpoint/2010/main" val="3621209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B94-5C35-CB75-EFD5-FA15BF9BC4F1}"/>
              </a:ext>
            </a:extLst>
          </p:cNvPr>
          <p:cNvSpPr>
            <a:spLocks noGrp="1"/>
          </p:cNvSpPr>
          <p:nvPr>
            <p:ph type="title"/>
          </p:nvPr>
        </p:nvSpPr>
        <p:spPr/>
        <p:txBody>
          <a:bodyPr/>
          <a:lstStyle/>
          <a:p>
            <a:r>
              <a:rPr lang="en-US" dirty="0"/>
              <a:t>Permissibility of PAP Foundation Donations</a:t>
            </a:r>
          </a:p>
        </p:txBody>
      </p:sp>
      <p:sp>
        <p:nvSpPr>
          <p:cNvPr id="3" name="Content Placeholder 2">
            <a:extLst>
              <a:ext uri="{FF2B5EF4-FFF2-40B4-BE49-F238E27FC236}">
                <a16:creationId xmlns:a16="http://schemas.microsoft.com/office/drawing/2014/main" id="{2C2ECCF3-2B1D-41AB-7BCF-8F7322AE3B15}"/>
              </a:ext>
            </a:extLst>
          </p:cNvPr>
          <p:cNvSpPr>
            <a:spLocks noGrp="1"/>
          </p:cNvSpPr>
          <p:nvPr>
            <p:ph idx="1"/>
          </p:nvPr>
        </p:nvSpPr>
        <p:spPr/>
        <p:txBody>
          <a:bodyPr/>
          <a:lstStyle/>
          <a:p>
            <a:r>
              <a:rPr lang="en-US" dirty="0"/>
              <a:t>In Advisory Opinion 24-02, OIG deemed acceptable a PAP foundation’s structure, which had disease funds dedicated to rare disorders, each of which was funded by a single manufacturer</a:t>
            </a:r>
          </a:p>
          <a:p>
            <a:r>
              <a:rPr lang="en-US" dirty="0"/>
              <a:t>OIG looked favorably at the fact that the IRA meant that demand for these funds would now be more limited</a:t>
            </a:r>
          </a:p>
          <a:p>
            <a:r>
              <a:rPr lang="en-US" dirty="0"/>
              <a:t>It also viewed favorably that the foundation reimbursed for more than drugs</a:t>
            </a:r>
          </a:p>
          <a:p>
            <a:r>
              <a:rPr lang="en-US" dirty="0"/>
              <a:t>OIG time limited the opinion for two years, as it wanted to consider further the incentives created by the IRA</a:t>
            </a:r>
          </a:p>
        </p:txBody>
      </p:sp>
      <p:sp>
        <p:nvSpPr>
          <p:cNvPr id="4" name="Footer Placeholder 3">
            <a:extLst>
              <a:ext uri="{FF2B5EF4-FFF2-40B4-BE49-F238E27FC236}">
                <a16:creationId xmlns:a16="http://schemas.microsoft.com/office/drawing/2014/main" id="{11420D2A-2531-5663-5B8C-F68266006D0E}"/>
              </a:ext>
            </a:extLst>
          </p:cNvPr>
          <p:cNvSpPr>
            <a:spLocks noGrp="1"/>
          </p:cNvSpPr>
          <p:nvPr>
            <p:ph type="ftr" sz="quarter" idx="10"/>
          </p:nvPr>
        </p:nvSpPr>
        <p:spPr/>
        <p:txBody>
          <a:bodyPr/>
          <a:lstStyle/>
          <a:p>
            <a:r>
              <a:rPr lang="en-US"/>
              <a:t>Medicare Part B Drug Pricing - November 17, 2020</a:t>
            </a:r>
            <a:endParaRPr lang="en-US" dirty="0"/>
          </a:p>
        </p:txBody>
      </p:sp>
      <p:sp>
        <p:nvSpPr>
          <p:cNvPr id="5" name="Slide Number Placeholder 4">
            <a:extLst>
              <a:ext uri="{FF2B5EF4-FFF2-40B4-BE49-F238E27FC236}">
                <a16:creationId xmlns:a16="http://schemas.microsoft.com/office/drawing/2014/main" id="{530509AF-B5BE-9F9B-C8B6-AAF2973F04C5}"/>
              </a:ext>
            </a:extLst>
          </p:cNvPr>
          <p:cNvSpPr>
            <a:spLocks noGrp="1"/>
          </p:cNvSpPr>
          <p:nvPr>
            <p:ph type="sldNum" sz="quarter" idx="11"/>
          </p:nvPr>
        </p:nvSpPr>
        <p:spPr/>
        <p:txBody>
          <a:bodyPr/>
          <a:lstStyle/>
          <a:p>
            <a:fld id="{8F22E0D2-0717-4064-8134-7D066F199C91}" type="slidenum">
              <a:rPr lang="en-US" smtClean="0"/>
              <a:pPr/>
              <a:t>30</a:t>
            </a:fld>
            <a:endParaRPr lang="en-US" dirty="0"/>
          </a:p>
        </p:txBody>
      </p:sp>
    </p:spTree>
    <p:extLst>
      <p:ext uri="{BB962C8B-B14F-4D97-AF65-F5344CB8AC3E}">
        <p14:creationId xmlns:p14="http://schemas.microsoft.com/office/powerpoint/2010/main" val="175151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Buy and Bill Drugs</a:t>
            </a:r>
          </a:p>
        </p:txBody>
      </p:sp>
      <p:sp>
        <p:nvSpPr>
          <p:cNvPr id="3" name="Content Placeholder 2"/>
          <p:cNvSpPr>
            <a:spLocks noGrp="1"/>
          </p:cNvSpPr>
          <p:nvPr>
            <p:ph idx="1"/>
          </p:nvPr>
        </p:nvSpPr>
        <p:spPr/>
        <p:txBody>
          <a:bodyPr>
            <a:normAutofit/>
          </a:bodyPr>
          <a:lstStyle/>
          <a:p>
            <a:pPr>
              <a:spcAft>
                <a:spcPts val="600"/>
              </a:spcAft>
            </a:pPr>
            <a:r>
              <a:rPr lang="en-US" sz="2400" b="1" dirty="0"/>
              <a:t>Generally these are arrangements where the manufacturer allows physicians to process coinsurance support at the physician’s office when administering a drug</a:t>
            </a:r>
          </a:p>
          <a:p>
            <a:pPr lvl="1">
              <a:spcAft>
                <a:spcPts val="600"/>
              </a:spcAft>
            </a:pPr>
            <a:r>
              <a:rPr lang="en-US" sz="2200" dirty="0"/>
              <a:t>Generally covered under patient’s medical benefit, not pharmacy benefit</a:t>
            </a:r>
          </a:p>
          <a:p>
            <a:pPr lvl="1">
              <a:spcAft>
                <a:spcPts val="600"/>
              </a:spcAft>
            </a:pPr>
            <a:r>
              <a:rPr lang="en-US" sz="2200" dirty="0"/>
              <a:t>Typically involves a 3PL making direct contact with the payer, meaning that there are generally no Federal healthcare program beneficiaries receiving the support</a:t>
            </a:r>
          </a:p>
          <a:p>
            <a:pPr lvl="1">
              <a:spcAft>
                <a:spcPts val="600"/>
              </a:spcAft>
            </a:pPr>
            <a:r>
              <a:rPr lang="en-US" sz="2200" dirty="0"/>
              <a:t>But . . . there is a concern with providing an item of value to physicians that “pulls through” the Federal healthcare program business</a:t>
            </a:r>
          </a:p>
        </p:txBody>
      </p:sp>
      <p:sp>
        <p:nvSpPr>
          <p:cNvPr id="5" name="Slide Number Placeholder 4"/>
          <p:cNvSpPr>
            <a:spLocks noGrp="1"/>
          </p:cNvSpPr>
          <p:nvPr>
            <p:ph type="sldNum" sz="quarter" idx="11"/>
          </p:nvPr>
        </p:nvSpPr>
        <p:spPr/>
        <p:txBody>
          <a:bodyPr/>
          <a:lstStyle/>
          <a:p>
            <a:fld id="{8F22E0D2-0717-4064-8134-7D066F199C91}" type="slidenum">
              <a:rPr lang="en-US" smtClean="0"/>
              <a:pPr/>
              <a:t>31</a:t>
            </a:fld>
            <a:endParaRPr lang="en-US" dirty="0"/>
          </a:p>
        </p:txBody>
      </p:sp>
    </p:spTree>
    <p:extLst>
      <p:ext uri="{BB962C8B-B14F-4D97-AF65-F5344CB8AC3E}">
        <p14:creationId xmlns:p14="http://schemas.microsoft.com/office/powerpoint/2010/main" val="163395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Buy and Bill Drugs </a:t>
            </a:r>
            <a:r>
              <a:rPr lang="en-US" sz="1400" dirty="0"/>
              <a:t>(cont.)</a:t>
            </a:r>
          </a:p>
        </p:txBody>
      </p:sp>
      <p:sp>
        <p:nvSpPr>
          <p:cNvPr id="3" name="Content Placeholder 2"/>
          <p:cNvSpPr>
            <a:spLocks noGrp="1"/>
          </p:cNvSpPr>
          <p:nvPr>
            <p:ph idx="1"/>
          </p:nvPr>
        </p:nvSpPr>
        <p:spPr/>
        <p:txBody>
          <a:bodyPr>
            <a:normAutofit/>
          </a:bodyPr>
          <a:lstStyle/>
          <a:p>
            <a:pPr>
              <a:spcAft>
                <a:spcPts val="600"/>
              </a:spcAft>
            </a:pPr>
            <a:r>
              <a:rPr lang="en-US" sz="2400" b="1" dirty="0"/>
              <a:t>Safeguards to consider:</a:t>
            </a:r>
          </a:p>
          <a:p>
            <a:pPr lvl="1">
              <a:spcAft>
                <a:spcPts val="600"/>
              </a:spcAft>
            </a:pPr>
            <a:r>
              <a:rPr lang="en-US" sz="2200" dirty="0"/>
              <a:t>Provide a card to the beneficiary, who has to affirmatively present it to the physician</a:t>
            </a:r>
          </a:p>
          <a:p>
            <a:pPr lvl="1">
              <a:spcAft>
                <a:spcPts val="600"/>
              </a:spcAft>
            </a:pPr>
            <a:r>
              <a:rPr lang="en-US" sz="2200" dirty="0"/>
              <a:t>Only pay the beneficiary upon proof of payment to the physician, and not the physician directly</a:t>
            </a:r>
          </a:p>
          <a:p>
            <a:pPr lvl="1">
              <a:spcAft>
                <a:spcPts val="600"/>
              </a:spcAft>
            </a:pPr>
            <a:r>
              <a:rPr lang="en-US" sz="2200" dirty="0"/>
              <a:t>Obtain info on the patient’s income status</a:t>
            </a:r>
          </a:p>
          <a:p>
            <a:pPr lvl="1">
              <a:spcAft>
                <a:spcPts val="600"/>
              </a:spcAft>
            </a:pPr>
            <a:r>
              <a:rPr lang="en-US" sz="2200" dirty="0"/>
              <a:t>Carefully look at the scope of what the coinsurance support applies to</a:t>
            </a:r>
          </a:p>
        </p:txBody>
      </p:sp>
      <p:sp>
        <p:nvSpPr>
          <p:cNvPr id="5" name="Slide Number Placeholder 4"/>
          <p:cNvSpPr>
            <a:spLocks noGrp="1"/>
          </p:cNvSpPr>
          <p:nvPr>
            <p:ph type="sldNum" sz="quarter" idx="11"/>
          </p:nvPr>
        </p:nvSpPr>
        <p:spPr/>
        <p:txBody>
          <a:bodyPr/>
          <a:lstStyle/>
          <a:p>
            <a:fld id="{8F22E0D2-0717-4064-8134-7D066F199C91}" type="slidenum">
              <a:rPr lang="en-US" smtClean="0"/>
              <a:pPr/>
              <a:t>32</a:t>
            </a:fld>
            <a:endParaRPr lang="en-US" dirty="0"/>
          </a:p>
        </p:txBody>
      </p:sp>
    </p:spTree>
    <p:extLst>
      <p:ext uri="{BB962C8B-B14F-4D97-AF65-F5344CB8AC3E}">
        <p14:creationId xmlns:p14="http://schemas.microsoft.com/office/powerpoint/2010/main" val="37402172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Other Laws</a:t>
            </a:r>
            <a:endParaRPr lang="en-US" i="1" dirty="0"/>
          </a:p>
        </p:txBody>
      </p:sp>
      <p:sp>
        <p:nvSpPr>
          <p:cNvPr id="3" name="Content Placeholder 2"/>
          <p:cNvSpPr>
            <a:spLocks noGrp="1"/>
          </p:cNvSpPr>
          <p:nvPr>
            <p:ph idx="1"/>
          </p:nvPr>
        </p:nvSpPr>
        <p:spPr/>
        <p:txBody>
          <a:bodyPr>
            <a:normAutofit/>
          </a:bodyPr>
          <a:lstStyle/>
          <a:p>
            <a:pPr>
              <a:spcAft>
                <a:spcPts val="600"/>
              </a:spcAft>
            </a:pPr>
            <a:r>
              <a:rPr lang="en-US" sz="2400" dirty="0"/>
              <a:t>Off-label promotion (?)</a:t>
            </a:r>
          </a:p>
          <a:p>
            <a:pPr>
              <a:spcAft>
                <a:spcPts val="600"/>
              </a:spcAft>
            </a:pPr>
            <a:r>
              <a:rPr lang="en-US" sz="2400" dirty="0"/>
              <a:t>State laws</a:t>
            </a:r>
          </a:p>
          <a:p>
            <a:pPr>
              <a:spcAft>
                <a:spcPts val="600"/>
              </a:spcAft>
            </a:pPr>
            <a:r>
              <a:rPr lang="en-US" sz="2400" dirty="0" err="1"/>
              <a:t>HIPAA</a:t>
            </a:r>
            <a:endParaRPr lang="en-US" sz="2200" dirty="0"/>
          </a:p>
        </p:txBody>
      </p:sp>
      <p:sp>
        <p:nvSpPr>
          <p:cNvPr id="5" name="Slide Number Placeholder 4"/>
          <p:cNvSpPr>
            <a:spLocks noGrp="1"/>
          </p:cNvSpPr>
          <p:nvPr>
            <p:ph type="sldNum" sz="quarter" idx="11"/>
          </p:nvPr>
        </p:nvSpPr>
        <p:spPr/>
        <p:txBody>
          <a:bodyPr/>
          <a:lstStyle/>
          <a:p>
            <a:fld id="{8F22E0D2-0717-4064-8134-7D066F199C91}" type="slidenum">
              <a:rPr lang="en-US" smtClean="0"/>
              <a:pPr/>
              <a:t>33</a:t>
            </a:fld>
            <a:endParaRPr lang="en-US" dirty="0"/>
          </a:p>
        </p:txBody>
      </p:sp>
    </p:spTree>
    <p:extLst>
      <p:ext uri="{BB962C8B-B14F-4D97-AF65-F5344CB8AC3E}">
        <p14:creationId xmlns:p14="http://schemas.microsoft.com/office/powerpoint/2010/main" val="3111697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88B0C44-BE61-4B43-998A-31908E9C69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82" y="0"/>
            <a:ext cx="12192000" cy="6858000"/>
          </a:xfrm>
          <a:prstGeom prst="rect">
            <a:avLst/>
          </a:prstGeom>
        </p:spPr>
      </p:pic>
      <p:sp>
        <p:nvSpPr>
          <p:cNvPr id="4" name="Slide Number Placeholder 3"/>
          <p:cNvSpPr>
            <a:spLocks noGrp="1"/>
          </p:cNvSpPr>
          <p:nvPr>
            <p:ph type="sldNum" sz="quarter" idx="11"/>
          </p:nvPr>
        </p:nvSpPr>
        <p:spPr/>
        <p:txBody>
          <a:bodyPr/>
          <a:lstStyle/>
          <a:p>
            <a:fld id="{8F22E0D2-0717-4064-8134-7D066F199C91}" type="slidenum">
              <a:rPr lang="en-US" smtClean="0"/>
              <a:pPr/>
              <a:t>34</a:t>
            </a:fld>
            <a:endParaRPr lang="en-US" dirty="0"/>
          </a:p>
        </p:txBody>
      </p:sp>
    </p:spTree>
    <p:extLst>
      <p:ext uri="{BB962C8B-B14F-4D97-AF65-F5344CB8AC3E}">
        <p14:creationId xmlns:p14="http://schemas.microsoft.com/office/powerpoint/2010/main" val="3987226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8EFBE-A03E-472F-8CDD-447CBB4C6AB7}"/>
              </a:ext>
            </a:extLst>
          </p:cNvPr>
          <p:cNvSpPr>
            <a:spLocks noGrp="1"/>
          </p:cNvSpPr>
          <p:nvPr>
            <p:ph type="title"/>
          </p:nvPr>
        </p:nvSpPr>
        <p:spPr>
          <a:xfrm>
            <a:off x="475488" y="553256"/>
            <a:ext cx="11265407" cy="649223"/>
          </a:xfrm>
        </p:spPr>
        <p:txBody>
          <a:bodyPr>
            <a:noAutofit/>
          </a:bodyPr>
          <a:lstStyle/>
          <a:p>
            <a:r>
              <a:rPr lang="en-US" dirty="0"/>
              <a:t>Defining and Exploring Coupons, Accumulators, and Maximizers</a:t>
            </a:r>
          </a:p>
        </p:txBody>
      </p:sp>
      <p:sp>
        <p:nvSpPr>
          <p:cNvPr id="4" name="Slide Number Placeholder 3">
            <a:extLst>
              <a:ext uri="{FF2B5EF4-FFF2-40B4-BE49-F238E27FC236}">
                <a16:creationId xmlns:a16="http://schemas.microsoft.com/office/drawing/2014/main" id="{B7054831-CBD8-4895-A120-A300D2CD23BB}"/>
              </a:ext>
            </a:extLst>
          </p:cNvPr>
          <p:cNvSpPr>
            <a:spLocks noGrp="1"/>
          </p:cNvSpPr>
          <p:nvPr>
            <p:ph type="sldNum" sz="quarter" idx="11"/>
          </p:nvPr>
        </p:nvSpPr>
        <p:spPr/>
        <p:txBody>
          <a:bodyPr/>
          <a:lstStyle/>
          <a:p>
            <a:fld id="{6010A777-3907-42E8-B3BC-B13228691B49}" type="slidenum">
              <a:rPr lang="en-US" smtClean="0"/>
              <a:pPr/>
              <a:t>4</a:t>
            </a:fld>
            <a:endParaRPr lang="en-US" dirty="0"/>
          </a:p>
        </p:txBody>
      </p:sp>
      <p:graphicFrame>
        <p:nvGraphicFramePr>
          <p:cNvPr id="6" name="Table 6">
            <a:extLst>
              <a:ext uri="{FF2B5EF4-FFF2-40B4-BE49-F238E27FC236}">
                <a16:creationId xmlns:a16="http://schemas.microsoft.com/office/drawing/2014/main" id="{79BDCDD7-D9CE-42B9-8F55-87465ADCEC38}"/>
              </a:ext>
            </a:extLst>
          </p:cNvPr>
          <p:cNvGraphicFramePr>
            <a:graphicFrameLocks noGrp="1"/>
          </p:cNvGraphicFramePr>
          <p:nvPr>
            <p:extLst>
              <p:ext uri="{D42A27DB-BD31-4B8C-83A1-F6EECF244321}">
                <p14:modId xmlns:p14="http://schemas.microsoft.com/office/powerpoint/2010/main" val="3018303895"/>
              </p:ext>
            </p:extLst>
          </p:nvPr>
        </p:nvGraphicFramePr>
        <p:xfrm>
          <a:off x="551640" y="1612513"/>
          <a:ext cx="11088720" cy="4137520"/>
        </p:xfrm>
        <a:graphic>
          <a:graphicData uri="http://schemas.openxmlformats.org/drawingml/2006/table">
            <a:tbl>
              <a:tblPr firstRow="1" bandRow="1">
                <a:tableStyleId>{21E4AEA4-8DFA-4A89-87EB-49C32662AFE0}</a:tableStyleId>
              </a:tblPr>
              <a:tblGrid>
                <a:gridCol w="2576822">
                  <a:extLst>
                    <a:ext uri="{9D8B030D-6E8A-4147-A177-3AD203B41FA5}">
                      <a16:colId xmlns:a16="http://schemas.microsoft.com/office/drawing/2014/main" val="3303812530"/>
                    </a:ext>
                  </a:extLst>
                </a:gridCol>
                <a:gridCol w="8511898">
                  <a:extLst>
                    <a:ext uri="{9D8B030D-6E8A-4147-A177-3AD203B41FA5}">
                      <a16:colId xmlns:a16="http://schemas.microsoft.com/office/drawing/2014/main" val="3433987059"/>
                    </a:ext>
                  </a:extLst>
                </a:gridCol>
              </a:tblGrid>
              <a:tr h="381198">
                <a:tc>
                  <a:txBody>
                    <a:bodyPr/>
                    <a:lstStyle/>
                    <a:p>
                      <a:pPr>
                        <a:spcAft>
                          <a:spcPts val="0"/>
                        </a:spcAft>
                      </a:pPr>
                      <a:r>
                        <a:rPr lang="en-US" sz="2400" dirty="0"/>
                        <a:t>Term</a:t>
                      </a:r>
                    </a:p>
                  </a:txBody>
                  <a:tcPr anchor="ctr"/>
                </a:tc>
                <a:tc>
                  <a:txBody>
                    <a:bodyPr/>
                    <a:lstStyle/>
                    <a:p>
                      <a:pPr>
                        <a:spcAft>
                          <a:spcPts val="0"/>
                        </a:spcAft>
                      </a:pPr>
                      <a:r>
                        <a:rPr lang="en-US" sz="2400" dirty="0"/>
                        <a:t>Description</a:t>
                      </a:r>
                    </a:p>
                  </a:txBody>
                  <a:tcPr anchor="ctr"/>
                </a:tc>
                <a:extLst>
                  <a:ext uri="{0D108BD9-81ED-4DB2-BD59-A6C34878D82A}">
                    <a16:rowId xmlns:a16="http://schemas.microsoft.com/office/drawing/2014/main" val="2986916844"/>
                  </a:ext>
                </a:extLst>
              </a:tr>
              <a:tr h="1211888">
                <a:tc>
                  <a:txBody>
                    <a:bodyPr/>
                    <a:lstStyle/>
                    <a:p>
                      <a:pPr>
                        <a:spcAft>
                          <a:spcPts val="0"/>
                        </a:spcAft>
                      </a:pPr>
                      <a:r>
                        <a:rPr lang="en-US" sz="2400" dirty="0"/>
                        <a:t>Coupons</a:t>
                      </a:r>
                    </a:p>
                  </a:txBody>
                  <a:tcPr anchor="ctr"/>
                </a:tc>
                <a:tc>
                  <a:txBody>
                    <a:bodyPr/>
                    <a:lstStyle/>
                    <a:p>
                      <a:pPr>
                        <a:spcAft>
                          <a:spcPts val="0"/>
                        </a:spcAft>
                      </a:pPr>
                      <a:r>
                        <a:rPr lang="en-US" sz="2400" dirty="0"/>
                        <a:t>Copayment offset tools, which cover all or a portion of a beneficiary’s out-of-pocket costs, generally, for a brand-name drug or biologic</a:t>
                      </a:r>
                    </a:p>
                  </a:txBody>
                  <a:tcPr anchor="ctr"/>
                </a:tc>
                <a:extLst>
                  <a:ext uri="{0D108BD9-81ED-4DB2-BD59-A6C34878D82A}">
                    <a16:rowId xmlns:a16="http://schemas.microsoft.com/office/drawing/2014/main" val="3920212174"/>
                  </a:ext>
                </a:extLst>
              </a:tr>
              <a:tr h="1234216">
                <a:tc>
                  <a:txBody>
                    <a:bodyPr/>
                    <a:lstStyle/>
                    <a:p>
                      <a:pPr>
                        <a:spcAft>
                          <a:spcPts val="0"/>
                        </a:spcAft>
                      </a:pPr>
                      <a:r>
                        <a:rPr lang="en-US" sz="2400" dirty="0"/>
                        <a:t>Accumulators</a:t>
                      </a:r>
                    </a:p>
                  </a:txBody>
                  <a:tcPr anchor="ctr"/>
                </a:tc>
                <a:tc>
                  <a:txBody>
                    <a:bodyPr/>
                    <a:lstStyle/>
                    <a:p>
                      <a:pPr>
                        <a:spcAft>
                          <a:spcPts val="0"/>
                        </a:spcAft>
                      </a:pPr>
                      <a:r>
                        <a:rPr lang="en-US" sz="2400" dirty="0"/>
                        <a:t>Tools health plans, or their </a:t>
                      </a:r>
                      <a:r>
                        <a:rPr lang="en-US" sz="2400" dirty="0" err="1"/>
                        <a:t>PBMs</a:t>
                      </a:r>
                      <a:r>
                        <a:rPr lang="en-US" sz="2400" dirty="0"/>
                        <a:t>, use to identify beneficiary use of coupons in order to delay a beneficiary’s satisfaction of his/her annual deductible and/or out-of-pocket maximum</a:t>
                      </a:r>
                    </a:p>
                  </a:txBody>
                  <a:tcPr anchor="ctr"/>
                </a:tc>
                <a:extLst>
                  <a:ext uri="{0D108BD9-81ED-4DB2-BD59-A6C34878D82A}">
                    <a16:rowId xmlns:a16="http://schemas.microsoft.com/office/drawing/2014/main" val="446972146"/>
                  </a:ext>
                </a:extLst>
              </a:tr>
              <a:tr h="1234216">
                <a:tc>
                  <a:txBody>
                    <a:bodyPr/>
                    <a:lstStyle/>
                    <a:p>
                      <a:pPr>
                        <a:spcAft>
                          <a:spcPts val="0"/>
                        </a:spcAft>
                      </a:pPr>
                      <a:r>
                        <a:rPr lang="en-US" sz="2400" dirty="0"/>
                        <a:t>Maximizers</a:t>
                      </a:r>
                    </a:p>
                  </a:txBody>
                  <a:tcPr anchor="ctr"/>
                </a:tc>
                <a:tc>
                  <a:txBody>
                    <a:bodyPr/>
                    <a:lstStyle/>
                    <a:p>
                      <a:pPr>
                        <a:spcAft>
                          <a:spcPts val="0"/>
                        </a:spcAft>
                      </a:pPr>
                      <a:r>
                        <a:rPr lang="en-US" sz="2400" dirty="0"/>
                        <a:t>Tools health plans, or their </a:t>
                      </a:r>
                      <a:r>
                        <a:rPr lang="en-US" sz="2400" dirty="0" err="1"/>
                        <a:t>PBMs</a:t>
                      </a:r>
                      <a:r>
                        <a:rPr lang="en-US" sz="2400" dirty="0"/>
                        <a:t>, use on identified specialty drugs or biologics to ensure the maximum value of manufacturer coupon programs is applied evenly throughout the plan year</a:t>
                      </a:r>
                    </a:p>
                  </a:txBody>
                  <a:tcPr anchor="ctr"/>
                </a:tc>
                <a:extLst>
                  <a:ext uri="{0D108BD9-81ED-4DB2-BD59-A6C34878D82A}">
                    <a16:rowId xmlns:a16="http://schemas.microsoft.com/office/drawing/2014/main" val="2274369858"/>
                  </a:ext>
                </a:extLst>
              </a:tr>
            </a:tbl>
          </a:graphicData>
        </a:graphic>
      </p:graphicFrame>
      <p:sp>
        <p:nvSpPr>
          <p:cNvPr id="7" name="Slide Number Placeholder 4">
            <a:extLst>
              <a:ext uri="{FF2B5EF4-FFF2-40B4-BE49-F238E27FC236}">
                <a16:creationId xmlns:a16="http://schemas.microsoft.com/office/drawing/2014/main" id="{A5A69D41-E163-4D18-8AB9-7C8426314BD7}"/>
              </a:ext>
            </a:extLst>
          </p:cNvPr>
          <p:cNvSpPr txBox="1">
            <a:spLocks/>
          </p:cNvSpPr>
          <p:nvPr/>
        </p:nvSpPr>
        <p:spPr>
          <a:xfrm>
            <a:off x="376262" y="6330154"/>
            <a:ext cx="2743200"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fld id="{B6592826-B2CA-4A9C-B80D-6481AAB177EB}" type="slidenum">
              <a:rPr lang="en-US" sz="1200" smtClean="0">
                <a:solidFill>
                  <a:schemeClr val="bg1">
                    <a:lumMod val="65000"/>
                  </a:schemeClr>
                </a:solidFill>
              </a:rPr>
              <a:pPr marL="0" indent="0">
                <a:buNone/>
                <a:defRPr/>
              </a:pPr>
              <a:t>4</a:t>
            </a:fld>
            <a:endParaRPr lang="en-US" sz="1200" dirty="0">
              <a:solidFill>
                <a:schemeClr val="bg1">
                  <a:lumMod val="65000"/>
                </a:schemeClr>
              </a:solidFill>
            </a:endParaRPr>
          </a:p>
        </p:txBody>
      </p:sp>
    </p:spTree>
    <p:extLst>
      <p:ext uri="{BB962C8B-B14F-4D97-AF65-F5344CB8AC3E}">
        <p14:creationId xmlns:p14="http://schemas.microsoft.com/office/powerpoint/2010/main" val="965881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277" y="1458410"/>
            <a:ext cx="11455050" cy="4718553"/>
          </a:xfrm>
        </p:spPr>
        <p:txBody>
          <a:bodyPr>
            <a:normAutofit lnSpcReduction="10000"/>
          </a:bodyPr>
          <a:lstStyle/>
          <a:p>
            <a:r>
              <a:rPr lang="en-US" dirty="0"/>
              <a:t>These programs can take one of several forms:</a:t>
            </a:r>
          </a:p>
          <a:p>
            <a:pPr lvl="1"/>
            <a:r>
              <a:rPr lang="en-US" sz="2800" dirty="0"/>
              <a:t>The health plan excludes coverage of drugs that have copay cards until the copay card is exhausted, at which time the patient requalifies under an exceptions process</a:t>
            </a:r>
          </a:p>
          <a:p>
            <a:pPr lvl="1"/>
            <a:r>
              <a:rPr lang="en-US" sz="2800" dirty="0"/>
              <a:t>The health plan coordinates with pharmacies to determine if a copay card was used and, if so, excludes the copay assistance from out-of-pocket (OOP)</a:t>
            </a:r>
          </a:p>
          <a:p>
            <a:pPr lvl="1"/>
            <a:r>
              <a:rPr lang="en-US" sz="2800" dirty="0"/>
              <a:t>The health plan has the pharmacy call the manufacturer to find out how much benefit is left, and provides no insurance coverage until there is no more copay card coverage</a:t>
            </a:r>
          </a:p>
          <a:p>
            <a:pPr lvl="1"/>
            <a:r>
              <a:rPr lang="en-US" sz="2800" dirty="0"/>
              <a:t>The health plan excludes coverage for certain specialty drugs and redirects “uninsured patients” to PAP</a:t>
            </a:r>
          </a:p>
        </p:txBody>
      </p:sp>
      <p:sp>
        <p:nvSpPr>
          <p:cNvPr id="5" name="Slide Number Placeholder 4"/>
          <p:cNvSpPr>
            <a:spLocks noGrp="1"/>
          </p:cNvSpPr>
          <p:nvPr>
            <p:ph type="sldNum" sz="quarter" idx="11"/>
          </p:nvPr>
        </p:nvSpPr>
        <p:spPr/>
        <p:txBody>
          <a:bodyPr/>
          <a:lstStyle/>
          <a:p>
            <a:fld id="{8F22E0D2-0717-4064-8134-7D066F199C91}" type="slidenum">
              <a:rPr lang="en-US" smtClean="0"/>
              <a:pPr/>
              <a:t>5</a:t>
            </a:fld>
            <a:endParaRPr lang="en-US" dirty="0"/>
          </a:p>
        </p:txBody>
      </p:sp>
      <p:sp>
        <p:nvSpPr>
          <p:cNvPr id="7" name="Title 1">
            <a:extLst>
              <a:ext uri="{FF2B5EF4-FFF2-40B4-BE49-F238E27FC236}">
                <a16:creationId xmlns:a16="http://schemas.microsoft.com/office/drawing/2014/main" id="{4BDCA849-2F8A-408F-999A-557A9CB87498}"/>
              </a:ext>
            </a:extLst>
          </p:cNvPr>
          <p:cNvSpPr>
            <a:spLocks noGrp="1"/>
          </p:cNvSpPr>
          <p:nvPr>
            <p:ph type="title"/>
          </p:nvPr>
        </p:nvSpPr>
        <p:spPr>
          <a:xfrm>
            <a:off x="563920" y="541681"/>
            <a:ext cx="11265407" cy="649223"/>
          </a:xfrm>
        </p:spPr>
        <p:txBody>
          <a:bodyPr>
            <a:noAutofit/>
          </a:bodyPr>
          <a:lstStyle/>
          <a:p>
            <a:r>
              <a:rPr lang="en-US" dirty="0"/>
              <a:t>Defining and Exploring Coupons, Accumulators, and Maximizers </a:t>
            </a:r>
            <a:r>
              <a:rPr lang="en-US" sz="2400" dirty="0"/>
              <a:t>(cont.)</a:t>
            </a:r>
          </a:p>
        </p:txBody>
      </p:sp>
    </p:spTree>
    <p:extLst>
      <p:ext uri="{BB962C8B-B14F-4D97-AF65-F5344CB8AC3E}">
        <p14:creationId xmlns:p14="http://schemas.microsoft.com/office/powerpoint/2010/main" val="2486736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3369" y="1597306"/>
            <a:ext cx="11247527" cy="5003191"/>
          </a:xfrm>
        </p:spPr>
        <p:txBody>
          <a:bodyPr>
            <a:normAutofit/>
          </a:bodyPr>
          <a:lstStyle/>
          <a:p>
            <a:r>
              <a:rPr lang="en-US" sz="2200" dirty="0"/>
              <a:t>The situation as explained by CMS in the 2020 </a:t>
            </a:r>
            <a:r>
              <a:rPr lang="en-US" sz="2200" dirty="0" err="1"/>
              <a:t>MDRP</a:t>
            </a:r>
            <a:r>
              <a:rPr lang="en-US" sz="2200" dirty="0"/>
              <a:t> Final Rule:</a:t>
            </a:r>
          </a:p>
          <a:p>
            <a:endParaRPr lang="en-US" sz="3200" dirty="0"/>
          </a:p>
          <a:p>
            <a:endParaRPr lang="en-US" sz="3200" dirty="0"/>
          </a:p>
          <a:p>
            <a:endParaRPr lang="en-US" sz="3200" dirty="0"/>
          </a:p>
        </p:txBody>
      </p:sp>
      <p:sp>
        <p:nvSpPr>
          <p:cNvPr id="5" name="Slide Number Placeholder 4"/>
          <p:cNvSpPr>
            <a:spLocks noGrp="1"/>
          </p:cNvSpPr>
          <p:nvPr>
            <p:ph type="sldNum" sz="quarter" idx="11"/>
          </p:nvPr>
        </p:nvSpPr>
        <p:spPr/>
        <p:txBody>
          <a:bodyPr/>
          <a:lstStyle/>
          <a:p>
            <a:fld id="{8F22E0D2-0717-4064-8134-7D066F199C91}" type="slidenum">
              <a:rPr lang="en-US" smtClean="0"/>
              <a:pPr/>
              <a:t>6</a:t>
            </a:fld>
            <a:endParaRPr lang="en-US" dirty="0"/>
          </a:p>
        </p:txBody>
      </p:sp>
      <p:pic>
        <p:nvPicPr>
          <p:cNvPr id="7" name="Picture 6">
            <a:extLst>
              <a:ext uri="{FF2B5EF4-FFF2-40B4-BE49-F238E27FC236}">
                <a16:creationId xmlns:a16="http://schemas.microsoft.com/office/drawing/2014/main" id="{C51F9EAD-CEF3-4F75-801D-9D7BB02C5558}"/>
              </a:ext>
            </a:extLst>
          </p:cNvPr>
          <p:cNvPicPr/>
          <p:nvPr/>
        </p:nvPicPr>
        <p:blipFill>
          <a:blip r:embed="rId2"/>
          <a:stretch>
            <a:fillRect/>
          </a:stretch>
        </p:blipFill>
        <p:spPr>
          <a:xfrm>
            <a:off x="2885206" y="2288742"/>
            <a:ext cx="9014590" cy="1701336"/>
          </a:xfrm>
          <a:prstGeom prst="rect">
            <a:avLst/>
          </a:prstGeom>
          <a:ln>
            <a:solidFill>
              <a:schemeClr val="bg1">
                <a:lumMod val="75000"/>
              </a:schemeClr>
            </a:solidFill>
          </a:ln>
        </p:spPr>
      </p:pic>
      <p:pic>
        <p:nvPicPr>
          <p:cNvPr id="8" name="Picture 7">
            <a:extLst>
              <a:ext uri="{FF2B5EF4-FFF2-40B4-BE49-F238E27FC236}">
                <a16:creationId xmlns:a16="http://schemas.microsoft.com/office/drawing/2014/main" id="{E8DED13B-3131-45C0-83D0-05295C00A253}"/>
              </a:ext>
            </a:extLst>
          </p:cNvPr>
          <p:cNvPicPr/>
          <p:nvPr/>
        </p:nvPicPr>
        <p:blipFill>
          <a:blip r:embed="rId3"/>
          <a:stretch>
            <a:fillRect/>
          </a:stretch>
        </p:blipFill>
        <p:spPr>
          <a:xfrm>
            <a:off x="2885206" y="3990078"/>
            <a:ext cx="9014591" cy="1582356"/>
          </a:xfrm>
          <a:prstGeom prst="rect">
            <a:avLst/>
          </a:prstGeom>
          <a:ln>
            <a:solidFill>
              <a:schemeClr val="bg1">
                <a:lumMod val="85000"/>
              </a:schemeClr>
            </a:solidFill>
          </a:ln>
        </p:spPr>
      </p:pic>
      <p:sp>
        <p:nvSpPr>
          <p:cNvPr id="4" name="Rectangle 3">
            <a:extLst>
              <a:ext uri="{FF2B5EF4-FFF2-40B4-BE49-F238E27FC236}">
                <a16:creationId xmlns:a16="http://schemas.microsoft.com/office/drawing/2014/main" id="{B0035AE6-7F2C-41E2-B1BA-0A756718FEF9}"/>
              </a:ext>
            </a:extLst>
          </p:cNvPr>
          <p:cNvSpPr/>
          <p:nvPr/>
        </p:nvSpPr>
        <p:spPr>
          <a:xfrm>
            <a:off x="11028968" y="5063916"/>
            <a:ext cx="649663" cy="597581"/>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sp>
        <p:nvSpPr>
          <p:cNvPr id="9" name="Rectangle 8">
            <a:extLst>
              <a:ext uri="{FF2B5EF4-FFF2-40B4-BE49-F238E27FC236}">
                <a16:creationId xmlns:a16="http://schemas.microsoft.com/office/drawing/2014/main" id="{EC396884-BEF5-44D3-8215-A27BE72840E7}"/>
              </a:ext>
            </a:extLst>
          </p:cNvPr>
          <p:cNvSpPr/>
          <p:nvPr/>
        </p:nvSpPr>
        <p:spPr>
          <a:xfrm>
            <a:off x="11028967" y="3338823"/>
            <a:ext cx="649663" cy="649517"/>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11" name="Picture 10">
            <a:extLst>
              <a:ext uri="{FF2B5EF4-FFF2-40B4-BE49-F238E27FC236}">
                <a16:creationId xmlns:a16="http://schemas.microsoft.com/office/drawing/2014/main" id="{D7C46B77-EAD8-4D5D-8047-D28D5D538A00}"/>
              </a:ext>
            </a:extLst>
          </p:cNvPr>
          <p:cNvPicPr>
            <a:picLocks noChangeAspect="1"/>
          </p:cNvPicPr>
          <p:nvPr/>
        </p:nvPicPr>
        <p:blipFill>
          <a:blip r:embed="rId4"/>
          <a:stretch>
            <a:fillRect/>
          </a:stretch>
        </p:blipFill>
        <p:spPr>
          <a:xfrm>
            <a:off x="310626" y="3493924"/>
            <a:ext cx="2421915" cy="981683"/>
          </a:xfrm>
          <a:prstGeom prst="rect">
            <a:avLst/>
          </a:prstGeom>
          <a:ln>
            <a:solidFill>
              <a:schemeClr val="bg1">
                <a:lumMod val="85000"/>
              </a:schemeClr>
            </a:solidFill>
          </a:ln>
        </p:spPr>
      </p:pic>
      <p:sp>
        <p:nvSpPr>
          <p:cNvPr id="12" name="Rectangle 11">
            <a:extLst>
              <a:ext uri="{FF2B5EF4-FFF2-40B4-BE49-F238E27FC236}">
                <a16:creationId xmlns:a16="http://schemas.microsoft.com/office/drawing/2014/main" id="{389A81E1-87F6-4427-8698-D01C34D18D91}"/>
              </a:ext>
            </a:extLst>
          </p:cNvPr>
          <p:cNvSpPr/>
          <p:nvPr/>
        </p:nvSpPr>
        <p:spPr>
          <a:xfrm>
            <a:off x="7630772" y="5063916"/>
            <a:ext cx="3315930" cy="597581"/>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sp>
        <p:nvSpPr>
          <p:cNvPr id="16" name="Title 1">
            <a:extLst>
              <a:ext uri="{FF2B5EF4-FFF2-40B4-BE49-F238E27FC236}">
                <a16:creationId xmlns:a16="http://schemas.microsoft.com/office/drawing/2014/main" id="{10189BDF-EC9A-48C8-AFDC-80829456DC22}"/>
              </a:ext>
            </a:extLst>
          </p:cNvPr>
          <p:cNvSpPr>
            <a:spLocks noGrp="1"/>
          </p:cNvSpPr>
          <p:nvPr>
            <p:ph type="title"/>
          </p:nvPr>
        </p:nvSpPr>
        <p:spPr>
          <a:xfrm>
            <a:off x="475488" y="553256"/>
            <a:ext cx="11265407" cy="649223"/>
          </a:xfrm>
        </p:spPr>
        <p:txBody>
          <a:bodyPr>
            <a:noAutofit/>
          </a:bodyPr>
          <a:lstStyle/>
          <a:p>
            <a:r>
              <a:rPr lang="en-US" dirty="0"/>
              <a:t>Defining and Exploring Coupons, Accumulators, and Maximizers </a:t>
            </a:r>
            <a:r>
              <a:rPr lang="en-US" sz="2400" dirty="0"/>
              <a:t>(cont.)</a:t>
            </a:r>
          </a:p>
        </p:txBody>
      </p:sp>
    </p:spTree>
    <p:extLst>
      <p:ext uri="{BB962C8B-B14F-4D97-AF65-F5344CB8AC3E}">
        <p14:creationId xmlns:p14="http://schemas.microsoft.com/office/powerpoint/2010/main" val="4128214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277" y="1620456"/>
            <a:ext cx="11408751" cy="4556507"/>
          </a:xfrm>
        </p:spPr>
        <p:txBody>
          <a:bodyPr>
            <a:normAutofit/>
          </a:bodyPr>
          <a:lstStyle/>
          <a:p>
            <a:r>
              <a:rPr lang="en-US" dirty="0"/>
              <a:t>If the plan gets it wrong, the beneficiary could have tremendous liability in the middle of the year, possibly resulting in script abandonment</a:t>
            </a:r>
          </a:p>
          <a:p>
            <a:r>
              <a:rPr lang="en-US" dirty="0"/>
              <a:t>25 states have adopted laws restricting the use of accumulators by </a:t>
            </a:r>
            <a:r>
              <a:rPr lang="en-US" dirty="0" err="1"/>
              <a:t>PBMs</a:t>
            </a:r>
            <a:r>
              <a:rPr lang="en-US" dirty="0"/>
              <a:t> and payors</a:t>
            </a:r>
          </a:p>
          <a:p>
            <a:r>
              <a:rPr lang="en-US" dirty="0" err="1"/>
              <a:t>IQVIA</a:t>
            </a:r>
            <a:r>
              <a:rPr lang="en-US" dirty="0"/>
              <a:t> estimates that in 2024 copay assistance totaled $21 billion, of which $7 billion was retained by plans</a:t>
            </a:r>
          </a:p>
        </p:txBody>
      </p:sp>
      <p:sp>
        <p:nvSpPr>
          <p:cNvPr id="5" name="Slide Number Placeholder 4"/>
          <p:cNvSpPr>
            <a:spLocks noGrp="1"/>
          </p:cNvSpPr>
          <p:nvPr>
            <p:ph type="sldNum" sz="quarter" idx="11"/>
          </p:nvPr>
        </p:nvSpPr>
        <p:spPr/>
        <p:txBody>
          <a:bodyPr/>
          <a:lstStyle/>
          <a:p>
            <a:fld id="{8F22E0D2-0717-4064-8134-7D066F199C91}" type="slidenum">
              <a:rPr lang="en-US" smtClean="0"/>
              <a:pPr/>
              <a:t>7</a:t>
            </a:fld>
            <a:endParaRPr lang="en-US" dirty="0"/>
          </a:p>
        </p:txBody>
      </p:sp>
      <p:sp>
        <p:nvSpPr>
          <p:cNvPr id="7" name="Title 1">
            <a:extLst>
              <a:ext uri="{FF2B5EF4-FFF2-40B4-BE49-F238E27FC236}">
                <a16:creationId xmlns:a16="http://schemas.microsoft.com/office/drawing/2014/main" id="{954F2622-957C-4270-A240-E7CAA07A5FD3}"/>
              </a:ext>
            </a:extLst>
          </p:cNvPr>
          <p:cNvSpPr>
            <a:spLocks noGrp="1"/>
          </p:cNvSpPr>
          <p:nvPr>
            <p:ph type="title"/>
          </p:nvPr>
        </p:nvSpPr>
        <p:spPr>
          <a:xfrm>
            <a:off x="475488" y="553256"/>
            <a:ext cx="11265407" cy="649223"/>
          </a:xfrm>
        </p:spPr>
        <p:txBody>
          <a:bodyPr>
            <a:noAutofit/>
          </a:bodyPr>
          <a:lstStyle/>
          <a:p>
            <a:r>
              <a:rPr lang="en-US" dirty="0"/>
              <a:t>Defining and Exploring Coupons, Accumulators, and Maximizers </a:t>
            </a:r>
            <a:r>
              <a:rPr lang="en-US" sz="2400" dirty="0"/>
              <a:t>(cont.)</a:t>
            </a:r>
          </a:p>
        </p:txBody>
      </p:sp>
    </p:spTree>
    <p:extLst>
      <p:ext uri="{BB962C8B-B14F-4D97-AF65-F5344CB8AC3E}">
        <p14:creationId xmlns:p14="http://schemas.microsoft.com/office/powerpoint/2010/main" val="256778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277" y="1620456"/>
            <a:ext cx="11408751" cy="4556507"/>
          </a:xfrm>
        </p:spPr>
        <p:txBody>
          <a:bodyPr>
            <a:normAutofit/>
          </a:bodyPr>
          <a:lstStyle/>
          <a:p>
            <a:r>
              <a:rPr lang="en-US" dirty="0"/>
              <a:t>Alongside coupons, accumulators, and maximizers, there are alternate funding programs (“</a:t>
            </a:r>
            <a:r>
              <a:rPr lang="en-US" dirty="0" err="1"/>
              <a:t>AFPs</a:t>
            </a:r>
            <a:r>
              <a:rPr lang="en-US" dirty="0"/>
              <a:t>”)</a:t>
            </a:r>
          </a:p>
          <a:p>
            <a:r>
              <a:rPr lang="en-US" dirty="0"/>
              <a:t>These programs remove coverage for specialty drugs and require patients to enter into manufacturer PAP programs, typically with the assistance of a vendor under contract with the health plan</a:t>
            </a:r>
          </a:p>
          <a:p>
            <a:r>
              <a:rPr lang="en-US" dirty="0"/>
              <a:t>If the patient receives a PAP denial letter, then the health plan will on an exceptions basis approve the product</a:t>
            </a:r>
          </a:p>
          <a:p>
            <a:r>
              <a:rPr lang="en-US" dirty="0"/>
              <a:t>Some manufacturers are changing their rules, such that they deny PAP for any patient who is on an AFP, but this is sometimes easier said than done</a:t>
            </a:r>
          </a:p>
        </p:txBody>
      </p:sp>
      <p:sp>
        <p:nvSpPr>
          <p:cNvPr id="5" name="Slide Number Placeholder 4"/>
          <p:cNvSpPr>
            <a:spLocks noGrp="1"/>
          </p:cNvSpPr>
          <p:nvPr>
            <p:ph type="sldNum" sz="quarter" idx="11"/>
          </p:nvPr>
        </p:nvSpPr>
        <p:spPr/>
        <p:txBody>
          <a:bodyPr/>
          <a:lstStyle/>
          <a:p>
            <a:fld id="{8F22E0D2-0717-4064-8134-7D066F199C91}" type="slidenum">
              <a:rPr lang="en-US" smtClean="0"/>
              <a:pPr/>
              <a:t>8</a:t>
            </a:fld>
            <a:endParaRPr lang="en-US" dirty="0"/>
          </a:p>
        </p:txBody>
      </p:sp>
      <p:sp>
        <p:nvSpPr>
          <p:cNvPr id="7" name="Title 1">
            <a:extLst>
              <a:ext uri="{FF2B5EF4-FFF2-40B4-BE49-F238E27FC236}">
                <a16:creationId xmlns:a16="http://schemas.microsoft.com/office/drawing/2014/main" id="{954F2622-957C-4270-A240-E7CAA07A5FD3}"/>
              </a:ext>
            </a:extLst>
          </p:cNvPr>
          <p:cNvSpPr>
            <a:spLocks noGrp="1"/>
          </p:cNvSpPr>
          <p:nvPr>
            <p:ph type="title"/>
          </p:nvPr>
        </p:nvSpPr>
        <p:spPr>
          <a:xfrm>
            <a:off x="475488" y="553256"/>
            <a:ext cx="11265407" cy="649223"/>
          </a:xfrm>
        </p:spPr>
        <p:txBody>
          <a:bodyPr>
            <a:noAutofit/>
          </a:bodyPr>
          <a:lstStyle/>
          <a:p>
            <a:r>
              <a:rPr lang="en-US" dirty="0"/>
              <a:t>Defining and Exploring Coupons, Accumulators, and Maximizers </a:t>
            </a:r>
            <a:r>
              <a:rPr lang="en-US" sz="2400" dirty="0"/>
              <a:t>(cont.)</a:t>
            </a:r>
          </a:p>
        </p:txBody>
      </p:sp>
    </p:spTree>
    <p:extLst>
      <p:ext uri="{BB962C8B-B14F-4D97-AF65-F5344CB8AC3E}">
        <p14:creationId xmlns:p14="http://schemas.microsoft.com/office/powerpoint/2010/main" val="297736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277" y="1620456"/>
            <a:ext cx="11408751" cy="4556507"/>
          </a:xfrm>
        </p:spPr>
        <p:txBody>
          <a:bodyPr>
            <a:normAutofit/>
          </a:bodyPr>
          <a:lstStyle/>
          <a:p>
            <a:r>
              <a:rPr lang="en-US" dirty="0"/>
              <a:t>For non-grandfathered plans, and eventually for grandfathered plans, these programs based on carve outs will get harder because of agency rulemaking</a:t>
            </a:r>
          </a:p>
          <a:p>
            <a:r>
              <a:rPr lang="en-US" dirty="0"/>
              <a:t>To carve out a drug, it must be deemed not to be an essential health benefit</a:t>
            </a:r>
          </a:p>
          <a:p>
            <a:r>
              <a:rPr lang="en-US" dirty="0"/>
              <a:t>CMS in January stated that all drugs that are covered, including those that go beyond the minimum, must be viewed as </a:t>
            </a:r>
            <a:r>
              <a:rPr lang="en-US" dirty="0" err="1"/>
              <a:t>EHBs</a:t>
            </a:r>
            <a:endParaRPr lang="en-US" dirty="0"/>
          </a:p>
          <a:p>
            <a:r>
              <a:rPr lang="en-US" dirty="0"/>
              <a:t>Plans must cover at least one drug for each class or category in the USP, or, if more, they must cover what is required in the State’s benchmark plan</a:t>
            </a:r>
          </a:p>
          <a:p>
            <a:r>
              <a:rPr lang="en-US" dirty="0"/>
              <a:t>For some drugs, there may be only one or only a couple of drugs in their class or category, making that drug harder to subject to these strategies</a:t>
            </a:r>
          </a:p>
        </p:txBody>
      </p:sp>
      <p:sp>
        <p:nvSpPr>
          <p:cNvPr id="5" name="Slide Number Placeholder 4"/>
          <p:cNvSpPr>
            <a:spLocks noGrp="1"/>
          </p:cNvSpPr>
          <p:nvPr>
            <p:ph type="sldNum" sz="quarter" idx="11"/>
          </p:nvPr>
        </p:nvSpPr>
        <p:spPr/>
        <p:txBody>
          <a:bodyPr/>
          <a:lstStyle/>
          <a:p>
            <a:fld id="{8F22E0D2-0717-4064-8134-7D066F199C91}" type="slidenum">
              <a:rPr lang="en-US" smtClean="0"/>
              <a:pPr/>
              <a:t>9</a:t>
            </a:fld>
            <a:endParaRPr lang="en-US" dirty="0"/>
          </a:p>
        </p:txBody>
      </p:sp>
      <p:sp>
        <p:nvSpPr>
          <p:cNvPr id="7" name="Title 1">
            <a:extLst>
              <a:ext uri="{FF2B5EF4-FFF2-40B4-BE49-F238E27FC236}">
                <a16:creationId xmlns:a16="http://schemas.microsoft.com/office/drawing/2014/main" id="{954F2622-957C-4270-A240-E7CAA07A5FD3}"/>
              </a:ext>
            </a:extLst>
          </p:cNvPr>
          <p:cNvSpPr>
            <a:spLocks noGrp="1"/>
          </p:cNvSpPr>
          <p:nvPr>
            <p:ph type="title"/>
          </p:nvPr>
        </p:nvSpPr>
        <p:spPr>
          <a:xfrm>
            <a:off x="475488" y="553256"/>
            <a:ext cx="11265407" cy="649223"/>
          </a:xfrm>
        </p:spPr>
        <p:txBody>
          <a:bodyPr>
            <a:noAutofit/>
          </a:bodyPr>
          <a:lstStyle/>
          <a:p>
            <a:r>
              <a:rPr lang="en-US" dirty="0"/>
              <a:t>Defining and Exploring Coupons, Accumulators, and Maximizers </a:t>
            </a:r>
            <a:r>
              <a:rPr lang="en-US" sz="2400" dirty="0"/>
              <a:t>(cont.)</a:t>
            </a:r>
          </a:p>
        </p:txBody>
      </p:sp>
    </p:spTree>
    <p:extLst>
      <p:ext uri="{BB962C8B-B14F-4D97-AF65-F5344CB8AC3E}">
        <p14:creationId xmlns:p14="http://schemas.microsoft.com/office/powerpoint/2010/main" val="2434857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2819</Words>
  <Application>Microsoft Office PowerPoint</Application>
  <PresentationFormat>Widescreen</PresentationFormat>
  <Paragraphs>236</Paragraphs>
  <Slides>34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Times New Roman</vt:lpstr>
      <vt:lpstr>Office Theme</vt:lpstr>
      <vt:lpstr>Understanding How Co-Pay Coupons, Accelerators, and Maximizers Impact Medicaid and Medicare  Pricing and Rebates November 20, 2025</vt:lpstr>
      <vt:lpstr>Agenda</vt:lpstr>
      <vt:lpstr>Mechanics of copay cards and accumulators</vt:lpstr>
      <vt:lpstr>Defining and Exploring Coupons, Accumulators, and Maximizers</vt:lpstr>
      <vt:lpstr>Defining and Exploring Coupons, Accumulators, and Maximizers (cont.)</vt:lpstr>
      <vt:lpstr>Defining and Exploring Coupons, Accumulators, and Maximizers (cont.)</vt:lpstr>
      <vt:lpstr>Defining and Exploring Coupons, Accumulators, and Maximizers (cont.)</vt:lpstr>
      <vt:lpstr>Defining and Exploring Coupons, Accumulators, and Maximizers (cont.)</vt:lpstr>
      <vt:lpstr>Defining and Exploring Coupons, Accumulators, and Maximizers (cont.)</vt:lpstr>
      <vt:lpstr>Defining and Exploring Coupons, Accumulators, and Maximizers (cont.)</vt:lpstr>
      <vt:lpstr>Implications of Changes to Part D Benefit (to PAP)</vt:lpstr>
      <vt:lpstr>Implications for government price reporting</vt:lpstr>
      <vt:lpstr>PowerPoint Presentation</vt:lpstr>
      <vt:lpstr>PowerPoint Presentation</vt:lpstr>
      <vt:lpstr>PowerPoint Presentation</vt:lpstr>
      <vt:lpstr>PowerPoint Presentation</vt:lpstr>
      <vt:lpstr>CMS’ 2024 MDRP Rulemaking</vt:lpstr>
      <vt:lpstr>Lawfulness under the Anti-Kickback Statute</vt:lpstr>
      <vt:lpstr>Anti-Kickback Statute</vt:lpstr>
      <vt:lpstr>Co-Pay Card AKS Risks</vt:lpstr>
      <vt:lpstr>Copay Card Available Safeguards</vt:lpstr>
      <vt:lpstr>Claim Adjudication Process</vt:lpstr>
      <vt:lpstr>Types of 3PL Programs</vt:lpstr>
      <vt:lpstr>Doing Due Diligence</vt:lpstr>
      <vt:lpstr>Advisory Opinion Route</vt:lpstr>
      <vt:lpstr>Advisory Opinion Route (cont.)</vt:lpstr>
      <vt:lpstr>Permissibility of Bridge Programs</vt:lpstr>
      <vt:lpstr>Permissibility of Self-Pay Drugs</vt:lpstr>
      <vt:lpstr>Trump Administration’s Reduction in Self-Pay Drug Costs</vt:lpstr>
      <vt:lpstr>Permissibility of PAP Foundation Donations</vt:lpstr>
      <vt:lpstr>Buy and Bill Drugs</vt:lpstr>
      <vt:lpstr>Buy and Bill Drugs (cont.)</vt:lpstr>
      <vt:lpstr>Other Laws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Ruskin, Andrew</cp:lastModifiedBy>
  <cp:revision>2</cp:revision>
  <dcterms:created xsi:type="dcterms:W3CDTF">2024-11-20T01:21:02Z</dcterms:created>
  <dcterms:modified xsi:type="dcterms:W3CDTF">2025-11-20T00:56:07Z</dcterms:modified>
</cp:coreProperties>
</file>