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6"/>
    <p:sldMasterId id="2147484271" r:id="rId7"/>
  </p:sldMasterIdLst>
  <p:notesMasterIdLst>
    <p:notesMasterId r:id="rId90"/>
  </p:notesMasterIdLst>
  <p:handoutMasterIdLst>
    <p:handoutMasterId r:id="rId91"/>
  </p:handoutMasterIdLst>
  <p:sldIdLst>
    <p:sldId id="413" r:id="rId8"/>
    <p:sldId id="420" r:id="rId9"/>
    <p:sldId id="428" r:id="rId10"/>
    <p:sldId id="500" r:id="rId11"/>
    <p:sldId id="472" r:id="rId12"/>
    <p:sldId id="473" r:id="rId13"/>
    <p:sldId id="474" r:id="rId14"/>
    <p:sldId id="475" r:id="rId15"/>
    <p:sldId id="501" r:id="rId16"/>
    <p:sldId id="477" r:id="rId17"/>
    <p:sldId id="478" r:id="rId18"/>
    <p:sldId id="479" r:id="rId19"/>
    <p:sldId id="480" r:id="rId20"/>
    <p:sldId id="481" r:id="rId21"/>
    <p:sldId id="482" r:id="rId22"/>
    <p:sldId id="483" r:id="rId23"/>
    <p:sldId id="484" r:id="rId24"/>
    <p:sldId id="485" r:id="rId25"/>
    <p:sldId id="486" r:id="rId26"/>
    <p:sldId id="487" r:id="rId27"/>
    <p:sldId id="488" r:id="rId28"/>
    <p:sldId id="489" r:id="rId29"/>
    <p:sldId id="490" r:id="rId30"/>
    <p:sldId id="519" r:id="rId31"/>
    <p:sldId id="491" r:id="rId32"/>
    <p:sldId id="492" r:id="rId33"/>
    <p:sldId id="493" r:id="rId34"/>
    <p:sldId id="494" r:id="rId35"/>
    <p:sldId id="495" r:id="rId36"/>
    <p:sldId id="496" r:id="rId37"/>
    <p:sldId id="497" r:id="rId38"/>
    <p:sldId id="498" r:id="rId39"/>
    <p:sldId id="499" r:id="rId40"/>
    <p:sldId id="429" r:id="rId41"/>
    <p:sldId id="448" r:id="rId42"/>
    <p:sldId id="447" r:id="rId43"/>
    <p:sldId id="449" r:id="rId44"/>
    <p:sldId id="450" r:id="rId45"/>
    <p:sldId id="451" r:id="rId46"/>
    <p:sldId id="452" r:id="rId47"/>
    <p:sldId id="453" r:id="rId48"/>
    <p:sldId id="454" r:id="rId49"/>
    <p:sldId id="455" r:id="rId50"/>
    <p:sldId id="456" r:id="rId51"/>
    <p:sldId id="457" r:id="rId52"/>
    <p:sldId id="458" r:id="rId53"/>
    <p:sldId id="459" r:id="rId54"/>
    <p:sldId id="460" r:id="rId55"/>
    <p:sldId id="464" r:id="rId56"/>
    <p:sldId id="461" r:id="rId57"/>
    <p:sldId id="462" r:id="rId58"/>
    <p:sldId id="463" r:id="rId59"/>
    <p:sldId id="465" r:id="rId60"/>
    <p:sldId id="470" r:id="rId61"/>
    <p:sldId id="466" r:id="rId62"/>
    <p:sldId id="467" r:id="rId63"/>
    <p:sldId id="468" r:id="rId64"/>
    <p:sldId id="469" r:id="rId65"/>
    <p:sldId id="510" r:id="rId66"/>
    <p:sldId id="511" r:id="rId67"/>
    <p:sldId id="512" r:id="rId68"/>
    <p:sldId id="513" r:id="rId69"/>
    <p:sldId id="514" r:id="rId70"/>
    <p:sldId id="515" r:id="rId71"/>
    <p:sldId id="516" r:id="rId72"/>
    <p:sldId id="517" r:id="rId73"/>
    <p:sldId id="518" r:id="rId74"/>
    <p:sldId id="431" r:id="rId75"/>
    <p:sldId id="432" r:id="rId76"/>
    <p:sldId id="433" r:id="rId77"/>
    <p:sldId id="434" r:id="rId78"/>
    <p:sldId id="435" r:id="rId79"/>
    <p:sldId id="436" r:id="rId80"/>
    <p:sldId id="437" r:id="rId81"/>
    <p:sldId id="438" r:id="rId82"/>
    <p:sldId id="439" r:id="rId83"/>
    <p:sldId id="440" r:id="rId84"/>
    <p:sldId id="441" r:id="rId85"/>
    <p:sldId id="442" r:id="rId86"/>
    <p:sldId id="443" r:id="rId87"/>
    <p:sldId id="422" r:id="rId88"/>
    <p:sldId id="398" r:id="rId89"/>
  </p:sldIdLst>
  <p:sldSz cx="9144000" cy="6858000" type="screen4x3"/>
  <p:notesSz cx="9601200" cy="7315200"/>
  <p:defaultTextStyle>
    <a:defPPr>
      <a:defRPr lang="en-US"/>
    </a:defPPr>
    <a:lvl1pPr algn="l" rtl="0" fontAlgn="base">
      <a:spcBef>
        <a:spcPct val="0"/>
      </a:spcBef>
      <a:spcAft>
        <a:spcPct val="0"/>
      </a:spcAft>
      <a:defRPr sz="1400" kern="1200">
        <a:solidFill>
          <a:schemeClr val="tx1"/>
        </a:solidFill>
        <a:latin typeface="Arial" pitchFamily="34" charset="0"/>
        <a:ea typeface="Osaka"/>
        <a:cs typeface="Osaka"/>
      </a:defRPr>
    </a:lvl1pPr>
    <a:lvl2pPr marL="457200" algn="l" rtl="0" fontAlgn="base">
      <a:spcBef>
        <a:spcPct val="0"/>
      </a:spcBef>
      <a:spcAft>
        <a:spcPct val="0"/>
      </a:spcAft>
      <a:defRPr sz="1400" kern="1200">
        <a:solidFill>
          <a:schemeClr val="tx1"/>
        </a:solidFill>
        <a:latin typeface="Arial" pitchFamily="34" charset="0"/>
        <a:ea typeface="Osaka"/>
        <a:cs typeface="Osaka"/>
      </a:defRPr>
    </a:lvl2pPr>
    <a:lvl3pPr marL="914400" algn="l" rtl="0" fontAlgn="base">
      <a:spcBef>
        <a:spcPct val="0"/>
      </a:spcBef>
      <a:spcAft>
        <a:spcPct val="0"/>
      </a:spcAft>
      <a:defRPr sz="1400" kern="1200">
        <a:solidFill>
          <a:schemeClr val="tx1"/>
        </a:solidFill>
        <a:latin typeface="Arial" pitchFamily="34" charset="0"/>
        <a:ea typeface="Osaka"/>
        <a:cs typeface="Osaka"/>
      </a:defRPr>
    </a:lvl3pPr>
    <a:lvl4pPr marL="1371600" algn="l" rtl="0" fontAlgn="base">
      <a:spcBef>
        <a:spcPct val="0"/>
      </a:spcBef>
      <a:spcAft>
        <a:spcPct val="0"/>
      </a:spcAft>
      <a:defRPr sz="1400" kern="1200">
        <a:solidFill>
          <a:schemeClr val="tx1"/>
        </a:solidFill>
        <a:latin typeface="Arial" pitchFamily="34" charset="0"/>
        <a:ea typeface="Osaka"/>
        <a:cs typeface="Osaka"/>
      </a:defRPr>
    </a:lvl4pPr>
    <a:lvl5pPr marL="1828800" algn="l" rtl="0" fontAlgn="base">
      <a:spcBef>
        <a:spcPct val="0"/>
      </a:spcBef>
      <a:spcAft>
        <a:spcPct val="0"/>
      </a:spcAft>
      <a:defRPr sz="1400" kern="1200">
        <a:solidFill>
          <a:schemeClr val="tx1"/>
        </a:solidFill>
        <a:latin typeface="Arial" pitchFamily="34" charset="0"/>
        <a:ea typeface="Osaka"/>
        <a:cs typeface="Osaka"/>
      </a:defRPr>
    </a:lvl5pPr>
    <a:lvl6pPr marL="2286000" algn="l" defTabSz="914400" rtl="0" eaLnBrk="1" latinLnBrk="0" hangingPunct="1">
      <a:defRPr sz="1400" kern="1200">
        <a:solidFill>
          <a:schemeClr val="tx1"/>
        </a:solidFill>
        <a:latin typeface="Arial" pitchFamily="34" charset="0"/>
        <a:ea typeface="Osaka"/>
        <a:cs typeface="Osaka"/>
      </a:defRPr>
    </a:lvl6pPr>
    <a:lvl7pPr marL="2743200" algn="l" defTabSz="914400" rtl="0" eaLnBrk="1" latinLnBrk="0" hangingPunct="1">
      <a:defRPr sz="1400" kern="1200">
        <a:solidFill>
          <a:schemeClr val="tx1"/>
        </a:solidFill>
        <a:latin typeface="Arial" pitchFamily="34" charset="0"/>
        <a:ea typeface="Osaka"/>
        <a:cs typeface="Osaka"/>
      </a:defRPr>
    </a:lvl7pPr>
    <a:lvl8pPr marL="3200400" algn="l" defTabSz="914400" rtl="0" eaLnBrk="1" latinLnBrk="0" hangingPunct="1">
      <a:defRPr sz="1400" kern="1200">
        <a:solidFill>
          <a:schemeClr val="tx1"/>
        </a:solidFill>
        <a:latin typeface="Arial" pitchFamily="34" charset="0"/>
        <a:ea typeface="Osaka"/>
        <a:cs typeface="Osaka"/>
      </a:defRPr>
    </a:lvl8pPr>
    <a:lvl9pPr marL="3657600" algn="l" defTabSz="914400" rtl="0" eaLnBrk="1" latinLnBrk="0" hangingPunct="1">
      <a:defRPr sz="1400" kern="1200">
        <a:solidFill>
          <a:schemeClr val="tx1"/>
        </a:solidFill>
        <a:latin typeface="Arial" pitchFamily="34" charset="0"/>
        <a:ea typeface="Osaka"/>
        <a:cs typeface="Osaka"/>
      </a:defRPr>
    </a:lvl9pPr>
  </p:defaultTextStyle>
  <p:extLst>
    <p:ext uri="{EFAFB233-063F-42B5-8137-9DF3F51BA10A}">
      <p15:sldGuideLst xmlns:p15="http://schemas.microsoft.com/office/powerpoint/2012/main">
        <p15:guide id="1" orient="horz" pos="684" userDrawn="1">
          <p15:clr>
            <a:srgbClr val="A4A3A4"/>
          </p15:clr>
        </p15:guide>
        <p15:guide id="2" orient="horz" pos="477" userDrawn="1">
          <p15:clr>
            <a:srgbClr val="A4A3A4"/>
          </p15:clr>
        </p15:guide>
        <p15:guide id="3" pos="314" userDrawn="1">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2567"/>
    <a:srgbClr val="7C91A0"/>
    <a:srgbClr val="B6BF00"/>
    <a:srgbClr val="EAEAEA"/>
    <a:srgbClr val="FF0000"/>
    <a:srgbClr val="000000"/>
    <a:srgbClr val="0094B3"/>
    <a:srgbClr val="B4E7FE"/>
    <a:srgbClr val="51626F"/>
    <a:srgbClr val="E66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8214" autoAdjust="0"/>
  </p:normalViewPr>
  <p:slideViewPr>
    <p:cSldViewPr snapToGrid="0" showGuides="1">
      <p:cViewPr varScale="1">
        <p:scale>
          <a:sx n="115" d="100"/>
          <a:sy n="115" d="100"/>
        </p:scale>
        <p:origin x="1476" y="108"/>
      </p:cViewPr>
      <p:guideLst>
        <p:guide orient="horz" pos="684"/>
        <p:guide orient="horz" pos="477"/>
        <p:guide pos="3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9676"/>
    </p:cViewPr>
  </p:sorterViewPr>
  <p:notesViewPr>
    <p:cSldViewPr snapToGrid="0" showGuides="1">
      <p:cViewPr varScale="1">
        <p:scale>
          <a:sx n="65" d="100"/>
          <a:sy n="65" d="100"/>
        </p:scale>
        <p:origin x="1836" y="48"/>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customXml" Target="../customXml/item5.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2.xml"/><Relationship Id="rId71" Type="http://schemas.openxmlformats.org/officeDocument/2006/relationships/slide" Target="slides/slide64.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quarter" idx="1"/>
          </p:nvPr>
        </p:nvSpPr>
        <p:spPr>
          <a:xfrm>
            <a:off x="5438775" y="0"/>
            <a:ext cx="4160838" cy="365125"/>
          </a:xfrm>
          <a:prstGeom prst="rect">
            <a:avLst/>
          </a:prstGeom>
        </p:spPr>
        <p:txBody>
          <a:bodyPr vert="horz" lIns="91440" tIns="45720" rIns="91440" bIns="45720" rtlCol="0"/>
          <a:lstStyle>
            <a:lvl1pPr algn="r" eaLnBrk="0" hangingPunct="0">
              <a:defRPr sz="1200">
                <a:latin typeface="Arial" charset="0"/>
                <a:ea typeface="Osaka" pitchFamily="1" charset="-128"/>
                <a:cs typeface="+mn-cs"/>
              </a:defRPr>
            </a:lvl1pPr>
          </a:lstStyle>
          <a:p>
            <a:pPr>
              <a:defRPr/>
            </a:pPr>
            <a:fld id="{2E4F3ABD-C081-4ADF-A275-3D614C67199B}" type="datetimeFigureOut">
              <a:rPr lang="en-US"/>
              <a:pPr>
                <a:defRPr/>
              </a:pPr>
              <a:t>11/13/2023</a:t>
            </a:fld>
            <a:endParaRPr lang="en-US"/>
          </a:p>
        </p:txBody>
      </p:sp>
      <p:sp>
        <p:nvSpPr>
          <p:cNvPr id="3" name="Header Placeholder 2"/>
          <p:cNvSpPr>
            <a:spLocks noGrp="1"/>
          </p:cNvSpPr>
          <p:nvPr>
            <p:ph type="hdr" sz="quarter"/>
          </p:nvPr>
        </p:nvSpPr>
        <p:spPr>
          <a:xfrm>
            <a:off x="0" y="0"/>
            <a:ext cx="4160838" cy="365125"/>
          </a:xfrm>
          <a:prstGeom prst="rect">
            <a:avLst/>
          </a:prstGeom>
        </p:spPr>
        <p:txBody>
          <a:bodyPr vert="horz" lIns="91440" tIns="45720" rIns="91440" bIns="45720" rtlCol="0"/>
          <a:lstStyle>
            <a:lvl1pPr algn="l" eaLnBrk="0" hangingPunct="0">
              <a:defRPr sz="1200">
                <a:latin typeface="Arial" charset="0"/>
                <a:ea typeface="Osaka" pitchFamily="1" charset="-128"/>
                <a:cs typeface="+mn-cs"/>
              </a:defRPr>
            </a:lvl1pPr>
          </a:lstStyle>
          <a:p>
            <a:pPr>
              <a:defRPr/>
            </a:pPr>
            <a:endParaRPr lang="en-US"/>
          </a:p>
        </p:txBody>
      </p:sp>
      <p:sp>
        <p:nvSpPr>
          <p:cNvPr id="4" name="Footer Placeholder 3"/>
          <p:cNvSpPr>
            <a:spLocks noGrp="1"/>
          </p:cNvSpPr>
          <p:nvPr>
            <p:ph type="ftr" sz="quarter" idx="2"/>
          </p:nvPr>
        </p:nvSpPr>
        <p:spPr>
          <a:xfrm>
            <a:off x="0" y="6948488"/>
            <a:ext cx="4160838" cy="365125"/>
          </a:xfrm>
          <a:prstGeom prst="rect">
            <a:avLst/>
          </a:prstGeom>
        </p:spPr>
        <p:txBody>
          <a:bodyPr vert="horz" lIns="91440" tIns="45720" rIns="91440" bIns="45720" rtlCol="0" anchor="b"/>
          <a:lstStyle>
            <a:lvl1pPr algn="l" eaLnBrk="0" hangingPunct="0">
              <a:defRPr sz="1200">
                <a:latin typeface="Arial" charset="0"/>
                <a:ea typeface="Osaka" pitchFamily="1" charset="-128"/>
                <a:cs typeface="+mn-cs"/>
              </a:defRPr>
            </a:lvl1pPr>
          </a:lstStyle>
          <a:p>
            <a:pPr>
              <a:defRPr/>
            </a:pPr>
            <a:endParaRPr lang="en-US"/>
          </a:p>
        </p:txBody>
      </p:sp>
      <p:sp>
        <p:nvSpPr>
          <p:cNvPr id="5" name="Slide Number Placeholder 4"/>
          <p:cNvSpPr>
            <a:spLocks noGrp="1"/>
          </p:cNvSpPr>
          <p:nvPr>
            <p:ph type="sldNum" sz="quarter" idx="3"/>
          </p:nvPr>
        </p:nvSpPr>
        <p:spPr>
          <a:xfrm>
            <a:off x="5438775" y="6948488"/>
            <a:ext cx="4160838" cy="365125"/>
          </a:xfrm>
          <a:prstGeom prst="rect">
            <a:avLst/>
          </a:prstGeom>
        </p:spPr>
        <p:txBody>
          <a:bodyPr vert="horz" lIns="91440" tIns="45720" rIns="91440" bIns="45720" rtlCol="0" anchor="b"/>
          <a:lstStyle>
            <a:lvl1pPr algn="r" eaLnBrk="0" hangingPunct="0">
              <a:defRPr sz="1200">
                <a:latin typeface="Arial" charset="0"/>
                <a:ea typeface="Osaka" pitchFamily="1" charset="-128"/>
                <a:cs typeface="+mn-cs"/>
              </a:defRPr>
            </a:lvl1pPr>
          </a:lstStyle>
          <a:p>
            <a:pPr>
              <a:defRPr/>
            </a:pPr>
            <a:fld id="{BB26E553-8FCD-4687-AB51-AED75A9C3D56}" type="slidenum">
              <a:rPr lang="en-US"/>
              <a:pPr>
                <a:defRPr/>
              </a:pPr>
              <a:t>‹#›</a:t>
            </a:fld>
            <a:endParaRPr lang="en-US"/>
          </a:p>
        </p:txBody>
      </p:sp>
    </p:spTree>
    <p:extLst>
      <p:ext uri="{BB962C8B-B14F-4D97-AF65-F5344CB8AC3E}">
        <p14:creationId xmlns:p14="http://schemas.microsoft.com/office/powerpoint/2010/main" val="6586355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lvl1pPr algn="l" defTabSz="965200" eaLnBrk="0" hangingPunct="0">
              <a:defRPr sz="1300">
                <a:latin typeface="Times" pitchFamily="18" charset="0"/>
                <a:ea typeface="Osaka" pitchFamily="1" charset="-128"/>
                <a:cs typeface="+mn-cs"/>
              </a:defRPr>
            </a:lvl1pPr>
          </a:lstStyle>
          <a:p>
            <a:pPr>
              <a:defRPr/>
            </a:pPr>
            <a:endParaRPr lang="en-US" altLang="en-US"/>
          </a:p>
        </p:txBody>
      </p:sp>
      <p:sp>
        <p:nvSpPr>
          <p:cNvPr id="137219"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1279525" y="3475038"/>
            <a:ext cx="7042150"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7654" name="Rectangle 6"/>
          <p:cNvSpPr>
            <a:spLocks noGrp="1" noChangeArrowheads="1"/>
          </p:cNvSpPr>
          <p:nvPr>
            <p:ph type="ftr" sz="quarter" idx="4"/>
          </p:nvPr>
        </p:nvSpPr>
        <p:spPr bwMode="auto">
          <a:xfrm>
            <a:off x="0" y="6950075"/>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b" anchorCtr="0" compatLnSpc="1">
            <a:prstTxWarp prst="textNoShape">
              <a:avLst/>
            </a:prstTxWarp>
          </a:bodyPr>
          <a:lstStyle>
            <a:lvl1pPr algn="l" defTabSz="965200" eaLnBrk="0" hangingPunct="0">
              <a:defRPr sz="1300">
                <a:latin typeface="Times" pitchFamily="18" charset="0"/>
                <a:ea typeface="Osaka" pitchFamily="1" charset="-128"/>
                <a:cs typeface="+mn-cs"/>
              </a:defRPr>
            </a:lvl1pPr>
          </a:lstStyle>
          <a:p>
            <a:pPr>
              <a:defRPr/>
            </a:pPr>
            <a:endParaRPr lang="en-US" altLang="en-US"/>
          </a:p>
        </p:txBody>
      </p:sp>
      <p:sp>
        <p:nvSpPr>
          <p:cNvPr id="27655" name="Rectangle 7"/>
          <p:cNvSpPr>
            <a:spLocks noGrp="1" noChangeArrowheads="1"/>
          </p:cNvSpPr>
          <p:nvPr>
            <p:ph type="sldNum" sz="quarter" idx="5"/>
          </p:nvPr>
        </p:nvSpPr>
        <p:spPr bwMode="auto">
          <a:xfrm>
            <a:off x="5440363" y="6950075"/>
            <a:ext cx="4160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b" anchorCtr="0" compatLnSpc="1">
            <a:prstTxWarp prst="textNoShape">
              <a:avLst/>
            </a:prstTxWarp>
          </a:bodyPr>
          <a:lstStyle>
            <a:lvl1pPr algn="r" defTabSz="965200" eaLnBrk="0" hangingPunct="0">
              <a:defRPr sz="1300">
                <a:latin typeface="Times" pitchFamily="18" charset="0"/>
                <a:ea typeface="Osaka" pitchFamily="1" charset="-128"/>
                <a:cs typeface="+mn-cs"/>
              </a:defRPr>
            </a:lvl1pPr>
          </a:lstStyle>
          <a:p>
            <a:pPr>
              <a:defRPr/>
            </a:pPr>
            <a:fld id="{02A1515C-8CF0-4EEE-A900-3D77674F1661}" type="slidenum">
              <a:rPr lang="en-US" altLang="en-US"/>
              <a:pPr>
                <a:defRPr/>
              </a:pPr>
              <a:t>‹#›</a:t>
            </a:fld>
            <a:endParaRPr lang="en-US" altLang="en-US"/>
          </a:p>
        </p:txBody>
      </p:sp>
      <p:sp>
        <p:nvSpPr>
          <p:cNvPr id="3" name="Date Placeholder 2"/>
          <p:cNvSpPr>
            <a:spLocks noGrp="1"/>
          </p:cNvSpPr>
          <p:nvPr>
            <p:ph type="dt" idx="1"/>
          </p:nvPr>
        </p:nvSpPr>
        <p:spPr>
          <a:xfrm>
            <a:off x="5438775" y="0"/>
            <a:ext cx="4160838" cy="365125"/>
          </a:xfrm>
          <a:prstGeom prst="rect">
            <a:avLst/>
          </a:prstGeom>
        </p:spPr>
        <p:txBody>
          <a:bodyPr vert="horz" lIns="91440" tIns="45720" rIns="91440" bIns="45720" rtlCol="0"/>
          <a:lstStyle>
            <a:lvl1pPr algn="r" eaLnBrk="0" hangingPunct="0">
              <a:defRPr sz="1200">
                <a:latin typeface="Arial" charset="0"/>
                <a:ea typeface="Osaka" pitchFamily="1" charset="-128"/>
                <a:cs typeface="+mn-cs"/>
              </a:defRPr>
            </a:lvl1pPr>
          </a:lstStyle>
          <a:p>
            <a:pPr>
              <a:defRPr/>
            </a:pPr>
            <a:fld id="{C396E55A-D068-4538-973D-1221ADA9F4CF}" type="datetimeFigureOut">
              <a:rPr lang="en-US"/>
              <a:pPr>
                <a:defRPr/>
              </a:pPr>
              <a:t>11/13/2023</a:t>
            </a:fld>
            <a:endParaRPr lang="en-US"/>
          </a:p>
        </p:txBody>
      </p:sp>
    </p:spTree>
    <p:extLst>
      <p:ext uri="{BB962C8B-B14F-4D97-AF65-F5344CB8AC3E}">
        <p14:creationId xmlns:p14="http://schemas.microsoft.com/office/powerpoint/2010/main" val="74223532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pitchFamily="18" charset="0"/>
        <a:ea typeface="Osaka" pitchFamily="1" charset="-128"/>
        <a:cs typeface="Osaka"/>
      </a:defRPr>
    </a:lvl1pPr>
    <a:lvl2pPr marL="457200" algn="l" rtl="0" eaLnBrk="0" fontAlgn="base" hangingPunct="0">
      <a:spcBef>
        <a:spcPct val="30000"/>
      </a:spcBef>
      <a:spcAft>
        <a:spcPct val="0"/>
      </a:spcAft>
      <a:defRPr sz="1200" kern="1200">
        <a:solidFill>
          <a:schemeClr val="tx1"/>
        </a:solidFill>
        <a:latin typeface="Times" pitchFamily="18" charset="0"/>
        <a:ea typeface="Osaka" pitchFamily="1" charset="-128"/>
        <a:cs typeface="Osaka"/>
      </a:defRPr>
    </a:lvl2pPr>
    <a:lvl3pPr marL="914400" algn="l" rtl="0" eaLnBrk="0" fontAlgn="base" hangingPunct="0">
      <a:spcBef>
        <a:spcPct val="30000"/>
      </a:spcBef>
      <a:spcAft>
        <a:spcPct val="0"/>
      </a:spcAft>
      <a:defRPr sz="1200" kern="1200">
        <a:solidFill>
          <a:schemeClr val="tx1"/>
        </a:solidFill>
        <a:latin typeface="Times" pitchFamily="18" charset="0"/>
        <a:ea typeface="Osaka" pitchFamily="1" charset="-128"/>
        <a:cs typeface="Osaka"/>
      </a:defRPr>
    </a:lvl3pPr>
    <a:lvl4pPr marL="1371600" algn="l" rtl="0" eaLnBrk="0" fontAlgn="base" hangingPunct="0">
      <a:spcBef>
        <a:spcPct val="30000"/>
      </a:spcBef>
      <a:spcAft>
        <a:spcPct val="0"/>
      </a:spcAft>
      <a:defRPr sz="1200" kern="1200">
        <a:solidFill>
          <a:schemeClr val="tx1"/>
        </a:solidFill>
        <a:latin typeface="Times" pitchFamily="18" charset="0"/>
        <a:ea typeface="Osaka" pitchFamily="1" charset="-128"/>
        <a:cs typeface="Osaka"/>
      </a:defRPr>
    </a:lvl4pPr>
    <a:lvl5pPr marL="1828800" algn="l" rtl="0" eaLnBrk="0" fontAlgn="base" hangingPunct="0">
      <a:spcBef>
        <a:spcPct val="30000"/>
      </a:spcBef>
      <a:spcAft>
        <a:spcPct val="0"/>
      </a:spcAft>
      <a:defRPr sz="1200" kern="1200">
        <a:solidFill>
          <a:schemeClr val="tx1"/>
        </a:solidFill>
        <a:latin typeface="Times" pitchFamily="18" charset="0"/>
        <a:ea typeface="Osaka" pitchFamily="1" charset="-128"/>
        <a:cs typeface="Osak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https://www.sec.gov/files/2023-exam-priorities.pdf</a:t>
            </a:r>
          </a:p>
          <a:p>
            <a:r>
              <a:rPr lang="en-US" dirty="0" smtClean="0"/>
              <a:t>https://www.sec.gov/files/2024-exam-priorities.pdf</a:t>
            </a:r>
            <a:endParaRPr lang="en-US" dirty="0"/>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5</a:t>
            </a:fld>
            <a:endParaRPr lang="en-US" dirty="0"/>
          </a:p>
        </p:txBody>
      </p:sp>
    </p:spTree>
    <p:extLst>
      <p:ext uri="{BB962C8B-B14F-4D97-AF65-F5344CB8AC3E}">
        <p14:creationId xmlns:p14="http://schemas.microsoft.com/office/powerpoint/2010/main" val="4181936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https://www.sec.gov/news/press-release/2023-193</a:t>
            </a:r>
            <a:endParaRPr lang="en-US" dirty="0"/>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24</a:t>
            </a:fld>
            <a:endParaRPr lang="en-US" dirty="0"/>
          </a:p>
        </p:txBody>
      </p:sp>
    </p:spTree>
    <p:extLst>
      <p:ext uri="{BB962C8B-B14F-4D97-AF65-F5344CB8AC3E}">
        <p14:creationId xmlns:p14="http://schemas.microsoft.com/office/powerpoint/2010/main" val="3155758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https://www.sec.gov/files/litigation/admin/2023/33-11228_0.pdf</a:t>
            </a:r>
          </a:p>
          <a:p>
            <a:r>
              <a:rPr lang="en-US" dirty="0" smtClean="0"/>
              <a:t>https://www.sec.gov/news/press-release/2023-167</a:t>
            </a:r>
            <a:endParaRPr lang="en-US" dirty="0"/>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25</a:t>
            </a:fld>
            <a:endParaRPr lang="en-US" dirty="0"/>
          </a:p>
        </p:txBody>
      </p:sp>
    </p:spTree>
    <p:extLst>
      <p:ext uri="{BB962C8B-B14F-4D97-AF65-F5344CB8AC3E}">
        <p14:creationId xmlns:p14="http://schemas.microsoft.com/office/powerpoint/2010/main" val="2531902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https://www.sec.gov/files/litigation/admin/2023/34-97114.pdf</a:t>
            </a:r>
          </a:p>
          <a:p>
            <a:r>
              <a:rPr lang="en-US" dirty="0" smtClean="0"/>
              <a:t>https://www.sec.gov/files/litigation/admin/2023/ia-6413.pdf</a:t>
            </a:r>
          </a:p>
          <a:p>
            <a:endParaRPr lang="en-US" dirty="0" smtClean="0"/>
          </a:p>
          <a:p>
            <a:r>
              <a:rPr lang="en-US" dirty="0" smtClean="0"/>
              <a:t>https://www.sec.gov/enforce/34-97114-s</a:t>
            </a:r>
          </a:p>
          <a:p>
            <a:r>
              <a:rPr lang="en-US" dirty="0" smtClean="0"/>
              <a:t>https://www.sec.gov/enforce/ia-6413-s</a:t>
            </a:r>
            <a:endParaRPr lang="en-US" dirty="0"/>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26</a:t>
            </a:fld>
            <a:endParaRPr lang="en-US" dirty="0"/>
          </a:p>
        </p:txBody>
      </p:sp>
    </p:spTree>
    <p:extLst>
      <p:ext uri="{BB962C8B-B14F-4D97-AF65-F5344CB8AC3E}">
        <p14:creationId xmlns:p14="http://schemas.microsoft.com/office/powerpoint/2010/main" val="383026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https://www.sec.gov/news/press-release/2023-89</a:t>
            </a:r>
            <a:endParaRPr lang="en-US" dirty="0"/>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27</a:t>
            </a:fld>
            <a:endParaRPr lang="en-US" dirty="0"/>
          </a:p>
        </p:txBody>
      </p:sp>
    </p:spTree>
    <p:extLst>
      <p:ext uri="{BB962C8B-B14F-4D97-AF65-F5344CB8AC3E}">
        <p14:creationId xmlns:p14="http://schemas.microsoft.com/office/powerpoint/2010/main" val="2575869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https://www.sec.gov/files/litigation/admin/2023/ia-6432.pdf</a:t>
            </a:r>
          </a:p>
          <a:p>
            <a:r>
              <a:rPr lang="en-US" dirty="0" smtClean="0"/>
              <a:t>https://www.sec.gov/news/press-release/2023-194</a:t>
            </a:r>
          </a:p>
          <a:p>
            <a:endParaRPr lang="en-US" dirty="0" smtClean="0"/>
          </a:p>
          <a:p>
            <a:r>
              <a:rPr lang="en-US" dirty="0" smtClean="0"/>
              <a:t>Note:</a:t>
            </a:r>
            <a:r>
              <a:rPr lang="en-US" baseline="0" dirty="0" smtClean="0"/>
              <a:t> there was a separate enforcement action related to </a:t>
            </a:r>
            <a:r>
              <a:rPr lang="en-US" baseline="0" dirty="0" err="1" smtClean="0"/>
              <a:t>DIMA’s</a:t>
            </a:r>
            <a:r>
              <a:rPr lang="en-US" baseline="0" dirty="0" smtClean="0"/>
              <a:t> failure to develop a mutual fund AML program. </a:t>
            </a:r>
          </a:p>
          <a:p>
            <a:r>
              <a:rPr lang="en-US" sz="1200" b="0" i="0" kern="1200" dirty="0" smtClean="0">
                <a:solidFill>
                  <a:schemeClr val="tx1"/>
                </a:solidFill>
                <a:effectLst/>
                <a:latin typeface="+mn-lt"/>
                <a:ea typeface="+mn-ea"/>
                <a:cs typeface="+mn-cs"/>
              </a:rPr>
              <a:t>In the AML action, the SEC’s order finds that DIMA caused the mutual funds it advised to violate Rule 38a-1 under the Investment Company Act.</a:t>
            </a:r>
          </a:p>
          <a:p>
            <a:r>
              <a:rPr lang="en-US" sz="1200" b="0" i="0" kern="1200" dirty="0" smtClean="0">
                <a:solidFill>
                  <a:schemeClr val="tx1"/>
                </a:solidFill>
                <a:effectLst/>
                <a:latin typeface="+mn-lt"/>
                <a:ea typeface="+mn-ea"/>
                <a:cs typeface="+mn-cs"/>
              </a:rPr>
              <a:t>Without admitting or denying the SEC’s findings, DIMA agreed to a cease-and-desist order and a $6 million penalty in the AML action.</a:t>
            </a:r>
            <a:endParaRPr lang="en-US" dirty="0"/>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28</a:t>
            </a:fld>
            <a:endParaRPr lang="en-US" dirty="0"/>
          </a:p>
        </p:txBody>
      </p:sp>
    </p:spTree>
    <p:extLst>
      <p:ext uri="{BB962C8B-B14F-4D97-AF65-F5344CB8AC3E}">
        <p14:creationId xmlns:p14="http://schemas.microsoft.com/office/powerpoint/2010/main" val="2370361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https://www.sec.gov/news/press-release/2023-148</a:t>
            </a:r>
            <a:endParaRPr lang="en-US" dirty="0"/>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29</a:t>
            </a:fld>
            <a:endParaRPr lang="en-US" dirty="0"/>
          </a:p>
        </p:txBody>
      </p:sp>
    </p:spTree>
    <p:extLst>
      <p:ext uri="{BB962C8B-B14F-4D97-AF65-F5344CB8AC3E}">
        <p14:creationId xmlns:p14="http://schemas.microsoft.com/office/powerpoint/2010/main" val="873002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https://www.sec.gov/files/litigation/admin/2023/33-11226.pdf</a:t>
            </a:r>
          </a:p>
          <a:p>
            <a:r>
              <a:rPr lang="en-US" dirty="0" smtClean="0"/>
              <a:t>https://www.sec.gov/news/press-release/2023-150</a:t>
            </a:r>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31</a:t>
            </a:fld>
            <a:endParaRPr lang="en-US" dirty="0"/>
          </a:p>
        </p:txBody>
      </p:sp>
    </p:spTree>
    <p:extLst>
      <p:ext uri="{BB962C8B-B14F-4D97-AF65-F5344CB8AC3E}">
        <p14:creationId xmlns:p14="http://schemas.microsoft.com/office/powerpoint/2010/main" val="3343688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https://www.sec.gov/news/press-release/2023-163</a:t>
            </a:r>
          </a:p>
          <a:p>
            <a:endParaRPr lang="en-US" dirty="0"/>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32</a:t>
            </a:fld>
            <a:endParaRPr lang="en-US" dirty="0"/>
          </a:p>
        </p:txBody>
      </p:sp>
    </p:spTree>
    <p:extLst>
      <p:ext uri="{BB962C8B-B14F-4D97-AF65-F5344CB8AC3E}">
        <p14:creationId xmlns:p14="http://schemas.microsoft.com/office/powerpoint/2010/main" val="178569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https://www.sec.gov/files/sec-2022-agency-financial-report.pdf#chairmessage</a:t>
            </a:r>
          </a:p>
          <a:p>
            <a:endParaRPr lang="en-US" dirty="0" smtClean="0"/>
          </a:p>
          <a:p>
            <a:r>
              <a:rPr lang="en-US" dirty="0" err="1" smtClean="0"/>
              <a:t>NTD</a:t>
            </a:r>
            <a:r>
              <a:rPr lang="en-US" dirty="0" smtClean="0"/>
              <a:t>:  Do</a:t>
            </a:r>
            <a:r>
              <a:rPr lang="en-US" baseline="0" dirty="0" smtClean="0"/>
              <a:t> we have any updated stats?  If not, maybe cover Director Grewal’s October 24, 2023 remarks to the NYC Bar Association?  Among other things, he talks about why firms need to review enforcement actions.</a:t>
            </a:r>
            <a:endParaRPr lang="en-US" dirty="0"/>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13</a:t>
            </a:fld>
            <a:endParaRPr lang="en-US" dirty="0"/>
          </a:p>
        </p:txBody>
      </p:sp>
    </p:spTree>
    <p:extLst>
      <p:ext uri="{BB962C8B-B14F-4D97-AF65-F5344CB8AC3E}">
        <p14:creationId xmlns:p14="http://schemas.microsoft.com/office/powerpoint/2010/main" val="183355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https://www.wsj.com/livecoverage/stock-market-news-today-02-23-2023/card/-sec-speaks-conference-nixed-after-sec-declines-to-speak-s916QQbJZhzZ9Odh45im</a:t>
            </a:r>
          </a:p>
          <a:p>
            <a:r>
              <a:rPr lang="en-US" dirty="0" smtClean="0"/>
              <a:t>https://www.sec.gov/files/sec-2022-agency-financial-report.pdf#chairmessage</a:t>
            </a:r>
          </a:p>
          <a:p>
            <a:endParaRPr lang="en-US" dirty="0"/>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14</a:t>
            </a:fld>
            <a:endParaRPr lang="en-US" dirty="0"/>
          </a:p>
        </p:txBody>
      </p:sp>
    </p:spTree>
    <p:extLst>
      <p:ext uri="{BB962C8B-B14F-4D97-AF65-F5344CB8AC3E}">
        <p14:creationId xmlns:p14="http://schemas.microsoft.com/office/powerpoint/2010/main" val="1546575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NTD:</a:t>
            </a:r>
            <a:r>
              <a:rPr lang="en-US" b="1" baseline="0" dirty="0" smtClean="0"/>
              <a:t>  Let’s organize the following slides around these key areas.</a:t>
            </a:r>
          </a:p>
          <a:p>
            <a:r>
              <a:rPr lang="en-US" b="1" baseline="0" dirty="0" smtClean="0"/>
              <a:t>Bring back </a:t>
            </a:r>
            <a:endParaRPr lang="en-US" b="1" dirty="0"/>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17</a:t>
            </a:fld>
            <a:endParaRPr lang="en-US" dirty="0"/>
          </a:p>
        </p:txBody>
      </p:sp>
    </p:spTree>
    <p:extLst>
      <p:ext uri="{BB962C8B-B14F-4D97-AF65-F5344CB8AC3E}">
        <p14:creationId xmlns:p14="http://schemas.microsoft.com/office/powerpoint/2010/main" val="3169214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https://www.sec.gov/news/press-release/2023-168</a:t>
            </a:r>
          </a:p>
          <a:p>
            <a:endParaRPr lang="en-US" dirty="0" smtClean="0"/>
          </a:p>
          <a:p>
            <a:r>
              <a:rPr lang="en-US" b="1" dirty="0" smtClean="0"/>
              <a:t>NTD:  Discuss second</a:t>
            </a:r>
            <a:r>
              <a:rPr lang="en-US" b="1" baseline="0" dirty="0" smtClean="0"/>
              <a:t> sweep here and summarize issues in cases – See Goodwin alert</a:t>
            </a:r>
          </a:p>
          <a:p>
            <a:r>
              <a:rPr lang="en-US" sz="1200" b="0" i="0" kern="1200" dirty="0" smtClean="0">
                <a:solidFill>
                  <a:schemeClr val="tx1"/>
                </a:solidFill>
                <a:effectLst/>
                <a:latin typeface="+mn-lt"/>
                <a:ea typeface="+mn-ea"/>
                <a:cs typeface="+mn-cs"/>
              </a:rPr>
              <a:t>The September 2023 settlements primarily addressed the following types of violations: (i) the failure to have a private fund audited in accordance with the annual audit exemption under the Custody Rule and timely deliver the audited financials; (ii) the failure of a non-US firm to have the financials audited in accordance with US generally accepted auditing standards (GAAS); (iii) the failure to follow the alternative Custody Rule requirements where the firm did not implement the audit exemption correctly; (iv) the failure to amend Form ADV, Part 1A, Schedule D, Section 7.B.23.(h) to reflect the receipt of the audit opinion following the annual amendment of the Form ADV; and (v) the failure of one firm to properly describe the status of its financial statement audits for multiple years in its Form ADV.</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Bluestone Capital Management, LLC </a:t>
            </a:r>
            <a:r>
              <a:rPr lang="en-US" sz="1200" b="0" i="0" kern="1200" dirty="0" smtClean="0">
                <a:solidFill>
                  <a:schemeClr val="tx1"/>
                </a:solidFill>
                <a:effectLst/>
                <a:latin typeface="+mn-lt"/>
                <a:ea typeface="+mn-ea"/>
                <a:cs typeface="+mn-cs"/>
              </a:rPr>
              <a:t>- Failed to have one fund audited for four years;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Failed to have the same fund deliver audited financials for four years</a:t>
            </a:r>
          </a:p>
          <a:p>
            <a:r>
              <a:rPr lang="en-US" sz="1200" b="0" i="0" kern="1200" dirty="0" smtClean="0">
                <a:solidFill>
                  <a:schemeClr val="tx1"/>
                </a:solidFill>
                <a:effectLst/>
                <a:latin typeface="+mn-lt"/>
                <a:ea typeface="+mn-ea"/>
                <a:cs typeface="+mn-cs"/>
              </a:rPr>
              <a:t>Failed to have the same fund satisfy the alternative Custody Rule requirements for the applicable years</a:t>
            </a:r>
          </a:p>
          <a:p>
            <a:r>
              <a:rPr lang="en-US" sz="1200" b="0" i="0" kern="1200" dirty="0" smtClean="0">
                <a:solidFill>
                  <a:schemeClr val="tx1"/>
                </a:solidFill>
                <a:effectLst/>
                <a:latin typeface="+mn-lt"/>
                <a:ea typeface="+mn-ea"/>
                <a:cs typeface="+mn-cs"/>
              </a:rPr>
              <a:t>Failed to properly describe the status of its fund’s financial statement audits in Form ADV</a:t>
            </a:r>
          </a:p>
          <a:p>
            <a:r>
              <a:rPr lang="en-US" sz="1200" b="0" i="0" kern="1200" dirty="0" smtClean="0">
                <a:solidFill>
                  <a:schemeClr val="tx1"/>
                </a:solidFill>
                <a:effectLst/>
                <a:latin typeface="+mn-lt"/>
                <a:ea typeface="+mn-ea"/>
                <a:cs typeface="+mn-cs"/>
              </a:rPr>
              <a:t>Failed to update responses to Form ADV, Section 7.B.23., Questions 23(a)–23(f) in the 2018 – 22 annual amendments</a:t>
            </a:r>
          </a:p>
          <a:p>
            <a:endParaRPr lang="en-US" b="0" dirty="0" smtClean="0"/>
          </a:p>
          <a:p>
            <a:r>
              <a:rPr lang="en-US" sz="1200" b="1" i="0" kern="1200" dirty="0" smtClean="0">
                <a:solidFill>
                  <a:schemeClr val="tx1"/>
                </a:solidFill>
                <a:effectLst/>
                <a:latin typeface="+mn-lt"/>
                <a:ea typeface="+mn-ea"/>
                <a:cs typeface="+mn-cs"/>
              </a:rPr>
              <a:t>Disruptive Technology Advisers, LLC </a:t>
            </a:r>
            <a:r>
              <a:rPr lang="en-US" sz="1200" b="0" i="0" kern="1200" dirty="0" smtClean="0">
                <a:solidFill>
                  <a:schemeClr val="tx1"/>
                </a:solidFill>
                <a:effectLst/>
                <a:latin typeface="+mn-lt"/>
                <a:ea typeface="+mn-ea"/>
                <a:cs typeface="+mn-cs"/>
              </a:rPr>
              <a:t>- Adviser purportedly relied on the privately offered securities exception in not holding the securities with a qualified custodian but did not meet the conditions of the exception because it failed to have the funds audited and distribute the audited financials to the beneficial owners in years 2019 – 20 as required; in 2021, adviser had the 29 funds audited but failed to distribute the audited financials</a:t>
            </a:r>
          </a:p>
          <a:p>
            <a:r>
              <a:rPr lang="en-US" sz="1200" b="0" i="0" kern="1200" dirty="0" smtClean="0">
                <a:solidFill>
                  <a:schemeClr val="tx1"/>
                </a:solidFill>
                <a:effectLst/>
                <a:latin typeface="+mn-lt"/>
                <a:ea typeface="+mn-ea"/>
                <a:cs typeface="+mn-cs"/>
              </a:rPr>
              <a:t>Failed to maintain client funds and securities with a qualified custodian for 19 funds in 2019, 25 funds in 2020, and 29 funds in 2021</a:t>
            </a:r>
          </a:p>
          <a:p>
            <a:r>
              <a:rPr lang="en-US" sz="1200" b="0" i="0" kern="1200" dirty="0" smtClean="0">
                <a:solidFill>
                  <a:schemeClr val="tx1"/>
                </a:solidFill>
                <a:effectLst/>
                <a:latin typeface="+mn-lt"/>
                <a:ea typeface="+mn-ea"/>
                <a:cs typeface="+mn-cs"/>
              </a:rPr>
              <a:t>Failed to have the funds satisfy the alternative Custody Rule requirements for the applicable years </a:t>
            </a:r>
          </a:p>
          <a:p>
            <a:r>
              <a:rPr lang="en-US" sz="1200" b="0" i="0" kern="1200" dirty="0" smtClean="0">
                <a:solidFill>
                  <a:schemeClr val="tx1"/>
                </a:solidFill>
                <a:effectLst/>
                <a:latin typeface="+mn-lt"/>
                <a:ea typeface="+mn-ea"/>
                <a:cs typeface="+mn-cs"/>
              </a:rPr>
              <a:t>Failed to update responses to Section 7.B.23., Question 23(h) for four funds in Form ADV annual amendment filed in 2022 until January 4, 2023 </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The </a:t>
            </a:r>
            <a:r>
              <a:rPr lang="en-US" sz="1200" b="1" i="0" kern="1200" dirty="0" err="1" smtClean="0">
                <a:solidFill>
                  <a:schemeClr val="tx1"/>
                </a:solidFill>
                <a:effectLst/>
                <a:latin typeface="+mn-lt"/>
                <a:ea typeface="+mn-ea"/>
                <a:cs typeface="+mn-cs"/>
              </a:rPr>
              <a:t>Eideard</a:t>
            </a:r>
            <a:r>
              <a:rPr lang="en-US" sz="1200" b="1" i="0" kern="1200" dirty="0" smtClean="0">
                <a:solidFill>
                  <a:schemeClr val="tx1"/>
                </a:solidFill>
                <a:effectLst/>
                <a:latin typeface="+mn-lt"/>
                <a:ea typeface="+mn-ea"/>
                <a:cs typeface="+mn-cs"/>
              </a:rPr>
              <a:t> Group, LLC </a:t>
            </a:r>
            <a:r>
              <a:rPr lang="en-US" sz="1200" b="0" i="0" kern="1200" dirty="0" smtClean="0">
                <a:solidFill>
                  <a:schemeClr val="tx1"/>
                </a:solidFill>
                <a:effectLst/>
                <a:latin typeface="+mn-lt"/>
                <a:ea typeface="+mn-ea"/>
                <a:cs typeface="+mn-cs"/>
              </a:rPr>
              <a:t>- Adviser purportedly relied on the privately offered securities exception but failed to have the funds audited and distribute the audited financials for years 2018 – 21 as required under the exception</a:t>
            </a:r>
          </a:p>
          <a:p>
            <a:r>
              <a:rPr lang="en-US" sz="1200" b="0" i="0" kern="1200" dirty="0" smtClean="0">
                <a:solidFill>
                  <a:schemeClr val="tx1"/>
                </a:solidFill>
                <a:effectLst/>
                <a:latin typeface="+mn-lt"/>
                <a:ea typeface="+mn-ea"/>
                <a:cs typeface="+mn-cs"/>
              </a:rPr>
              <a:t>Failed to maintain client funds and securities with a qualified custodian for seven funds for four years and for one fund for three years</a:t>
            </a:r>
          </a:p>
          <a:p>
            <a:r>
              <a:rPr lang="en-US" sz="1200" b="0" i="0" kern="1200" dirty="0" smtClean="0">
                <a:solidFill>
                  <a:schemeClr val="tx1"/>
                </a:solidFill>
                <a:effectLst/>
                <a:latin typeface="+mn-lt"/>
                <a:ea typeface="+mn-ea"/>
                <a:cs typeface="+mn-cs"/>
              </a:rPr>
              <a:t>Failed to have the funds satisfy the alternative Custody Rule requirements for the applicable years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Lloyd George Management (HK) Limited </a:t>
            </a:r>
            <a:r>
              <a:rPr lang="en-US" sz="1200" b="0" i="0" kern="1200" dirty="0" smtClean="0">
                <a:solidFill>
                  <a:schemeClr val="tx1"/>
                </a:solidFill>
                <a:effectLst/>
                <a:latin typeface="+mn-lt"/>
                <a:ea typeface="+mn-ea"/>
                <a:cs typeface="+mn-cs"/>
              </a:rPr>
              <a:t>- Non-US adviser purportedly relied on the audit exemption, but audits for three years were completed pursuant to the International Standards on Auditing, not US GAAS requirements</a:t>
            </a:r>
          </a:p>
          <a:p>
            <a:r>
              <a:rPr lang="en-US" sz="1200" b="0" i="0" kern="1200" dirty="0" smtClean="0">
                <a:solidFill>
                  <a:schemeClr val="tx1"/>
                </a:solidFill>
                <a:effectLst/>
                <a:latin typeface="+mn-lt"/>
                <a:ea typeface="+mn-ea"/>
                <a:cs typeface="+mn-cs"/>
              </a:rPr>
              <a:t>Failed to deliver audited financials for one fund for </a:t>
            </a:r>
            <a:r>
              <a:rPr lang="en-US" sz="1200" b="0" i="0" kern="1200" dirty="0" err="1" smtClean="0">
                <a:solidFill>
                  <a:schemeClr val="tx1"/>
                </a:solidFill>
                <a:effectLst/>
                <a:latin typeface="+mn-lt"/>
                <a:ea typeface="+mn-ea"/>
                <a:cs typeface="+mn-cs"/>
              </a:rPr>
              <a:t>FYEs</a:t>
            </a:r>
            <a:r>
              <a:rPr lang="en-US" sz="1200" b="0" i="0" kern="1200" dirty="0" smtClean="0">
                <a:solidFill>
                  <a:schemeClr val="tx1"/>
                </a:solidFill>
                <a:effectLst/>
                <a:latin typeface="+mn-lt"/>
                <a:ea typeface="+mn-ea"/>
                <a:cs typeface="+mn-cs"/>
              </a:rPr>
              <a:t> 2017 – 21; audited financials were delivered only upon request </a:t>
            </a:r>
          </a:p>
          <a:p>
            <a:r>
              <a:rPr lang="en-US" sz="1200" b="0" i="0" kern="1200" dirty="0" smtClean="0">
                <a:solidFill>
                  <a:schemeClr val="tx1"/>
                </a:solidFill>
                <a:effectLst/>
                <a:latin typeface="+mn-lt"/>
                <a:ea typeface="+mn-ea"/>
                <a:cs typeface="+mn-cs"/>
              </a:rPr>
              <a:t>Auditor for </a:t>
            </a:r>
            <a:r>
              <a:rPr lang="en-US" sz="1200" b="0" i="0" kern="1200" dirty="0" err="1" smtClean="0">
                <a:solidFill>
                  <a:schemeClr val="tx1"/>
                </a:solidFill>
                <a:effectLst/>
                <a:latin typeface="+mn-lt"/>
                <a:ea typeface="+mn-ea"/>
                <a:cs typeface="+mn-cs"/>
              </a:rPr>
              <a:t>FYE</a:t>
            </a:r>
            <a:r>
              <a:rPr lang="en-US" sz="1200" b="0" i="0" kern="1200" dirty="0" smtClean="0">
                <a:solidFill>
                  <a:schemeClr val="tx1"/>
                </a:solidFill>
                <a:effectLst/>
                <a:latin typeface="+mn-lt"/>
                <a:ea typeface="+mn-ea"/>
                <a:cs typeface="+mn-cs"/>
              </a:rPr>
              <a:t> 2021 was not registered with the Public Company Accounting Oversight Board</a:t>
            </a:r>
          </a:p>
          <a:p>
            <a:r>
              <a:rPr lang="en-US" sz="1200" b="0" i="0" kern="1200" dirty="0" smtClean="0">
                <a:solidFill>
                  <a:schemeClr val="tx1"/>
                </a:solidFill>
                <a:effectLst/>
                <a:latin typeface="+mn-lt"/>
                <a:ea typeface="+mn-ea"/>
                <a:cs typeface="+mn-cs"/>
              </a:rPr>
              <a:t>Failed to have the fund satisfy the alternative Custody Rule requirements for the applicable years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Apex Financial Advisors, Inc. </a:t>
            </a:r>
            <a:r>
              <a:rPr lang="en-US" sz="1200" b="0" i="0" kern="1200" dirty="0" smtClean="0">
                <a:solidFill>
                  <a:schemeClr val="tx1"/>
                </a:solidFill>
                <a:effectLst/>
                <a:latin typeface="+mn-lt"/>
                <a:ea typeface="+mn-ea"/>
                <a:cs typeface="+mn-cs"/>
              </a:rPr>
              <a:t>- Adviser purportedly relied on the audit exemption but failed to timely deliver audited financials for one fund for three years and for another fund for two years </a:t>
            </a:r>
          </a:p>
          <a:p>
            <a:r>
              <a:rPr lang="en-US" sz="1200" b="0" i="0" kern="1200" dirty="0" smtClean="0">
                <a:solidFill>
                  <a:schemeClr val="tx1"/>
                </a:solidFill>
                <a:effectLst/>
                <a:latin typeface="+mn-lt"/>
                <a:ea typeface="+mn-ea"/>
                <a:cs typeface="+mn-cs"/>
              </a:rPr>
              <a:t>Failed to update responses to Section 7.B.23., Question 23(h) for one fund in the 2021 and 2022 Form ADV annual amendments until the next annual amendment for each, even though the audit opinions were received in April of each respective filing year</a:t>
            </a:r>
          </a:p>
          <a:p>
            <a:r>
              <a:rPr lang="en-US" sz="1200" b="0" i="0" kern="1200" dirty="0" smtClean="0">
                <a:solidFill>
                  <a:schemeClr val="tx1"/>
                </a:solidFill>
                <a:effectLst/>
                <a:latin typeface="+mn-lt"/>
                <a:ea typeface="+mn-ea"/>
                <a:cs typeface="+mn-cs"/>
              </a:rPr>
              <a:t>Failed to have the funds satisfy the alternative Custody Rule requirements for the applicable years</a:t>
            </a:r>
          </a:p>
          <a:p>
            <a:endParaRPr lang="en-US" sz="1200" b="0" i="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18</a:t>
            </a:fld>
            <a:endParaRPr lang="en-US" dirty="0"/>
          </a:p>
        </p:txBody>
      </p:sp>
    </p:spTree>
    <p:extLst>
      <p:ext uri="{BB962C8B-B14F-4D97-AF65-F5344CB8AC3E}">
        <p14:creationId xmlns:p14="http://schemas.microsoft.com/office/powerpoint/2010/main" val="96320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https://www.sec.gov/news/press-release/2023-212</a:t>
            </a:r>
            <a:endParaRPr lang="en-US" dirty="0"/>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19</a:t>
            </a:fld>
            <a:endParaRPr lang="en-US" dirty="0"/>
          </a:p>
        </p:txBody>
      </p:sp>
    </p:spTree>
    <p:extLst>
      <p:ext uri="{BB962C8B-B14F-4D97-AF65-F5344CB8AC3E}">
        <p14:creationId xmlns:p14="http://schemas.microsoft.com/office/powerpoint/2010/main" val="1736950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https://www.sec.gov/news/press-release/2023-173</a:t>
            </a:r>
            <a:endParaRPr lang="en-US" dirty="0"/>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20</a:t>
            </a:fld>
            <a:endParaRPr lang="en-US" dirty="0"/>
          </a:p>
        </p:txBody>
      </p:sp>
    </p:spTree>
    <p:extLst>
      <p:ext uri="{BB962C8B-B14F-4D97-AF65-F5344CB8AC3E}">
        <p14:creationId xmlns:p14="http://schemas.microsoft.com/office/powerpoint/2010/main" val="619464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https://www.sec.gov/news/press-release/2023-199</a:t>
            </a:r>
            <a:endParaRPr lang="en-US" dirty="0"/>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21</a:t>
            </a:fld>
            <a:endParaRPr lang="en-US" dirty="0"/>
          </a:p>
        </p:txBody>
      </p:sp>
    </p:spTree>
    <p:extLst>
      <p:ext uri="{BB962C8B-B14F-4D97-AF65-F5344CB8AC3E}">
        <p14:creationId xmlns:p14="http://schemas.microsoft.com/office/powerpoint/2010/main" val="484866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https://www.sec.gov/whistleblower/award-claim/award-claim-2023-061</a:t>
            </a:r>
          </a:p>
          <a:p>
            <a:r>
              <a:rPr lang="en-US" dirty="0" smtClean="0"/>
              <a:t>https://www.sec.gov/news/press-release/2023-72</a:t>
            </a:r>
            <a:endParaRPr lang="en-US" dirty="0"/>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22</a:t>
            </a:fld>
            <a:endParaRPr lang="en-US" dirty="0"/>
          </a:p>
        </p:txBody>
      </p:sp>
    </p:spTree>
    <p:extLst>
      <p:ext uri="{BB962C8B-B14F-4D97-AF65-F5344CB8AC3E}">
        <p14:creationId xmlns:p14="http://schemas.microsoft.com/office/powerpoint/2010/main" val="4251942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Blu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4577" b="29666"/>
          <a:stretch/>
        </p:blipFill>
        <p:spPr>
          <a:xfrm>
            <a:off x="0" y="837210"/>
            <a:ext cx="9144000" cy="2790702"/>
          </a:xfrm>
          <a:prstGeom prst="rect">
            <a:avLst/>
          </a:prstGeom>
        </p:spPr>
      </p:pic>
      <p:grpSp>
        <p:nvGrpSpPr>
          <p:cNvPr id="8" name="Group 23"/>
          <p:cNvGrpSpPr>
            <a:grpSpLocks/>
          </p:cNvGrpSpPr>
          <p:nvPr userDrawn="1"/>
        </p:nvGrpSpPr>
        <p:grpSpPr bwMode="auto">
          <a:xfrm>
            <a:off x="838200" y="0"/>
            <a:ext cx="2389188" cy="1447800"/>
            <a:chOff x="838200" y="0"/>
            <a:chExt cx="2388422" cy="1447280"/>
          </a:xfrm>
        </p:grpSpPr>
        <p:sp>
          <p:nvSpPr>
            <p:cNvPr id="9" name="Rectangle 6"/>
            <p:cNvSpPr>
              <a:spLocks noChangeArrowheads="1"/>
            </p:cNvSpPr>
            <p:nvPr/>
          </p:nvSpPr>
          <p:spPr bwMode="auto">
            <a:xfrm>
              <a:off x="838200" y="0"/>
              <a:ext cx="2388422" cy="14472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400">
                  <a:solidFill>
                    <a:schemeClr val="tx1"/>
                  </a:solidFill>
                  <a:latin typeface="Arial" pitchFamily="34" charset="0"/>
                  <a:ea typeface="Osaka"/>
                  <a:cs typeface="Osaka"/>
                </a:defRPr>
              </a:lvl1pPr>
              <a:lvl2pPr marL="742950" indent="-285750" algn="ctr" eaLnBrk="0" hangingPunct="0">
                <a:defRPr sz="1400">
                  <a:solidFill>
                    <a:schemeClr val="tx1"/>
                  </a:solidFill>
                  <a:latin typeface="Arial" pitchFamily="34" charset="0"/>
                  <a:ea typeface="Osaka"/>
                  <a:cs typeface="Osaka"/>
                </a:defRPr>
              </a:lvl2pPr>
              <a:lvl3pPr marL="1143000" indent="-228600" algn="ctr" eaLnBrk="0" hangingPunct="0">
                <a:defRPr sz="1400">
                  <a:solidFill>
                    <a:schemeClr val="tx1"/>
                  </a:solidFill>
                  <a:latin typeface="Arial" pitchFamily="34" charset="0"/>
                  <a:ea typeface="Osaka"/>
                  <a:cs typeface="Osaka"/>
                </a:defRPr>
              </a:lvl3pPr>
              <a:lvl4pPr marL="1600200" indent="-228600" algn="ctr" eaLnBrk="0" hangingPunct="0">
                <a:defRPr sz="1400">
                  <a:solidFill>
                    <a:schemeClr val="tx1"/>
                  </a:solidFill>
                  <a:latin typeface="Arial" pitchFamily="34" charset="0"/>
                  <a:ea typeface="Osaka"/>
                  <a:cs typeface="Osaka"/>
                </a:defRPr>
              </a:lvl4pPr>
              <a:lvl5pPr marL="2057400" indent="-228600" algn="ctr" eaLnBrk="0" hangingPunct="0">
                <a:defRPr sz="1400">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400">
                  <a:solidFill>
                    <a:schemeClr val="tx1"/>
                  </a:solidFill>
                  <a:latin typeface="Arial" pitchFamily="34" charset="0"/>
                  <a:ea typeface="Osaka"/>
                  <a:cs typeface="Osaka"/>
                </a:defRPr>
              </a:lvl9pPr>
            </a:lstStyle>
            <a:p>
              <a:pPr>
                <a:defRPr/>
              </a:pPr>
              <a:endParaRPr lang="en-US" altLang="en-US" sz="1400" smtClean="0">
                <a:solidFill>
                  <a:schemeClr val="tx1"/>
                </a:solidFill>
              </a:endParaRPr>
            </a:p>
          </p:txBody>
        </p:sp>
        <p:sp>
          <p:nvSpPr>
            <p:cNvPr id="11" name="Freeform 7"/>
            <p:cNvSpPr>
              <a:spLocks/>
            </p:cNvSpPr>
            <p:nvPr/>
          </p:nvSpPr>
          <p:spPr bwMode="auto">
            <a:xfrm>
              <a:off x="1076964" y="932298"/>
              <a:ext cx="207813" cy="262433"/>
            </a:xfrm>
            <a:custGeom>
              <a:avLst/>
              <a:gdLst>
                <a:gd name="T0" fmla="*/ 2147483647 w 799"/>
                <a:gd name="T1" fmla="*/ 2147483647 h 1009"/>
                <a:gd name="T2" fmla="*/ 2147483647 w 799"/>
                <a:gd name="T3" fmla="*/ 0 h 1009"/>
                <a:gd name="T4" fmla="*/ 0 w 799"/>
                <a:gd name="T5" fmla="*/ 0 h 1009"/>
                <a:gd name="T6" fmla="*/ 0 w 799"/>
                <a:gd name="T7" fmla="*/ 2147483647 h 1009"/>
                <a:gd name="T8" fmla="*/ 2147483647 w 799"/>
                <a:gd name="T9" fmla="*/ 2147483647 h 1009"/>
                <a:gd name="T10" fmla="*/ 2147483647 w 799"/>
                <a:gd name="T11" fmla="*/ 2147483647 h 1009"/>
                <a:gd name="T12" fmla="*/ 2147483647 w 799"/>
                <a:gd name="T13" fmla="*/ 2147483647 h 1009"/>
                <a:gd name="T14" fmla="*/ 2147483647 w 799"/>
                <a:gd name="T15" fmla="*/ 2147483647 h 1009"/>
                <a:gd name="T16" fmla="*/ 2147483647 w 799"/>
                <a:gd name="T17" fmla="*/ 2147483647 h 1009"/>
                <a:gd name="T18" fmla="*/ 2147483647 w 799"/>
                <a:gd name="T19" fmla="*/ 2147483647 h 1009"/>
                <a:gd name="T20" fmla="*/ 2147483647 w 799"/>
                <a:gd name="T21" fmla="*/ 0 h 1009"/>
                <a:gd name="T22" fmla="*/ 2147483647 w 799"/>
                <a:gd name="T23" fmla="*/ 0 h 1009"/>
                <a:gd name="T24" fmla="*/ 2147483647 w 799"/>
                <a:gd name="T25" fmla="*/ 2147483647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9" h="1009">
                  <a:moveTo>
                    <a:pt x="140" y="437"/>
                  </a:moveTo>
                  <a:lnTo>
                    <a:pt x="140" y="0"/>
                  </a:lnTo>
                  <a:lnTo>
                    <a:pt x="0" y="0"/>
                  </a:lnTo>
                  <a:lnTo>
                    <a:pt x="0" y="1009"/>
                  </a:lnTo>
                  <a:lnTo>
                    <a:pt x="140" y="1009"/>
                  </a:lnTo>
                  <a:lnTo>
                    <a:pt x="140" y="588"/>
                  </a:lnTo>
                  <a:lnTo>
                    <a:pt x="194" y="539"/>
                  </a:lnTo>
                  <a:lnTo>
                    <a:pt x="612" y="1009"/>
                  </a:lnTo>
                  <a:lnTo>
                    <a:pt x="799" y="1009"/>
                  </a:lnTo>
                  <a:lnTo>
                    <a:pt x="291" y="454"/>
                  </a:lnTo>
                  <a:lnTo>
                    <a:pt x="789" y="0"/>
                  </a:lnTo>
                  <a:lnTo>
                    <a:pt x="610" y="0"/>
                  </a:lnTo>
                  <a:lnTo>
                    <a:pt x="140" y="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2" name="Freeform 8"/>
            <p:cNvSpPr>
              <a:spLocks noEditPoints="1"/>
            </p:cNvSpPr>
            <p:nvPr/>
          </p:nvSpPr>
          <p:spPr bwMode="auto">
            <a:xfrm>
              <a:off x="1297002" y="926836"/>
              <a:ext cx="250728" cy="273356"/>
            </a:xfrm>
            <a:custGeom>
              <a:avLst/>
              <a:gdLst>
                <a:gd name="T0" fmla="*/ 2147483647 w 408"/>
                <a:gd name="T1" fmla="*/ 2147483647 h 445"/>
                <a:gd name="T2" fmla="*/ 2147483647 w 408"/>
                <a:gd name="T3" fmla="*/ 2147483647 h 445"/>
                <a:gd name="T4" fmla="*/ 2147483647 w 408"/>
                <a:gd name="T5" fmla="*/ 2147483647 h 445"/>
                <a:gd name="T6" fmla="*/ 2147483647 w 408"/>
                <a:gd name="T7" fmla="*/ 2147483647 h 445"/>
                <a:gd name="T8" fmla="*/ 2147483647 w 408"/>
                <a:gd name="T9" fmla="*/ 2147483647 h 445"/>
                <a:gd name="T10" fmla="*/ 2147483647 w 408"/>
                <a:gd name="T11" fmla="*/ 2147483647 h 445"/>
                <a:gd name="T12" fmla="*/ 2147483647 w 408"/>
                <a:gd name="T13" fmla="*/ 2147483647 h 445"/>
                <a:gd name="T14" fmla="*/ 2147483647 w 408"/>
                <a:gd name="T15" fmla="*/ 2147483647 h 445"/>
                <a:gd name="T16" fmla="*/ 2147483647 w 408"/>
                <a:gd name="T17" fmla="*/ 2147483647 h 445"/>
                <a:gd name="T18" fmla="*/ 2147483647 w 408"/>
                <a:gd name="T19" fmla="*/ 2147483647 h 445"/>
                <a:gd name="T20" fmla="*/ 2147483647 w 408"/>
                <a:gd name="T21" fmla="*/ 2147483647 h 445"/>
                <a:gd name="T22" fmla="*/ 2147483647 w 408"/>
                <a:gd name="T23" fmla="*/ 2147483647 h 445"/>
                <a:gd name="T24" fmla="*/ 2147483647 w 408"/>
                <a:gd name="T25" fmla="*/ 2147483647 h 445"/>
                <a:gd name="T26" fmla="*/ 2147483647 w 408"/>
                <a:gd name="T27" fmla="*/ 2147483647 h 445"/>
                <a:gd name="T28" fmla="*/ 2147483647 w 408"/>
                <a:gd name="T29" fmla="*/ 2147483647 h 445"/>
                <a:gd name="T30" fmla="*/ 2147483647 w 408"/>
                <a:gd name="T31" fmla="*/ 2147483647 h 445"/>
                <a:gd name="T32" fmla="*/ 2147483647 w 408"/>
                <a:gd name="T33" fmla="*/ 2147483647 h 445"/>
                <a:gd name="T34" fmla="*/ 2147483647 w 408"/>
                <a:gd name="T35" fmla="*/ 2147483647 h 445"/>
                <a:gd name="T36" fmla="*/ 2147483647 w 408"/>
                <a:gd name="T37" fmla="*/ 2147483647 h 445"/>
                <a:gd name="T38" fmla="*/ 2147483647 w 408"/>
                <a:gd name="T39" fmla="*/ 2147483647 h 445"/>
                <a:gd name="T40" fmla="*/ 2147483647 w 408"/>
                <a:gd name="T41" fmla="*/ 0 h 445"/>
                <a:gd name="T42" fmla="*/ 2147483647 w 408"/>
                <a:gd name="T43" fmla="*/ 2147483647 h 445"/>
                <a:gd name="T44" fmla="*/ 2147483647 w 408"/>
                <a:gd name="T45" fmla="*/ 2147483647 h 445"/>
                <a:gd name="T46" fmla="*/ 2147483647 w 408"/>
                <a:gd name="T47" fmla="*/ 2147483647 h 445"/>
                <a:gd name="T48" fmla="*/ 0 w 408"/>
                <a:gd name="T49" fmla="*/ 2147483647 h 445"/>
                <a:gd name="T50" fmla="*/ 2147483647 w 408"/>
                <a:gd name="T51" fmla="*/ 2147483647 h 445"/>
                <a:gd name="T52" fmla="*/ 2147483647 w 408"/>
                <a:gd name="T53" fmla="*/ 2147483647 h 445"/>
                <a:gd name="T54" fmla="*/ 2147483647 w 408"/>
                <a:gd name="T55" fmla="*/ 2147483647 h 445"/>
                <a:gd name="T56" fmla="*/ 2147483647 w 408"/>
                <a:gd name="T57" fmla="*/ 2147483647 h 445"/>
                <a:gd name="T58" fmla="*/ 2147483647 w 408"/>
                <a:gd name="T59" fmla="*/ 2147483647 h 4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8" h="445">
                  <a:moveTo>
                    <a:pt x="115" y="87"/>
                  </a:moveTo>
                  <a:cubicBezTo>
                    <a:pt x="115" y="60"/>
                    <a:pt x="139" y="42"/>
                    <a:pt x="167" y="42"/>
                  </a:cubicBezTo>
                  <a:cubicBezTo>
                    <a:pt x="198" y="42"/>
                    <a:pt x="222" y="59"/>
                    <a:pt x="222" y="89"/>
                  </a:cubicBezTo>
                  <a:cubicBezTo>
                    <a:pt x="222" y="120"/>
                    <a:pt x="190" y="137"/>
                    <a:pt x="166" y="154"/>
                  </a:cubicBezTo>
                  <a:cubicBezTo>
                    <a:pt x="158" y="159"/>
                    <a:pt x="158" y="159"/>
                    <a:pt x="158" y="159"/>
                  </a:cubicBezTo>
                  <a:cubicBezTo>
                    <a:pt x="143" y="141"/>
                    <a:pt x="143" y="141"/>
                    <a:pt x="143" y="141"/>
                  </a:cubicBezTo>
                  <a:cubicBezTo>
                    <a:pt x="129" y="125"/>
                    <a:pt x="115" y="109"/>
                    <a:pt x="115" y="87"/>
                  </a:cubicBezTo>
                  <a:moveTo>
                    <a:pt x="324" y="341"/>
                  </a:moveTo>
                  <a:cubicBezTo>
                    <a:pt x="381" y="280"/>
                    <a:pt x="381" y="280"/>
                    <a:pt x="381" y="280"/>
                  </a:cubicBezTo>
                  <a:cubicBezTo>
                    <a:pt x="344" y="245"/>
                    <a:pt x="344" y="245"/>
                    <a:pt x="344" y="245"/>
                  </a:cubicBezTo>
                  <a:cubicBezTo>
                    <a:pt x="242" y="348"/>
                    <a:pt x="242" y="348"/>
                    <a:pt x="242" y="348"/>
                  </a:cubicBezTo>
                  <a:cubicBezTo>
                    <a:pt x="242" y="348"/>
                    <a:pt x="242" y="348"/>
                    <a:pt x="242" y="348"/>
                  </a:cubicBezTo>
                  <a:cubicBezTo>
                    <a:pt x="214" y="372"/>
                    <a:pt x="182" y="397"/>
                    <a:pt x="142" y="397"/>
                  </a:cubicBezTo>
                  <a:cubicBezTo>
                    <a:pt x="97" y="397"/>
                    <a:pt x="55" y="359"/>
                    <a:pt x="55" y="319"/>
                  </a:cubicBezTo>
                  <a:cubicBezTo>
                    <a:pt x="55" y="278"/>
                    <a:pt x="108" y="249"/>
                    <a:pt x="140" y="229"/>
                  </a:cubicBezTo>
                  <a:cubicBezTo>
                    <a:pt x="146" y="225"/>
                    <a:pt x="146" y="225"/>
                    <a:pt x="146" y="225"/>
                  </a:cubicBezTo>
                  <a:cubicBezTo>
                    <a:pt x="220" y="307"/>
                    <a:pt x="220" y="307"/>
                    <a:pt x="220" y="307"/>
                  </a:cubicBezTo>
                  <a:cubicBezTo>
                    <a:pt x="258" y="269"/>
                    <a:pt x="258" y="269"/>
                    <a:pt x="258" y="269"/>
                  </a:cubicBezTo>
                  <a:cubicBezTo>
                    <a:pt x="191" y="195"/>
                    <a:pt x="191" y="195"/>
                    <a:pt x="191" y="195"/>
                  </a:cubicBezTo>
                  <a:cubicBezTo>
                    <a:pt x="231" y="169"/>
                    <a:pt x="277" y="137"/>
                    <a:pt x="277" y="89"/>
                  </a:cubicBezTo>
                  <a:cubicBezTo>
                    <a:pt x="277" y="33"/>
                    <a:pt x="226" y="0"/>
                    <a:pt x="168" y="0"/>
                  </a:cubicBezTo>
                  <a:cubicBezTo>
                    <a:pt x="107" y="0"/>
                    <a:pt x="60" y="35"/>
                    <a:pt x="60" y="94"/>
                  </a:cubicBezTo>
                  <a:cubicBezTo>
                    <a:pt x="60" y="130"/>
                    <a:pt x="85" y="161"/>
                    <a:pt x="112" y="187"/>
                  </a:cubicBezTo>
                  <a:cubicBezTo>
                    <a:pt x="83" y="206"/>
                    <a:pt x="83" y="206"/>
                    <a:pt x="83" y="206"/>
                  </a:cubicBezTo>
                  <a:cubicBezTo>
                    <a:pt x="38" y="236"/>
                    <a:pt x="0" y="265"/>
                    <a:pt x="0" y="319"/>
                  </a:cubicBezTo>
                  <a:cubicBezTo>
                    <a:pt x="0" y="393"/>
                    <a:pt x="66" y="445"/>
                    <a:pt x="144" y="445"/>
                  </a:cubicBezTo>
                  <a:cubicBezTo>
                    <a:pt x="199" y="445"/>
                    <a:pt x="249" y="416"/>
                    <a:pt x="285" y="378"/>
                  </a:cubicBezTo>
                  <a:cubicBezTo>
                    <a:pt x="336" y="436"/>
                    <a:pt x="336" y="436"/>
                    <a:pt x="336" y="436"/>
                  </a:cubicBezTo>
                  <a:cubicBezTo>
                    <a:pt x="408" y="436"/>
                    <a:pt x="408" y="436"/>
                    <a:pt x="408" y="436"/>
                  </a:cubicBezTo>
                  <a:lnTo>
                    <a:pt x="324"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3" name="Freeform 9"/>
            <p:cNvSpPr>
              <a:spLocks/>
            </p:cNvSpPr>
            <p:nvPr/>
          </p:nvSpPr>
          <p:spPr bwMode="auto">
            <a:xfrm>
              <a:off x="1594287" y="932298"/>
              <a:ext cx="123544" cy="262433"/>
            </a:xfrm>
            <a:custGeom>
              <a:avLst/>
              <a:gdLst>
                <a:gd name="T0" fmla="*/ 2147483647 w 475"/>
                <a:gd name="T1" fmla="*/ 0 h 1009"/>
                <a:gd name="T2" fmla="*/ 0 w 475"/>
                <a:gd name="T3" fmla="*/ 0 h 1009"/>
                <a:gd name="T4" fmla="*/ 0 w 475"/>
                <a:gd name="T5" fmla="*/ 2147483647 h 1009"/>
                <a:gd name="T6" fmla="*/ 2147483647 w 475"/>
                <a:gd name="T7" fmla="*/ 2147483647 h 1009"/>
                <a:gd name="T8" fmla="*/ 2147483647 w 475"/>
                <a:gd name="T9" fmla="*/ 2147483647 h 1009"/>
                <a:gd name="T10" fmla="*/ 2147483647 w 475"/>
                <a:gd name="T11" fmla="*/ 2147483647 h 1009"/>
                <a:gd name="T12" fmla="*/ 2147483647 w 475"/>
                <a:gd name="T13" fmla="*/ 0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5" h="1009">
                  <a:moveTo>
                    <a:pt x="137" y="0"/>
                  </a:moveTo>
                  <a:lnTo>
                    <a:pt x="0" y="0"/>
                  </a:lnTo>
                  <a:lnTo>
                    <a:pt x="0" y="1009"/>
                  </a:lnTo>
                  <a:lnTo>
                    <a:pt x="475" y="1009"/>
                  </a:lnTo>
                  <a:lnTo>
                    <a:pt x="475" y="893"/>
                  </a:lnTo>
                  <a:lnTo>
                    <a:pt x="137" y="893"/>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4" name="Freeform 10"/>
            <p:cNvSpPr>
              <a:spLocks/>
            </p:cNvSpPr>
            <p:nvPr/>
          </p:nvSpPr>
          <p:spPr bwMode="auto">
            <a:xfrm>
              <a:off x="1830970" y="925536"/>
              <a:ext cx="281939" cy="273356"/>
            </a:xfrm>
            <a:custGeom>
              <a:avLst/>
              <a:gdLst>
                <a:gd name="T0" fmla="*/ 2147483647 w 459"/>
                <a:gd name="T1" fmla="*/ 2147483647 h 445"/>
                <a:gd name="T2" fmla="*/ 2147483647 w 459"/>
                <a:gd name="T3" fmla="*/ 2147483647 h 445"/>
                <a:gd name="T4" fmla="*/ 2147483647 w 459"/>
                <a:gd name="T5" fmla="*/ 2147483647 h 445"/>
                <a:gd name="T6" fmla="*/ 2147483647 w 459"/>
                <a:gd name="T7" fmla="*/ 2147483647 h 445"/>
                <a:gd name="T8" fmla="*/ 2147483647 w 459"/>
                <a:gd name="T9" fmla="*/ 2147483647 h 445"/>
                <a:gd name="T10" fmla="*/ 2147483647 w 459"/>
                <a:gd name="T11" fmla="*/ 2147483647 h 445"/>
                <a:gd name="T12" fmla="*/ 2147483647 w 459"/>
                <a:gd name="T13" fmla="*/ 2147483647 h 445"/>
                <a:gd name="T14" fmla="*/ 2147483647 w 459"/>
                <a:gd name="T15" fmla="*/ 2147483647 h 445"/>
                <a:gd name="T16" fmla="*/ 2147483647 w 459"/>
                <a:gd name="T17" fmla="*/ 0 h 445"/>
                <a:gd name="T18" fmla="*/ 0 w 459"/>
                <a:gd name="T19" fmla="*/ 2147483647 h 445"/>
                <a:gd name="T20" fmla="*/ 2147483647 w 459"/>
                <a:gd name="T21" fmla="*/ 2147483647 h 445"/>
                <a:gd name="T22" fmla="*/ 2147483647 w 459"/>
                <a:gd name="T23" fmla="*/ 2147483647 h 445"/>
                <a:gd name="T24" fmla="*/ 2147483647 w 459"/>
                <a:gd name="T25" fmla="*/ 2147483647 h 445"/>
                <a:gd name="T26" fmla="*/ 2147483647 w 459"/>
                <a:gd name="T27" fmla="*/ 2147483647 h 4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9" h="445">
                  <a:moveTo>
                    <a:pt x="273" y="221"/>
                  </a:moveTo>
                  <a:cubicBezTo>
                    <a:pt x="273" y="269"/>
                    <a:pt x="273" y="269"/>
                    <a:pt x="273" y="269"/>
                  </a:cubicBezTo>
                  <a:cubicBezTo>
                    <a:pt x="394" y="269"/>
                    <a:pt x="394" y="269"/>
                    <a:pt x="394" y="269"/>
                  </a:cubicBezTo>
                  <a:cubicBezTo>
                    <a:pt x="391" y="339"/>
                    <a:pt x="313" y="396"/>
                    <a:pt x="240" y="396"/>
                  </a:cubicBezTo>
                  <a:cubicBezTo>
                    <a:pt x="139" y="396"/>
                    <a:pt x="58" y="311"/>
                    <a:pt x="58" y="222"/>
                  </a:cubicBezTo>
                  <a:cubicBezTo>
                    <a:pt x="58" y="126"/>
                    <a:pt x="140" y="49"/>
                    <a:pt x="245" y="49"/>
                  </a:cubicBezTo>
                  <a:cubicBezTo>
                    <a:pt x="303" y="49"/>
                    <a:pt x="359" y="77"/>
                    <a:pt x="393" y="118"/>
                  </a:cubicBezTo>
                  <a:cubicBezTo>
                    <a:pt x="434" y="83"/>
                    <a:pt x="434" y="83"/>
                    <a:pt x="434" y="83"/>
                  </a:cubicBezTo>
                  <a:cubicBezTo>
                    <a:pt x="388" y="30"/>
                    <a:pt x="316" y="0"/>
                    <a:pt x="243" y="0"/>
                  </a:cubicBezTo>
                  <a:cubicBezTo>
                    <a:pt x="108" y="0"/>
                    <a:pt x="0" y="101"/>
                    <a:pt x="0" y="224"/>
                  </a:cubicBezTo>
                  <a:cubicBezTo>
                    <a:pt x="0" y="342"/>
                    <a:pt x="105" y="445"/>
                    <a:pt x="237" y="445"/>
                  </a:cubicBezTo>
                  <a:cubicBezTo>
                    <a:pt x="368" y="445"/>
                    <a:pt x="459" y="355"/>
                    <a:pt x="459" y="238"/>
                  </a:cubicBezTo>
                  <a:cubicBezTo>
                    <a:pt x="459" y="221"/>
                    <a:pt x="459" y="221"/>
                    <a:pt x="459" y="221"/>
                  </a:cubicBezTo>
                  <a:lnTo>
                    <a:pt x="273"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5" name="Freeform 11"/>
            <p:cNvSpPr>
              <a:spLocks/>
            </p:cNvSpPr>
            <p:nvPr/>
          </p:nvSpPr>
          <p:spPr bwMode="auto">
            <a:xfrm>
              <a:off x="2120972" y="920074"/>
              <a:ext cx="278818" cy="273356"/>
            </a:xfrm>
            <a:custGeom>
              <a:avLst/>
              <a:gdLst>
                <a:gd name="T0" fmla="*/ 2147483647 w 1072"/>
                <a:gd name="T1" fmla="*/ 2147483647 h 1051"/>
                <a:gd name="T2" fmla="*/ 2147483647 w 1072"/>
                <a:gd name="T3" fmla="*/ 0 h 1051"/>
                <a:gd name="T4" fmla="*/ 0 w 1072"/>
                <a:gd name="T5" fmla="*/ 2147483647 h 1051"/>
                <a:gd name="T6" fmla="*/ 2147483647 w 1072"/>
                <a:gd name="T7" fmla="*/ 2147483647 h 1051"/>
                <a:gd name="T8" fmla="*/ 2147483647 w 1072"/>
                <a:gd name="T9" fmla="*/ 2147483647 h 1051"/>
                <a:gd name="T10" fmla="*/ 2147483647 w 1072"/>
                <a:gd name="T11" fmla="*/ 2147483647 h 1051"/>
                <a:gd name="T12" fmla="*/ 2147483647 w 1072"/>
                <a:gd name="T13" fmla="*/ 2147483647 h 1051"/>
                <a:gd name="T14" fmla="*/ 2147483647 w 1072"/>
                <a:gd name="T15" fmla="*/ 2147483647 h 1051"/>
                <a:gd name="T16" fmla="*/ 2147483647 w 1072"/>
                <a:gd name="T17" fmla="*/ 2147483647 h 1051"/>
                <a:gd name="T18" fmla="*/ 2147483647 w 1072"/>
                <a:gd name="T19" fmla="*/ 2147483647 h 1051"/>
                <a:gd name="T20" fmla="*/ 2147483647 w 1072"/>
                <a:gd name="T21" fmla="*/ 2147483647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2" h="1051">
                  <a:moveTo>
                    <a:pt x="1072" y="1051"/>
                  </a:moveTo>
                  <a:lnTo>
                    <a:pt x="529" y="0"/>
                  </a:lnTo>
                  <a:lnTo>
                    <a:pt x="0" y="1051"/>
                  </a:lnTo>
                  <a:lnTo>
                    <a:pt x="163" y="1051"/>
                  </a:lnTo>
                  <a:lnTo>
                    <a:pt x="543" y="276"/>
                  </a:lnTo>
                  <a:lnTo>
                    <a:pt x="741" y="683"/>
                  </a:lnTo>
                  <a:lnTo>
                    <a:pt x="472" y="683"/>
                  </a:lnTo>
                  <a:lnTo>
                    <a:pt x="422" y="798"/>
                  </a:lnTo>
                  <a:lnTo>
                    <a:pt x="798" y="798"/>
                  </a:lnTo>
                  <a:lnTo>
                    <a:pt x="923" y="1051"/>
                  </a:lnTo>
                  <a:lnTo>
                    <a:pt x="1072" y="10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6" name="Freeform 12"/>
            <p:cNvSpPr>
              <a:spLocks/>
            </p:cNvSpPr>
            <p:nvPr/>
          </p:nvSpPr>
          <p:spPr bwMode="auto">
            <a:xfrm>
              <a:off x="2383145" y="930998"/>
              <a:ext cx="173221" cy="262433"/>
            </a:xfrm>
            <a:custGeom>
              <a:avLst/>
              <a:gdLst>
                <a:gd name="T0" fmla="*/ 2147483647 w 666"/>
                <a:gd name="T1" fmla="*/ 2041005944 h 1009"/>
                <a:gd name="T2" fmla="*/ 2147483647 w 666"/>
                <a:gd name="T3" fmla="*/ 2041005944 h 1009"/>
                <a:gd name="T4" fmla="*/ 2147483647 w 666"/>
                <a:gd name="T5" fmla="*/ 0 h 1009"/>
                <a:gd name="T6" fmla="*/ 0 w 666"/>
                <a:gd name="T7" fmla="*/ 0 h 1009"/>
                <a:gd name="T8" fmla="*/ 0 w 666"/>
                <a:gd name="T9" fmla="*/ 2041005944 h 1009"/>
                <a:gd name="T10" fmla="*/ 2147483647 w 666"/>
                <a:gd name="T11" fmla="*/ 2041005944 h 1009"/>
                <a:gd name="T12" fmla="*/ 2147483647 w 666"/>
                <a:gd name="T13" fmla="*/ 2147483647 h 1009"/>
                <a:gd name="T14" fmla="*/ 2147483647 w 666"/>
                <a:gd name="T15" fmla="*/ 2147483647 h 1009"/>
                <a:gd name="T16" fmla="*/ 2147483647 w 666"/>
                <a:gd name="T17" fmla="*/ 2041005944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6" h="1009">
                  <a:moveTo>
                    <a:pt x="402" y="116"/>
                  </a:moveTo>
                  <a:lnTo>
                    <a:pt x="666" y="116"/>
                  </a:lnTo>
                  <a:lnTo>
                    <a:pt x="666" y="0"/>
                  </a:lnTo>
                  <a:lnTo>
                    <a:pt x="0" y="0"/>
                  </a:lnTo>
                  <a:lnTo>
                    <a:pt x="0" y="116"/>
                  </a:lnTo>
                  <a:lnTo>
                    <a:pt x="265" y="116"/>
                  </a:lnTo>
                  <a:lnTo>
                    <a:pt x="265" y="1009"/>
                  </a:lnTo>
                  <a:lnTo>
                    <a:pt x="402" y="1009"/>
                  </a:lnTo>
                  <a:lnTo>
                    <a:pt x="40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7" name="Freeform 13"/>
            <p:cNvSpPr>
              <a:spLocks/>
            </p:cNvSpPr>
            <p:nvPr/>
          </p:nvSpPr>
          <p:spPr bwMode="auto">
            <a:xfrm>
              <a:off x="2605523" y="930998"/>
              <a:ext cx="154755" cy="262433"/>
            </a:xfrm>
            <a:custGeom>
              <a:avLst/>
              <a:gdLst>
                <a:gd name="T0" fmla="*/ 0 w 595"/>
                <a:gd name="T1" fmla="*/ 2147483647 h 1009"/>
                <a:gd name="T2" fmla="*/ 2147483647 w 595"/>
                <a:gd name="T3" fmla="*/ 2147483647 h 1009"/>
                <a:gd name="T4" fmla="*/ 2147483647 w 595"/>
                <a:gd name="T5" fmla="*/ 2147483647 h 1009"/>
                <a:gd name="T6" fmla="*/ 2147483647 w 595"/>
                <a:gd name="T7" fmla="*/ 2147483647 h 1009"/>
                <a:gd name="T8" fmla="*/ 2147483647 w 595"/>
                <a:gd name="T9" fmla="*/ 2147483647 h 1009"/>
                <a:gd name="T10" fmla="*/ 2147483647 w 595"/>
                <a:gd name="T11" fmla="*/ 2147483647 h 1009"/>
                <a:gd name="T12" fmla="*/ 2147483647 w 595"/>
                <a:gd name="T13" fmla="*/ 2147483647 h 1009"/>
                <a:gd name="T14" fmla="*/ 2147483647 w 595"/>
                <a:gd name="T15" fmla="*/ 2147483647 h 1009"/>
                <a:gd name="T16" fmla="*/ 2147483647 w 595"/>
                <a:gd name="T17" fmla="*/ 2041005944 h 1009"/>
                <a:gd name="T18" fmla="*/ 2147483647 w 595"/>
                <a:gd name="T19" fmla="*/ 2041005944 h 1009"/>
                <a:gd name="T20" fmla="*/ 2147483647 w 595"/>
                <a:gd name="T21" fmla="*/ 0 h 1009"/>
                <a:gd name="T22" fmla="*/ 0 w 595"/>
                <a:gd name="T23" fmla="*/ 0 h 1009"/>
                <a:gd name="T24" fmla="*/ 0 w 595"/>
                <a:gd name="T25" fmla="*/ 2147483647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5" h="1009">
                  <a:moveTo>
                    <a:pt x="0" y="1009"/>
                  </a:moveTo>
                  <a:lnTo>
                    <a:pt x="595" y="1009"/>
                  </a:lnTo>
                  <a:lnTo>
                    <a:pt x="595" y="893"/>
                  </a:lnTo>
                  <a:lnTo>
                    <a:pt x="140" y="893"/>
                  </a:lnTo>
                  <a:lnTo>
                    <a:pt x="140" y="567"/>
                  </a:lnTo>
                  <a:lnTo>
                    <a:pt x="584" y="567"/>
                  </a:lnTo>
                  <a:lnTo>
                    <a:pt x="584" y="454"/>
                  </a:lnTo>
                  <a:lnTo>
                    <a:pt x="140" y="454"/>
                  </a:lnTo>
                  <a:lnTo>
                    <a:pt x="140" y="116"/>
                  </a:lnTo>
                  <a:lnTo>
                    <a:pt x="595" y="116"/>
                  </a:lnTo>
                  <a:lnTo>
                    <a:pt x="595" y="0"/>
                  </a:lnTo>
                  <a:lnTo>
                    <a:pt x="0" y="0"/>
                  </a:lnTo>
                  <a:lnTo>
                    <a:pt x="0" y="1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8" name="Freeform 14"/>
            <p:cNvSpPr>
              <a:spLocks/>
            </p:cNvSpPr>
            <p:nvPr/>
          </p:nvSpPr>
          <p:spPr bwMode="auto">
            <a:xfrm>
              <a:off x="2807094" y="925536"/>
              <a:ext cx="181284" cy="273356"/>
            </a:xfrm>
            <a:custGeom>
              <a:avLst/>
              <a:gdLst>
                <a:gd name="T0" fmla="*/ 2147483647 w 295"/>
                <a:gd name="T1" fmla="*/ 2147483647 h 445"/>
                <a:gd name="T2" fmla="*/ 2147483647 w 295"/>
                <a:gd name="T3" fmla="*/ 0 h 445"/>
                <a:gd name="T4" fmla="*/ 2147483647 w 295"/>
                <a:gd name="T5" fmla="*/ 2147483647 h 445"/>
                <a:gd name="T6" fmla="*/ 2147483647 w 295"/>
                <a:gd name="T7" fmla="*/ 2147483647 h 445"/>
                <a:gd name="T8" fmla="*/ 2147483647 w 295"/>
                <a:gd name="T9" fmla="*/ 2147483647 h 445"/>
                <a:gd name="T10" fmla="*/ 2147483647 w 295"/>
                <a:gd name="T11" fmla="*/ 2147483647 h 445"/>
                <a:gd name="T12" fmla="*/ 2147483647 w 295"/>
                <a:gd name="T13" fmla="*/ 2147483647 h 445"/>
                <a:gd name="T14" fmla="*/ 2147483647 w 295"/>
                <a:gd name="T15" fmla="*/ 2147483647 h 445"/>
                <a:gd name="T16" fmla="*/ 0 w 295"/>
                <a:gd name="T17" fmla="*/ 2147483647 h 445"/>
                <a:gd name="T18" fmla="*/ 2147483647 w 295"/>
                <a:gd name="T19" fmla="*/ 2147483647 h 445"/>
                <a:gd name="T20" fmla="*/ 2147483647 w 295"/>
                <a:gd name="T21" fmla="*/ 2147483647 h 445"/>
                <a:gd name="T22" fmla="*/ 2147483647 w 295"/>
                <a:gd name="T23" fmla="*/ 2147483647 h 445"/>
                <a:gd name="T24" fmla="*/ 2147483647 w 295"/>
                <a:gd name="T25" fmla="*/ 2147483647 h 445"/>
                <a:gd name="T26" fmla="*/ 2147483647 w 295"/>
                <a:gd name="T27" fmla="*/ 2147483647 h 445"/>
                <a:gd name="T28" fmla="*/ 2147483647 w 295"/>
                <a:gd name="T29" fmla="*/ 2147483647 h 445"/>
                <a:gd name="T30" fmla="*/ 2147483647 w 295"/>
                <a:gd name="T31" fmla="*/ 2147483647 h 445"/>
                <a:gd name="T32" fmla="*/ 2147483647 w 295"/>
                <a:gd name="T33" fmla="*/ 2147483647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5" h="445">
                  <a:moveTo>
                    <a:pt x="280" y="65"/>
                  </a:moveTo>
                  <a:cubicBezTo>
                    <a:pt x="254" y="23"/>
                    <a:pt x="211" y="0"/>
                    <a:pt x="159" y="0"/>
                  </a:cubicBezTo>
                  <a:cubicBezTo>
                    <a:pt x="88" y="0"/>
                    <a:pt x="21" y="41"/>
                    <a:pt x="21" y="110"/>
                  </a:cubicBezTo>
                  <a:cubicBezTo>
                    <a:pt x="21" y="170"/>
                    <a:pt x="69" y="198"/>
                    <a:pt x="123" y="218"/>
                  </a:cubicBezTo>
                  <a:cubicBezTo>
                    <a:pt x="155" y="231"/>
                    <a:pt x="155" y="231"/>
                    <a:pt x="155" y="231"/>
                  </a:cubicBezTo>
                  <a:cubicBezTo>
                    <a:pt x="196" y="246"/>
                    <a:pt x="236" y="266"/>
                    <a:pt x="236" y="312"/>
                  </a:cubicBezTo>
                  <a:cubicBezTo>
                    <a:pt x="236" y="356"/>
                    <a:pt x="200" y="395"/>
                    <a:pt x="150" y="395"/>
                  </a:cubicBezTo>
                  <a:cubicBezTo>
                    <a:pt x="99" y="395"/>
                    <a:pt x="58" y="361"/>
                    <a:pt x="59" y="314"/>
                  </a:cubicBezTo>
                  <a:cubicBezTo>
                    <a:pt x="0" y="325"/>
                    <a:pt x="0" y="325"/>
                    <a:pt x="0" y="325"/>
                  </a:cubicBezTo>
                  <a:cubicBezTo>
                    <a:pt x="10" y="394"/>
                    <a:pt x="69" y="445"/>
                    <a:pt x="145" y="445"/>
                  </a:cubicBezTo>
                  <a:cubicBezTo>
                    <a:pt x="229" y="445"/>
                    <a:pt x="295" y="389"/>
                    <a:pt x="295" y="312"/>
                  </a:cubicBezTo>
                  <a:cubicBezTo>
                    <a:pt x="295" y="241"/>
                    <a:pt x="245" y="207"/>
                    <a:pt x="178" y="183"/>
                  </a:cubicBezTo>
                  <a:cubicBezTo>
                    <a:pt x="145" y="172"/>
                    <a:pt x="145" y="172"/>
                    <a:pt x="145" y="172"/>
                  </a:cubicBezTo>
                  <a:cubicBezTo>
                    <a:pt x="115" y="161"/>
                    <a:pt x="79" y="144"/>
                    <a:pt x="79" y="110"/>
                  </a:cubicBezTo>
                  <a:cubicBezTo>
                    <a:pt x="79" y="73"/>
                    <a:pt x="120" y="50"/>
                    <a:pt x="158" y="50"/>
                  </a:cubicBezTo>
                  <a:cubicBezTo>
                    <a:pt x="193" y="50"/>
                    <a:pt x="216" y="64"/>
                    <a:pt x="233" y="90"/>
                  </a:cubicBezTo>
                  <a:lnTo>
                    <a:pt x="28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grpSp>
      <p:sp>
        <p:nvSpPr>
          <p:cNvPr id="3094" name="Rectangle 22"/>
          <p:cNvSpPr>
            <a:spLocks noGrp="1" noChangeArrowheads="1"/>
          </p:cNvSpPr>
          <p:nvPr>
            <p:ph type="ctrTitle" sz="quarter"/>
          </p:nvPr>
        </p:nvSpPr>
        <p:spPr>
          <a:xfrm>
            <a:off x="3582988" y="4370387"/>
            <a:ext cx="5027612" cy="1184957"/>
          </a:xfrm>
          <a:prstGeom prst="rect">
            <a:avLst/>
          </a:prstGeom>
        </p:spPr>
        <p:txBody>
          <a:bodyPr lIns="91440" rIns="91440" anchor="t">
            <a:noAutofit/>
          </a:bodyPr>
          <a:lstStyle>
            <a:lvl1pPr>
              <a:defRPr sz="4000" b="0">
                <a:solidFill>
                  <a:schemeClr val="accent6"/>
                </a:solidFill>
              </a:defRPr>
            </a:lvl1pPr>
          </a:lstStyle>
          <a:p>
            <a:pPr lvl="0"/>
            <a:r>
              <a:rPr lang="en-US" altLang="en-US" noProof="0" smtClean="0"/>
              <a:t>Click to edit Master title style</a:t>
            </a:r>
            <a:endParaRPr lang="en-US" altLang="en-US" noProof="0" dirty="0" smtClean="0"/>
          </a:p>
        </p:txBody>
      </p:sp>
      <p:sp>
        <p:nvSpPr>
          <p:cNvPr id="3097" name="Rectangle 25"/>
          <p:cNvSpPr>
            <a:spLocks noGrp="1" noChangeArrowheads="1"/>
          </p:cNvSpPr>
          <p:nvPr>
            <p:ph type="subTitle" sz="quarter" idx="1"/>
          </p:nvPr>
        </p:nvSpPr>
        <p:spPr>
          <a:xfrm>
            <a:off x="3582988" y="4011615"/>
            <a:ext cx="5027612" cy="358771"/>
          </a:xfrm>
          <a:prstGeom prst="rect">
            <a:avLst/>
          </a:prstGeom>
        </p:spPr>
        <p:txBody>
          <a:bodyPr lIns="91440" rIns="91440"/>
          <a:lstStyle>
            <a:lvl1pPr marL="0" indent="0">
              <a:buFont typeface="Wingdings" pitchFamily="2" charset="2"/>
              <a:buNone/>
              <a:defRPr sz="1400" b="0">
                <a:solidFill>
                  <a:srgbClr val="50616E"/>
                </a:solidFill>
              </a:defRPr>
            </a:lvl1pPr>
          </a:lstStyle>
          <a:p>
            <a:pPr lvl="0"/>
            <a:r>
              <a:rPr lang="en-US" altLang="en-US" noProof="0" smtClean="0"/>
              <a:t>Click to edit Master subtitle style</a:t>
            </a:r>
            <a:endParaRPr lang="en-US" altLang="en-US" noProof="0" dirty="0" smtClean="0"/>
          </a:p>
        </p:txBody>
      </p:sp>
      <p:sp>
        <p:nvSpPr>
          <p:cNvPr id="10" name="Text Placeholder 9"/>
          <p:cNvSpPr>
            <a:spLocks noGrp="1"/>
          </p:cNvSpPr>
          <p:nvPr>
            <p:ph type="body" sz="quarter" idx="11"/>
          </p:nvPr>
        </p:nvSpPr>
        <p:spPr>
          <a:xfrm>
            <a:off x="3590925" y="5555345"/>
            <a:ext cx="5010150" cy="822327"/>
          </a:xfrm>
          <a:prstGeom prst="rect">
            <a:avLst/>
          </a:prstGeom>
        </p:spPr>
        <p:txBody>
          <a:bodyPr>
            <a:normAutofit/>
          </a:bodyPr>
          <a:lstStyle>
            <a:lvl1pPr marL="0" indent="0">
              <a:defRPr sz="1400" b="0" i="0" baseline="0"/>
            </a:lvl1pPr>
          </a:lstStyle>
          <a:p>
            <a:pPr lvl="0"/>
            <a:r>
              <a:rPr lang="en-US" smtClean="0"/>
              <a:t>Edit Master text styles</a:t>
            </a:r>
          </a:p>
        </p:txBody>
      </p:sp>
    </p:spTree>
    <p:extLst>
      <p:ext uri="{BB962C8B-B14F-4D97-AF65-F5344CB8AC3E}">
        <p14:creationId xmlns:p14="http://schemas.microsoft.com/office/powerpoint/2010/main" val="2032786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1" t="-40" r="-76" b="40"/>
          <a:stretch/>
        </p:blipFill>
        <p:spPr>
          <a:xfrm>
            <a:off x="-76200" y="0"/>
            <a:ext cx="9237663" cy="6860725"/>
          </a:xfrm>
          <a:prstGeom prst="rect">
            <a:avLst/>
          </a:prstGeom>
        </p:spPr>
      </p:pic>
      <p:sp>
        <p:nvSpPr>
          <p:cNvPr id="4" name="Rectangle 3"/>
          <p:cNvSpPr>
            <a:spLocks noChangeArrowheads="1"/>
          </p:cNvSpPr>
          <p:nvPr/>
        </p:nvSpPr>
        <p:spPr bwMode="auto">
          <a:xfrm>
            <a:off x="-76200" y="2590800"/>
            <a:ext cx="9237663" cy="1981200"/>
          </a:xfrm>
          <a:prstGeom prst="rect">
            <a:avLst/>
          </a:prstGeom>
          <a:solidFill>
            <a:srgbClr val="E66E32"/>
          </a:solidFill>
          <a:ln>
            <a:noFill/>
          </a:ln>
          <a:effectLst>
            <a:outerShdw blurRad="469900" dir="6300000" sx="97000" sy="97000" algn="ctr" rotWithShape="0">
              <a:sysClr val="windowText" lastClr="000000"/>
            </a:outerShdw>
          </a:effectLst>
          <a:extLst/>
        </p:spPr>
        <p:txBody>
          <a:bodyPr/>
          <a:lstStyle/>
          <a:p>
            <a:pPr fontAlgn="auto">
              <a:spcBef>
                <a:spcPts val="0"/>
              </a:spcBef>
              <a:spcAft>
                <a:spcPts val="0"/>
              </a:spcAft>
              <a:defRPr/>
            </a:pPr>
            <a:endParaRPr lang="en-US" kern="0" dirty="0">
              <a:solidFill>
                <a:srgbClr val="51626F"/>
              </a:solidFill>
              <a:latin typeface="+mn-lt"/>
            </a:endParaRPr>
          </a:p>
        </p:txBody>
      </p:sp>
      <p:sp>
        <p:nvSpPr>
          <p:cNvPr id="2" name="Title 1"/>
          <p:cNvSpPr>
            <a:spLocks noGrp="1"/>
          </p:cNvSpPr>
          <p:nvPr>
            <p:ph type="title"/>
          </p:nvPr>
        </p:nvSpPr>
        <p:spPr>
          <a:xfrm>
            <a:off x="457200" y="3230562"/>
            <a:ext cx="8229600" cy="655638"/>
          </a:xfrm>
        </p:spPr>
        <p:txBody>
          <a:bodyPr/>
          <a:lstStyle>
            <a:lvl1pPr algn="ctr">
              <a:defRPr sz="3200" b="0">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093964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accent6"/>
        </a:solidFill>
        <a:effectLst/>
      </p:bgPr>
    </p:bg>
    <p:spTree>
      <p:nvGrpSpPr>
        <p:cNvPr id="1" name=""/>
        <p:cNvGrpSpPr/>
        <p:nvPr/>
      </p:nvGrpSpPr>
      <p:grpSpPr>
        <a:xfrm>
          <a:off x="0" y="0"/>
          <a:ext cx="0" cy="0"/>
          <a:chOff x="0" y="0"/>
          <a:chExt cx="0" cy="0"/>
        </a:xfrm>
      </p:grpSpPr>
      <p:sp>
        <p:nvSpPr>
          <p:cNvPr id="21" name="TextBox 20"/>
          <p:cNvSpPr txBox="1"/>
          <p:nvPr userDrawn="1"/>
        </p:nvSpPr>
        <p:spPr>
          <a:xfrm>
            <a:off x="701872" y="2015449"/>
            <a:ext cx="7914011" cy="1107996"/>
          </a:xfrm>
          <a:prstGeom prst="rect">
            <a:avLst/>
          </a:prstGeom>
          <a:noFill/>
        </p:spPr>
        <p:txBody>
          <a:bodyPr wrap="square" lIns="0" rtlCol="0"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6600" dirty="0" smtClean="0">
                <a:solidFill>
                  <a:schemeClr val="tx1">
                    <a:lumMod val="20000"/>
                    <a:lumOff val="80000"/>
                  </a:schemeClr>
                </a:solidFill>
              </a:rPr>
              <a:t>Contents</a:t>
            </a:r>
            <a:endParaRPr lang="en-AU" sz="6600" dirty="0" smtClean="0">
              <a:solidFill>
                <a:schemeClr val="tx1">
                  <a:lumMod val="20000"/>
                  <a:lumOff val="80000"/>
                </a:schemeClr>
              </a:solidFill>
            </a:endParaRPr>
          </a:p>
        </p:txBody>
      </p:sp>
    </p:spTree>
    <p:extLst>
      <p:ext uri="{BB962C8B-B14F-4D97-AF65-F5344CB8AC3E}">
        <p14:creationId xmlns:p14="http://schemas.microsoft.com/office/powerpoint/2010/main" val="1020777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lue Featur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0998"/>
          <a:stretch/>
        </p:blipFill>
        <p:spPr>
          <a:xfrm>
            <a:off x="0" y="0"/>
            <a:ext cx="9144000" cy="6858000"/>
          </a:xfrm>
          <a:prstGeom prst="rect">
            <a:avLst/>
          </a:prstGeom>
        </p:spPr>
      </p:pic>
      <p:sp>
        <p:nvSpPr>
          <p:cNvPr id="8" name="Text Placeholder 23"/>
          <p:cNvSpPr>
            <a:spLocks noGrp="1"/>
          </p:cNvSpPr>
          <p:nvPr>
            <p:ph type="body" sz="quarter" idx="11" hasCustomPrompt="1"/>
          </p:nvPr>
        </p:nvSpPr>
        <p:spPr>
          <a:xfrm>
            <a:off x="701874" y="2823515"/>
            <a:ext cx="6486577" cy="1495285"/>
          </a:xfrm>
          <a:prstGeom prst="rect">
            <a:avLst/>
          </a:prstGeom>
          <a:solidFill>
            <a:schemeClr val="accent6"/>
          </a:solidFill>
        </p:spPr>
        <p:txBody>
          <a:bodyPr lIns="216000" tIns="216000" rIns="216000" bIns="216000" anchor="ctr">
            <a:normAutofit/>
          </a:bodyPr>
          <a:lstStyle>
            <a:lvl1pPr marL="0" indent="0">
              <a:buNone/>
              <a:defRPr sz="4800" b="0" baseline="0">
                <a:solidFill>
                  <a:schemeClr val="bg1"/>
                </a:solidFill>
                <a:latin typeface="Arial" panose="020B0604020202020204" pitchFamily="34" charset="0"/>
                <a:cs typeface="Arial" panose="020B0604020202020204" pitchFamily="34" charset="0"/>
              </a:defRPr>
            </a:lvl1pPr>
            <a:lvl2pPr marL="457200" indent="0">
              <a:buNone/>
              <a:defRPr sz="6000" b="1">
                <a:solidFill>
                  <a:schemeClr val="bg1"/>
                </a:solidFill>
                <a:latin typeface="Arial" panose="020B0604020202020204" pitchFamily="34" charset="0"/>
                <a:cs typeface="Arial" panose="020B0604020202020204" pitchFamily="34" charset="0"/>
              </a:defRPr>
            </a:lvl2pPr>
            <a:lvl3pPr marL="914400" indent="0">
              <a:buNone/>
              <a:defRPr sz="6000" b="1">
                <a:solidFill>
                  <a:schemeClr val="bg1"/>
                </a:solidFill>
                <a:latin typeface="Arial" panose="020B0604020202020204" pitchFamily="34" charset="0"/>
                <a:cs typeface="Arial" panose="020B0604020202020204" pitchFamily="34" charset="0"/>
              </a:defRPr>
            </a:lvl3pPr>
            <a:lvl4pPr marL="1371600" indent="0">
              <a:buNone/>
              <a:defRPr sz="6000" b="1">
                <a:solidFill>
                  <a:schemeClr val="bg1"/>
                </a:solidFill>
                <a:latin typeface="Arial" panose="020B0604020202020204" pitchFamily="34" charset="0"/>
                <a:cs typeface="Arial" panose="020B0604020202020204" pitchFamily="34" charset="0"/>
              </a:defRPr>
            </a:lvl4pPr>
            <a:lvl5pPr marL="1828800" indent="0">
              <a:buNone/>
              <a:defRPr sz="6000" b="1">
                <a:solidFill>
                  <a:schemeClr val="bg1"/>
                </a:solidFill>
                <a:latin typeface="Arial" panose="020B0604020202020204" pitchFamily="34" charset="0"/>
                <a:cs typeface="Arial" panose="020B0604020202020204" pitchFamily="34" charset="0"/>
              </a:defRPr>
            </a:lvl5pPr>
          </a:lstStyle>
          <a:p>
            <a:pPr lvl="0"/>
            <a:r>
              <a:rPr lang="en-US" dirty="0" smtClean="0"/>
              <a:t>Add a Section</a:t>
            </a:r>
          </a:p>
        </p:txBody>
      </p:sp>
    </p:spTree>
    <p:extLst>
      <p:ext uri="{BB962C8B-B14F-4D97-AF65-F5344CB8AC3E}">
        <p14:creationId xmlns:p14="http://schemas.microsoft.com/office/powerpoint/2010/main" val="3497522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Purple Featur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12" b="4038"/>
          <a:stretch/>
        </p:blipFill>
        <p:spPr>
          <a:xfrm>
            <a:off x="-1" y="0"/>
            <a:ext cx="9161464" cy="6871855"/>
          </a:xfrm>
          <a:prstGeom prst="rect">
            <a:avLst/>
          </a:prstGeom>
        </p:spPr>
      </p:pic>
      <p:sp>
        <p:nvSpPr>
          <p:cNvPr id="7" name="Rectangle 6"/>
          <p:cNvSpPr>
            <a:spLocks noChangeArrowheads="1"/>
          </p:cNvSpPr>
          <p:nvPr userDrawn="1"/>
        </p:nvSpPr>
        <p:spPr bwMode="auto">
          <a:xfrm>
            <a:off x="0" y="2580558"/>
            <a:ext cx="9169701" cy="1981200"/>
          </a:xfrm>
          <a:prstGeom prst="rect">
            <a:avLst/>
          </a:prstGeom>
          <a:solidFill>
            <a:schemeClr val="bg2">
              <a:lumMod val="20000"/>
              <a:lumOff val="80000"/>
            </a:schemeClr>
          </a:solidFill>
          <a:ln>
            <a:noFill/>
          </a:ln>
          <a:effectLst/>
          <a:extLst/>
        </p:spPr>
        <p:txBody>
          <a:bodyPr/>
          <a:lstStyle/>
          <a:p>
            <a:pPr fontAlgn="auto">
              <a:spcBef>
                <a:spcPts val="0"/>
              </a:spcBef>
              <a:spcAft>
                <a:spcPts val="0"/>
              </a:spcAft>
              <a:defRPr/>
            </a:pPr>
            <a:endParaRPr lang="en-US" kern="0">
              <a:solidFill>
                <a:srgbClr val="51626F"/>
              </a:solidFill>
              <a:latin typeface="+mn-lt"/>
            </a:endParaRPr>
          </a:p>
        </p:txBody>
      </p:sp>
      <p:sp>
        <p:nvSpPr>
          <p:cNvPr id="8" name="Text Placeholder 23"/>
          <p:cNvSpPr>
            <a:spLocks noGrp="1"/>
          </p:cNvSpPr>
          <p:nvPr>
            <p:ph type="body" sz="quarter" idx="11" hasCustomPrompt="1"/>
          </p:nvPr>
        </p:nvSpPr>
        <p:spPr>
          <a:xfrm>
            <a:off x="701874" y="2823515"/>
            <a:ext cx="7748064" cy="1495285"/>
          </a:xfrm>
          <a:prstGeom prst="rect">
            <a:avLst/>
          </a:prstGeom>
        </p:spPr>
        <p:txBody>
          <a:bodyPr lIns="0" anchor="ctr">
            <a:normAutofit/>
          </a:bodyPr>
          <a:lstStyle>
            <a:lvl1pPr marL="0" indent="0">
              <a:buNone/>
              <a:defRPr sz="4800" b="0" baseline="0">
                <a:solidFill>
                  <a:schemeClr val="tx1"/>
                </a:solidFill>
                <a:latin typeface="Arial" panose="020B0604020202020204" pitchFamily="34" charset="0"/>
                <a:cs typeface="Arial" panose="020B0604020202020204" pitchFamily="34" charset="0"/>
              </a:defRPr>
            </a:lvl1pPr>
            <a:lvl2pPr marL="457200" indent="0">
              <a:buNone/>
              <a:defRPr sz="6000" b="1">
                <a:solidFill>
                  <a:schemeClr val="bg1"/>
                </a:solidFill>
                <a:latin typeface="Arial" panose="020B0604020202020204" pitchFamily="34" charset="0"/>
                <a:cs typeface="Arial" panose="020B0604020202020204" pitchFamily="34" charset="0"/>
              </a:defRPr>
            </a:lvl2pPr>
            <a:lvl3pPr marL="914400" indent="0">
              <a:buNone/>
              <a:defRPr sz="6000" b="1">
                <a:solidFill>
                  <a:schemeClr val="bg1"/>
                </a:solidFill>
                <a:latin typeface="Arial" panose="020B0604020202020204" pitchFamily="34" charset="0"/>
                <a:cs typeface="Arial" panose="020B0604020202020204" pitchFamily="34" charset="0"/>
              </a:defRPr>
            </a:lvl3pPr>
            <a:lvl4pPr marL="1371600" indent="0">
              <a:buNone/>
              <a:defRPr sz="6000" b="1">
                <a:solidFill>
                  <a:schemeClr val="bg1"/>
                </a:solidFill>
                <a:latin typeface="Arial" panose="020B0604020202020204" pitchFamily="34" charset="0"/>
                <a:cs typeface="Arial" panose="020B0604020202020204" pitchFamily="34" charset="0"/>
              </a:defRPr>
            </a:lvl4pPr>
            <a:lvl5pPr marL="1828800" indent="0">
              <a:buNone/>
              <a:defRPr sz="6000" b="1">
                <a:solidFill>
                  <a:schemeClr val="bg1"/>
                </a:solidFill>
                <a:latin typeface="Arial" panose="020B0604020202020204" pitchFamily="34" charset="0"/>
                <a:cs typeface="Arial" panose="020B0604020202020204" pitchFamily="34" charset="0"/>
              </a:defRPr>
            </a:lvl5pPr>
          </a:lstStyle>
          <a:p>
            <a:pPr lvl="0"/>
            <a:r>
              <a:rPr lang="en-US" dirty="0" smtClean="0"/>
              <a:t>Add a Section</a:t>
            </a:r>
          </a:p>
        </p:txBody>
      </p:sp>
    </p:spTree>
    <p:extLst>
      <p:ext uri="{BB962C8B-B14F-4D97-AF65-F5344CB8AC3E}">
        <p14:creationId xmlns:p14="http://schemas.microsoft.com/office/powerpoint/2010/main" val="2729768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ternate Section Turquoise">
    <p:bg>
      <p:bgPr>
        <a:solidFill>
          <a:schemeClr val="accent6"/>
        </a:solidFill>
        <a:effectLst/>
      </p:bgPr>
    </p:bg>
    <p:spTree>
      <p:nvGrpSpPr>
        <p:cNvPr id="1" name=""/>
        <p:cNvGrpSpPr/>
        <p:nvPr/>
      </p:nvGrpSpPr>
      <p:grpSpPr>
        <a:xfrm>
          <a:off x="0" y="0"/>
          <a:ext cx="0" cy="0"/>
          <a:chOff x="0" y="0"/>
          <a:chExt cx="0" cy="0"/>
        </a:xfrm>
      </p:grpSpPr>
      <p:sp>
        <p:nvSpPr>
          <p:cNvPr id="35" name="Text Placeholder 34"/>
          <p:cNvSpPr>
            <a:spLocks noGrp="1"/>
          </p:cNvSpPr>
          <p:nvPr>
            <p:ph type="body" sz="quarter" idx="10" hasCustomPrompt="1"/>
          </p:nvPr>
        </p:nvSpPr>
        <p:spPr>
          <a:xfrm>
            <a:off x="701873" y="3591717"/>
            <a:ext cx="7914011" cy="2879002"/>
          </a:xfrm>
          <a:prstGeom prst="rect">
            <a:avLst/>
          </a:prstGeom>
        </p:spPr>
        <p:txBody>
          <a:bodyPr lIns="0" tIns="252000"/>
          <a:lstStyle>
            <a:lvl1pPr marL="285750" marR="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sz="1600" baseline="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dirty="0" smtClean="0"/>
              <a:t>Click to edit text</a:t>
            </a:r>
          </a:p>
        </p:txBody>
      </p:sp>
      <p:sp>
        <p:nvSpPr>
          <p:cNvPr id="24" name="Text Placeholder 23"/>
          <p:cNvSpPr>
            <a:spLocks noGrp="1"/>
          </p:cNvSpPr>
          <p:nvPr>
            <p:ph type="body" sz="quarter" idx="11" hasCustomPrompt="1"/>
          </p:nvPr>
        </p:nvSpPr>
        <p:spPr>
          <a:xfrm>
            <a:off x="701873" y="1118390"/>
            <a:ext cx="7914011" cy="2131804"/>
          </a:xfrm>
          <a:prstGeom prst="rect">
            <a:avLst/>
          </a:prstGeom>
        </p:spPr>
        <p:txBody>
          <a:bodyPr lIns="0" anchor="b"/>
          <a:lstStyle>
            <a:lvl1pPr marL="0" indent="0">
              <a:buNone/>
              <a:defRPr sz="6600" b="0" baseline="0">
                <a:solidFill>
                  <a:schemeClr val="bg2">
                    <a:lumMod val="20000"/>
                    <a:lumOff val="80000"/>
                  </a:schemeClr>
                </a:solidFill>
                <a:latin typeface="Arial" panose="020B0604020202020204" pitchFamily="34" charset="0"/>
                <a:cs typeface="Arial" panose="020B0604020202020204" pitchFamily="34" charset="0"/>
              </a:defRPr>
            </a:lvl1pPr>
            <a:lvl2pPr marL="457200" indent="0">
              <a:buNone/>
              <a:defRPr sz="6000" b="1">
                <a:solidFill>
                  <a:schemeClr val="bg1"/>
                </a:solidFill>
                <a:latin typeface="Arial" panose="020B0604020202020204" pitchFamily="34" charset="0"/>
                <a:cs typeface="Arial" panose="020B0604020202020204" pitchFamily="34" charset="0"/>
              </a:defRPr>
            </a:lvl2pPr>
            <a:lvl3pPr marL="914400" indent="0">
              <a:buNone/>
              <a:defRPr sz="6000" b="1">
                <a:solidFill>
                  <a:schemeClr val="bg1"/>
                </a:solidFill>
                <a:latin typeface="Arial" panose="020B0604020202020204" pitchFamily="34" charset="0"/>
                <a:cs typeface="Arial" panose="020B0604020202020204" pitchFamily="34" charset="0"/>
              </a:defRPr>
            </a:lvl3pPr>
            <a:lvl4pPr marL="1371600" indent="0">
              <a:buNone/>
              <a:defRPr sz="6000" b="1">
                <a:solidFill>
                  <a:schemeClr val="bg1"/>
                </a:solidFill>
                <a:latin typeface="Arial" panose="020B0604020202020204" pitchFamily="34" charset="0"/>
                <a:cs typeface="Arial" panose="020B0604020202020204" pitchFamily="34" charset="0"/>
              </a:defRPr>
            </a:lvl4pPr>
            <a:lvl5pPr marL="1828800" indent="0">
              <a:buNone/>
              <a:defRPr sz="6000" b="1">
                <a:solidFill>
                  <a:schemeClr val="bg1"/>
                </a:solidFill>
                <a:latin typeface="Arial" panose="020B0604020202020204" pitchFamily="34" charset="0"/>
                <a:cs typeface="Arial" panose="020B0604020202020204" pitchFamily="34" charset="0"/>
              </a:defRPr>
            </a:lvl5pPr>
          </a:lstStyle>
          <a:p>
            <a:pPr lvl="0"/>
            <a:r>
              <a:rPr lang="en-US" dirty="0" smtClean="0"/>
              <a:t>Alternate Section Layout</a:t>
            </a:r>
          </a:p>
        </p:txBody>
      </p:sp>
      <p:cxnSp>
        <p:nvCxnSpPr>
          <p:cNvPr id="7" name="Straight Connector 6"/>
          <p:cNvCxnSpPr/>
          <p:nvPr userDrawn="1"/>
        </p:nvCxnSpPr>
        <p:spPr>
          <a:xfrm>
            <a:off x="701873" y="3591717"/>
            <a:ext cx="1135981" cy="0"/>
          </a:xfrm>
          <a:prstGeom prst="line">
            <a:avLst/>
          </a:prstGeom>
          <a:ln w="1905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968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55638"/>
          </a:xfrm>
        </p:spPr>
        <p:txBody>
          <a:bodyPr/>
          <a:lstStyle>
            <a:lvl1pPr algn="l" defTabSz="914400" rtl="0" eaLnBrk="1" latinLnBrk="0" hangingPunct="1">
              <a:spcBef>
                <a:spcPct val="0"/>
              </a:spcBef>
              <a:buNone/>
              <a:defRPr kumimoji="0" lang="en-US" sz="2800" b="1" i="0" u="none" strike="noStrike" kern="1200" cap="all" spc="0" normalizeH="0" baseline="0" dirty="0">
                <a:ln>
                  <a:noFill/>
                </a:ln>
                <a:solidFill>
                  <a:schemeClr val="accent6"/>
                </a:solidFill>
                <a:effectLst/>
                <a:uLnTx/>
                <a:uFillTx/>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lvl1pPr>
              <a:defRPr sz="2800">
                <a:solidFill>
                  <a:srgbClr val="51626F"/>
                </a:solidFill>
                <a:latin typeface="Arial" pitchFamily="34" charset="0"/>
                <a:cs typeface="Arial" pitchFamily="34" charset="0"/>
              </a:defRPr>
            </a:lvl1pPr>
            <a:lvl2pPr marL="742950" indent="-285750">
              <a:buClr>
                <a:schemeClr val="accent1"/>
              </a:buClr>
              <a:buFont typeface="Arial" panose="020B0604020202020204" pitchFamily="34" charset="0"/>
              <a:buChar char="•"/>
              <a:defRPr sz="2400">
                <a:solidFill>
                  <a:srgbClr val="51626F"/>
                </a:solidFill>
                <a:latin typeface="Arial" pitchFamily="34" charset="0"/>
                <a:cs typeface="Arial" pitchFamily="34" charset="0"/>
              </a:defRPr>
            </a:lvl2pPr>
            <a:lvl3pPr>
              <a:buClr>
                <a:schemeClr val="accent6"/>
              </a:buCl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1890713" indent="-228600">
              <a:buClr>
                <a:srgbClr val="51626F"/>
              </a:buClr>
              <a:buFont typeface="Wingdings" pitchFamily="2" charset="2"/>
              <a:buChar char="§"/>
              <a:defRPr sz="1800">
                <a:solidFill>
                  <a:srgbClr val="51626F"/>
                </a:solidFill>
                <a:latin typeface="Arial" pitchFamily="34" charset="0"/>
                <a:cs typeface="Arial"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1"/>
          <p:cNvSpPr>
            <a:spLocks noGrp="1" noChangeArrowheads="1"/>
          </p:cNvSpPr>
          <p:nvPr>
            <p:ph type="ftr" sz="quarter" idx="29"/>
          </p:nvPr>
        </p:nvSpPr>
        <p:spPr>
          <a:xfrm>
            <a:off x="3124200" y="6583365"/>
            <a:ext cx="2895600" cy="244475"/>
          </a:xfrm>
          <a:prstGeom prst="rect">
            <a:avLst/>
          </a:prstGeom>
          <a:ln/>
        </p:spPr>
        <p:txBody>
          <a:bodyPr/>
          <a:lstStyle>
            <a:lvl1pPr>
              <a:defRPr/>
            </a:lvl1pPr>
          </a:lstStyle>
          <a:p>
            <a:pPr>
              <a:defRPr/>
            </a:pPr>
            <a:r>
              <a:rPr lang="en-US" altLang="en-US" smtClean="0"/>
              <a:t>klgates.com</a:t>
            </a:r>
            <a:endParaRPr lang="en-US" altLang="en-US"/>
          </a:p>
        </p:txBody>
      </p:sp>
      <p:sp>
        <p:nvSpPr>
          <p:cNvPr id="5" name="Rectangle 34"/>
          <p:cNvSpPr>
            <a:spLocks noGrp="1" noChangeArrowheads="1"/>
          </p:cNvSpPr>
          <p:nvPr>
            <p:ph type="dt" sz="half" idx="30"/>
          </p:nvPr>
        </p:nvSpPr>
        <p:spPr>
          <a:xfrm>
            <a:off x="495300" y="6583363"/>
            <a:ext cx="2133600" cy="246062"/>
          </a:xfrm>
          <a:prstGeom prst="rect">
            <a:avLst/>
          </a:prstGeom>
          <a:ln/>
        </p:spPr>
        <p:txBody>
          <a:bodyPr/>
          <a:lstStyle>
            <a:lvl1pPr>
              <a:defRPr/>
            </a:lvl1pPr>
          </a:lstStyle>
          <a:p>
            <a:pPr>
              <a:defRPr/>
            </a:pPr>
            <a:r>
              <a:rPr lang="en-US" altLang="en-US" dirty="0" smtClean="0"/>
              <a:t>2023</a:t>
            </a:r>
            <a:endParaRPr lang="en-US" altLang="en-US" dirty="0"/>
          </a:p>
        </p:txBody>
      </p:sp>
      <p:sp>
        <p:nvSpPr>
          <p:cNvPr id="6" name="Rectangle 35"/>
          <p:cNvSpPr>
            <a:spLocks noGrp="1" noChangeArrowheads="1"/>
          </p:cNvSpPr>
          <p:nvPr>
            <p:ph type="sldNum" sz="quarter" idx="31"/>
          </p:nvPr>
        </p:nvSpPr>
        <p:spPr>
          <a:xfrm>
            <a:off x="6497364" y="6592888"/>
            <a:ext cx="2133600" cy="246062"/>
          </a:xfrm>
          <a:prstGeom prst="rect">
            <a:avLst/>
          </a:prstGeom>
          <a:ln/>
        </p:spPr>
        <p:txBody>
          <a:bodyPr/>
          <a:lstStyle>
            <a:lvl1pPr>
              <a:defRPr/>
            </a:lvl1pPr>
          </a:lstStyle>
          <a:p>
            <a:pPr>
              <a:defRPr/>
            </a:pPr>
            <a:fld id="{57C4E651-7F7E-4851-9803-14E15A88B58F}" type="slidenum">
              <a:rPr lang="en-US" altLang="en-US"/>
              <a:pPr>
                <a:defRPr/>
              </a:pPr>
              <a:t>‹#›</a:t>
            </a:fld>
            <a:endParaRPr lang="en-US" altLang="en-US"/>
          </a:p>
        </p:txBody>
      </p:sp>
      <p:cxnSp>
        <p:nvCxnSpPr>
          <p:cNvPr id="7" name="Straight Connector 6"/>
          <p:cNvCxnSpPr/>
          <p:nvPr userDrawn="1"/>
        </p:nvCxnSpPr>
        <p:spPr bwMode="auto">
          <a:xfrm>
            <a:off x="495300" y="6563710"/>
            <a:ext cx="813566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628622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1" t="-40" r="-76" b="40"/>
          <a:stretch/>
        </p:blipFill>
        <p:spPr>
          <a:xfrm>
            <a:off x="-76200" y="0"/>
            <a:ext cx="9237663" cy="6860725"/>
          </a:xfrm>
          <a:prstGeom prst="rect">
            <a:avLst/>
          </a:prstGeom>
        </p:spPr>
      </p:pic>
      <p:sp>
        <p:nvSpPr>
          <p:cNvPr id="4" name="Rectangle 3"/>
          <p:cNvSpPr>
            <a:spLocks noChangeArrowheads="1"/>
          </p:cNvSpPr>
          <p:nvPr/>
        </p:nvSpPr>
        <p:spPr bwMode="auto">
          <a:xfrm>
            <a:off x="-76200" y="2590800"/>
            <a:ext cx="9237663" cy="1981200"/>
          </a:xfrm>
          <a:prstGeom prst="rect">
            <a:avLst/>
          </a:prstGeom>
          <a:solidFill>
            <a:srgbClr val="E66E32"/>
          </a:solidFill>
          <a:ln>
            <a:noFill/>
          </a:ln>
          <a:effectLst>
            <a:outerShdw blurRad="469900" dir="6300000" sx="97000" sy="97000" algn="ctr" rotWithShape="0">
              <a:sysClr val="windowText" lastClr="000000"/>
            </a:outerShdw>
          </a:effectLst>
          <a:extLst/>
        </p:spPr>
        <p:txBody>
          <a:bodyPr/>
          <a:lstStyle/>
          <a:p>
            <a:pPr fontAlgn="auto">
              <a:spcBef>
                <a:spcPts val="0"/>
              </a:spcBef>
              <a:spcAft>
                <a:spcPts val="0"/>
              </a:spcAft>
              <a:defRPr/>
            </a:pPr>
            <a:endParaRPr lang="en-US" kern="0" dirty="0">
              <a:solidFill>
                <a:srgbClr val="51626F"/>
              </a:solidFill>
              <a:latin typeface="+mn-lt"/>
            </a:endParaRPr>
          </a:p>
        </p:txBody>
      </p:sp>
      <p:sp>
        <p:nvSpPr>
          <p:cNvPr id="2" name="Title 1"/>
          <p:cNvSpPr>
            <a:spLocks noGrp="1"/>
          </p:cNvSpPr>
          <p:nvPr>
            <p:ph type="title"/>
          </p:nvPr>
        </p:nvSpPr>
        <p:spPr>
          <a:xfrm>
            <a:off x="457200" y="3230562"/>
            <a:ext cx="8229600" cy="655638"/>
          </a:xfrm>
        </p:spPr>
        <p:txBody>
          <a:bodyPr/>
          <a:lstStyle>
            <a:lvl1pPr algn="ctr">
              <a:defRPr sz="3200" b="0">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984449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95300" y="703838"/>
            <a:ext cx="8153400" cy="555050"/>
          </a:xfrm>
          <a:prstGeom prst="rect">
            <a:avLst/>
          </a:prstGeom>
        </p:spPr>
        <p:txBody>
          <a:bodyPr/>
          <a:lstStyle>
            <a:lvl1pPr>
              <a:defRPr sz="3000">
                <a:solidFill>
                  <a:schemeClr val="accent6"/>
                </a:solidFill>
              </a:defRPr>
            </a:lvl1pPr>
          </a:lstStyle>
          <a:p>
            <a:r>
              <a:rPr lang="en-US" dirty="0" smtClean="0"/>
              <a:t>Click to Edit Title</a:t>
            </a:r>
            <a:endParaRPr lang="en-US" dirty="0"/>
          </a:p>
        </p:txBody>
      </p:sp>
      <p:sp>
        <p:nvSpPr>
          <p:cNvPr id="4" name="Rectangle 31"/>
          <p:cNvSpPr>
            <a:spLocks noGrp="1" noChangeArrowheads="1"/>
          </p:cNvSpPr>
          <p:nvPr>
            <p:ph type="ftr" sz="quarter" idx="14"/>
          </p:nvPr>
        </p:nvSpPr>
        <p:spPr>
          <a:ln/>
        </p:spPr>
        <p:txBody>
          <a:bodyPr/>
          <a:lstStyle>
            <a:lvl1pPr>
              <a:defRPr/>
            </a:lvl1pPr>
          </a:lstStyle>
          <a:p>
            <a:pPr>
              <a:defRPr/>
            </a:pPr>
            <a:r>
              <a:rPr lang="en-US" altLang="en-US" smtClean="0"/>
              <a:t>klgates.com</a:t>
            </a:r>
            <a:endParaRPr lang="en-US" altLang="en-US" dirty="0"/>
          </a:p>
        </p:txBody>
      </p:sp>
      <p:sp>
        <p:nvSpPr>
          <p:cNvPr id="5" name="Rectangle 34"/>
          <p:cNvSpPr>
            <a:spLocks noGrp="1" noChangeArrowheads="1"/>
          </p:cNvSpPr>
          <p:nvPr>
            <p:ph type="dt" sz="half" idx="15"/>
          </p:nvPr>
        </p:nvSpPr>
        <p:spPr>
          <a:ln/>
        </p:spPr>
        <p:txBody>
          <a:bodyPr/>
          <a:lstStyle>
            <a:lvl1pPr>
              <a:defRPr/>
            </a:lvl1pPr>
          </a:lstStyle>
          <a:p>
            <a:pPr>
              <a:defRPr/>
            </a:pPr>
            <a:r>
              <a:rPr lang="en-US" altLang="en-US" dirty="0" smtClean="0"/>
              <a:t>2023</a:t>
            </a:r>
            <a:endParaRPr lang="en-US" altLang="en-US" dirty="0"/>
          </a:p>
        </p:txBody>
      </p:sp>
      <p:sp>
        <p:nvSpPr>
          <p:cNvPr id="6" name="Rectangle 35"/>
          <p:cNvSpPr>
            <a:spLocks noGrp="1" noChangeArrowheads="1"/>
          </p:cNvSpPr>
          <p:nvPr>
            <p:ph type="sldNum" sz="quarter" idx="16"/>
          </p:nvPr>
        </p:nvSpPr>
        <p:spPr>
          <a:ln/>
        </p:spPr>
        <p:txBody>
          <a:bodyPr/>
          <a:lstStyle>
            <a:lvl1pPr>
              <a:defRPr/>
            </a:lvl1pPr>
          </a:lstStyle>
          <a:p>
            <a:pPr>
              <a:defRPr/>
            </a:pPr>
            <a:fld id="{F6C52ABF-3520-460E-8D10-D8087401F00B}" type="slidenum">
              <a:rPr lang="en-US" altLang="en-US"/>
              <a:pPr>
                <a:defRPr/>
              </a:pPr>
              <a:t>‹#›</a:t>
            </a:fld>
            <a:endParaRPr lang="en-US" altLang="en-US" dirty="0"/>
          </a:p>
        </p:txBody>
      </p:sp>
      <p:sp>
        <p:nvSpPr>
          <p:cNvPr id="3" name="Text Placeholder 2"/>
          <p:cNvSpPr>
            <a:spLocks noGrp="1"/>
          </p:cNvSpPr>
          <p:nvPr>
            <p:ph type="body" sz="quarter" idx="17"/>
          </p:nvPr>
        </p:nvSpPr>
        <p:spPr>
          <a:xfrm>
            <a:off x="477564" y="1626036"/>
            <a:ext cx="8153400" cy="4717616"/>
          </a:xfrm>
        </p:spPr>
        <p:txBody>
          <a:bodyPr/>
          <a:lstStyle>
            <a:lvl1pPr marL="0" indent="0">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864424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5" name="Straight Connector 6"/>
          <p:cNvCxnSpPr>
            <a:cxnSpLocks noChangeShapeType="1"/>
          </p:cNvCxnSpPr>
          <p:nvPr userDrawn="1"/>
        </p:nvCxnSpPr>
        <p:spPr bwMode="auto">
          <a:xfrm flipV="1">
            <a:off x="4549775" y="1626036"/>
            <a:ext cx="0" cy="471761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hasCustomPrompt="1"/>
          </p:nvPr>
        </p:nvSpPr>
        <p:spPr>
          <a:xfrm>
            <a:off x="495300" y="703838"/>
            <a:ext cx="8135664" cy="555050"/>
          </a:xfrm>
          <a:prstGeom prst="rect">
            <a:avLst/>
          </a:prstGeom>
        </p:spPr>
        <p:txBody>
          <a:bodyPr/>
          <a:lstStyle>
            <a:lvl1pPr>
              <a:defRPr>
                <a:solidFill>
                  <a:schemeClr val="accent6"/>
                </a:solidFill>
              </a:defRPr>
            </a:lvl1pPr>
          </a:lstStyle>
          <a:p>
            <a:r>
              <a:rPr lang="en-US" dirty="0" smtClean="0"/>
              <a:t>Click to Edit Title</a:t>
            </a:r>
            <a:endParaRPr lang="en-US" dirty="0"/>
          </a:p>
        </p:txBody>
      </p:sp>
      <p:sp>
        <p:nvSpPr>
          <p:cNvPr id="6" name="Rectangle 31"/>
          <p:cNvSpPr>
            <a:spLocks noGrp="1" noChangeArrowheads="1"/>
          </p:cNvSpPr>
          <p:nvPr>
            <p:ph type="ftr" sz="quarter" idx="10"/>
          </p:nvPr>
        </p:nvSpPr>
        <p:spPr/>
        <p:txBody>
          <a:bodyPr/>
          <a:lstStyle>
            <a:lvl1pPr>
              <a:defRPr/>
            </a:lvl1pPr>
          </a:lstStyle>
          <a:p>
            <a:pPr>
              <a:defRPr/>
            </a:pPr>
            <a:r>
              <a:rPr lang="en-US" altLang="en-US" smtClean="0"/>
              <a:t>klgates.com</a:t>
            </a:r>
            <a:endParaRPr lang="en-US" altLang="en-US"/>
          </a:p>
        </p:txBody>
      </p:sp>
      <p:sp>
        <p:nvSpPr>
          <p:cNvPr id="7" name="Rectangle 34"/>
          <p:cNvSpPr>
            <a:spLocks noGrp="1" noChangeArrowheads="1"/>
          </p:cNvSpPr>
          <p:nvPr>
            <p:ph type="dt" sz="half" idx="11"/>
          </p:nvPr>
        </p:nvSpPr>
        <p:spPr/>
        <p:txBody>
          <a:bodyPr/>
          <a:lstStyle>
            <a:lvl1pPr>
              <a:defRPr/>
            </a:lvl1pPr>
          </a:lstStyle>
          <a:p>
            <a:pPr>
              <a:defRPr/>
            </a:pPr>
            <a:r>
              <a:rPr lang="en-US" altLang="en-US" dirty="0" smtClean="0"/>
              <a:t>2023</a:t>
            </a:r>
            <a:endParaRPr lang="en-US" altLang="en-US" dirty="0"/>
          </a:p>
        </p:txBody>
      </p:sp>
      <p:sp>
        <p:nvSpPr>
          <p:cNvPr id="8" name="Rectangle 35"/>
          <p:cNvSpPr>
            <a:spLocks noGrp="1" noChangeArrowheads="1"/>
          </p:cNvSpPr>
          <p:nvPr>
            <p:ph type="sldNum" sz="quarter" idx="12"/>
          </p:nvPr>
        </p:nvSpPr>
        <p:spPr/>
        <p:txBody>
          <a:bodyPr/>
          <a:lstStyle>
            <a:lvl1pPr>
              <a:defRPr/>
            </a:lvl1pPr>
          </a:lstStyle>
          <a:p>
            <a:pPr>
              <a:defRPr/>
            </a:pPr>
            <a:fld id="{E8985155-A45C-4089-A89E-2A3E32B6F0E3}" type="slidenum">
              <a:rPr lang="en-US" altLang="en-US"/>
              <a:pPr>
                <a:defRPr/>
              </a:pPr>
              <a:t>‹#›</a:t>
            </a:fld>
            <a:endParaRPr lang="en-US" altLang="en-US"/>
          </a:p>
        </p:txBody>
      </p:sp>
      <p:sp>
        <p:nvSpPr>
          <p:cNvPr id="11" name="Content Placeholder 10"/>
          <p:cNvSpPr>
            <a:spLocks noGrp="1"/>
          </p:cNvSpPr>
          <p:nvPr>
            <p:ph sz="quarter" idx="13"/>
          </p:nvPr>
        </p:nvSpPr>
        <p:spPr>
          <a:xfrm>
            <a:off x="495299" y="1626036"/>
            <a:ext cx="3956051" cy="4717616"/>
          </a:xfrm>
        </p:spPr>
        <p:txBody>
          <a:bodyPr/>
          <a:lstStyle>
            <a:lvl1pPr marL="0" indent="0">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Content Placeholder 10"/>
          <p:cNvSpPr>
            <a:spLocks noGrp="1"/>
          </p:cNvSpPr>
          <p:nvPr>
            <p:ph sz="quarter" idx="14"/>
          </p:nvPr>
        </p:nvSpPr>
        <p:spPr>
          <a:xfrm>
            <a:off x="4674913" y="1626036"/>
            <a:ext cx="3956051" cy="4717616"/>
          </a:xfrm>
        </p:spPr>
        <p:txBody>
          <a:bodyPr/>
          <a:lstStyle>
            <a:lvl1pPr marL="0" indent="0">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417345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our Block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703838"/>
            <a:ext cx="8135664" cy="555050"/>
          </a:xfrm>
          <a:prstGeom prst="rect">
            <a:avLst/>
          </a:prstGeom>
        </p:spPr>
        <p:txBody>
          <a:bodyPr/>
          <a:lstStyle>
            <a:lvl1pPr>
              <a:defRPr>
                <a:solidFill>
                  <a:schemeClr val="accent6"/>
                </a:solidFill>
              </a:defRPr>
            </a:lvl1pPr>
          </a:lstStyle>
          <a:p>
            <a:r>
              <a:rPr lang="en-US" dirty="0" smtClean="0"/>
              <a:t>Click to Edit Title</a:t>
            </a:r>
            <a:endParaRPr lang="en-US" dirty="0"/>
          </a:p>
        </p:txBody>
      </p:sp>
      <p:sp>
        <p:nvSpPr>
          <p:cNvPr id="6" name="Rectangle 31"/>
          <p:cNvSpPr>
            <a:spLocks noGrp="1" noChangeArrowheads="1"/>
          </p:cNvSpPr>
          <p:nvPr>
            <p:ph type="ftr" sz="quarter" idx="10"/>
          </p:nvPr>
        </p:nvSpPr>
        <p:spPr/>
        <p:txBody>
          <a:bodyPr/>
          <a:lstStyle>
            <a:lvl1pPr>
              <a:defRPr/>
            </a:lvl1pPr>
          </a:lstStyle>
          <a:p>
            <a:pPr>
              <a:defRPr/>
            </a:pPr>
            <a:r>
              <a:rPr lang="en-US" altLang="en-US" smtClean="0"/>
              <a:t>klgates.com</a:t>
            </a:r>
            <a:endParaRPr lang="en-US" altLang="en-US"/>
          </a:p>
        </p:txBody>
      </p:sp>
      <p:sp>
        <p:nvSpPr>
          <p:cNvPr id="7" name="Rectangle 34"/>
          <p:cNvSpPr>
            <a:spLocks noGrp="1" noChangeArrowheads="1"/>
          </p:cNvSpPr>
          <p:nvPr>
            <p:ph type="dt" sz="half" idx="11"/>
          </p:nvPr>
        </p:nvSpPr>
        <p:spPr/>
        <p:txBody>
          <a:bodyPr/>
          <a:lstStyle>
            <a:lvl1pPr>
              <a:defRPr/>
            </a:lvl1pPr>
          </a:lstStyle>
          <a:p>
            <a:pPr>
              <a:defRPr/>
            </a:pPr>
            <a:r>
              <a:rPr lang="en-US" altLang="en-US" dirty="0" smtClean="0"/>
              <a:t>2023</a:t>
            </a:r>
            <a:endParaRPr lang="en-US" altLang="en-US" dirty="0"/>
          </a:p>
        </p:txBody>
      </p:sp>
      <p:sp>
        <p:nvSpPr>
          <p:cNvPr id="8" name="Rectangle 35"/>
          <p:cNvSpPr>
            <a:spLocks noGrp="1" noChangeArrowheads="1"/>
          </p:cNvSpPr>
          <p:nvPr>
            <p:ph type="sldNum" sz="quarter" idx="12"/>
          </p:nvPr>
        </p:nvSpPr>
        <p:spPr/>
        <p:txBody>
          <a:bodyPr/>
          <a:lstStyle>
            <a:lvl1pPr>
              <a:defRPr/>
            </a:lvl1pPr>
          </a:lstStyle>
          <a:p>
            <a:pPr>
              <a:defRPr/>
            </a:pPr>
            <a:fld id="{E8985155-A45C-4089-A89E-2A3E32B6F0E3}" type="slidenum">
              <a:rPr lang="en-US" altLang="en-US"/>
              <a:pPr>
                <a:defRPr/>
              </a:pPr>
              <a:t>‹#›</a:t>
            </a:fld>
            <a:endParaRPr lang="en-US" altLang="en-US"/>
          </a:p>
        </p:txBody>
      </p:sp>
      <p:sp>
        <p:nvSpPr>
          <p:cNvPr id="10" name="Text Placeholder 9"/>
          <p:cNvSpPr>
            <a:spLocks noGrp="1"/>
          </p:cNvSpPr>
          <p:nvPr>
            <p:ph type="body" sz="quarter" idx="13" hasCustomPrompt="1"/>
          </p:nvPr>
        </p:nvSpPr>
        <p:spPr>
          <a:xfrm>
            <a:off x="492126" y="1626036"/>
            <a:ext cx="2632075" cy="4717616"/>
          </a:xfrm>
          <a:prstGeom prst="rect">
            <a:avLst/>
          </a:prstGeom>
          <a:solidFill>
            <a:schemeClr val="accent6"/>
          </a:solidFill>
        </p:spPr>
        <p:txBody>
          <a:bodyPr lIns="180000" tIns="180000" rIns="180000" bIns="180000" anchor="t"/>
          <a:lstStyle>
            <a:lvl1pPr marL="0" indent="0">
              <a:buFont typeface="Arial" panose="020B0604020202020204" pitchFamily="34" charset="0"/>
              <a:buNone/>
              <a:defRPr sz="20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Add featured content or key takeaway</a:t>
            </a:r>
            <a:endParaRPr lang="en-AU" dirty="0"/>
          </a:p>
        </p:txBody>
      </p:sp>
      <p:sp>
        <p:nvSpPr>
          <p:cNvPr id="5" name="Content Placeholder 4"/>
          <p:cNvSpPr>
            <a:spLocks noGrp="1"/>
          </p:cNvSpPr>
          <p:nvPr>
            <p:ph sz="quarter" idx="14"/>
          </p:nvPr>
        </p:nvSpPr>
        <p:spPr>
          <a:xfrm>
            <a:off x="3259138" y="1626036"/>
            <a:ext cx="5372100" cy="4717616"/>
          </a:xfrm>
        </p:spPr>
        <p:txBody>
          <a:bodyPr/>
          <a:lstStyle>
            <a:lvl1pPr marL="0" indent="0">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4080649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d content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692727"/>
            <a:ext cx="8135664" cy="565656"/>
          </a:xfrm>
          <a:prstGeom prst="rect">
            <a:avLst/>
          </a:prstGeom>
        </p:spPr>
        <p:txBody>
          <a:bodyPr/>
          <a:lstStyle>
            <a:lvl1pPr>
              <a:defRPr>
                <a:solidFill>
                  <a:schemeClr val="accent6"/>
                </a:solidFill>
              </a:defRPr>
            </a:lvl1pPr>
          </a:lstStyle>
          <a:p>
            <a:r>
              <a:rPr lang="en-US" dirty="0" smtClean="0"/>
              <a:t>Click to Edit Title</a:t>
            </a:r>
            <a:endParaRPr lang="en-US" dirty="0"/>
          </a:p>
        </p:txBody>
      </p:sp>
      <p:sp>
        <p:nvSpPr>
          <p:cNvPr id="6" name="Rectangle 31"/>
          <p:cNvSpPr>
            <a:spLocks noGrp="1" noChangeArrowheads="1"/>
          </p:cNvSpPr>
          <p:nvPr>
            <p:ph type="ftr" sz="quarter" idx="10"/>
          </p:nvPr>
        </p:nvSpPr>
        <p:spPr/>
        <p:txBody>
          <a:bodyPr/>
          <a:lstStyle>
            <a:lvl1pPr>
              <a:defRPr/>
            </a:lvl1pPr>
          </a:lstStyle>
          <a:p>
            <a:pPr>
              <a:defRPr/>
            </a:pPr>
            <a:r>
              <a:rPr lang="en-US" altLang="en-US" smtClean="0"/>
              <a:t>klgates.com</a:t>
            </a:r>
            <a:endParaRPr lang="en-US" altLang="en-US"/>
          </a:p>
        </p:txBody>
      </p:sp>
      <p:sp>
        <p:nvSpPr>
          <p:cNvPr id="7" name="Rectangle 34"/>
          <p:cNvSpPr>
            <a:spLocks noGrp="1" noChangeArrowheads="1"/>
          </p:cNvSpPr>
          <p:nvPr>
            <p:ph type="dt" sz="half" idx="11"/>
          </p:nvPr>
        </p:nvSpPr>
        <p:spPr/>
        <p:txBody>
          <a:bodyPr/>
          <a:lstStyle>
            <a:lvl1pPr>
              <a:defRPr/>
            </a:lvl1pPr>
          </a:lstStyle>
          <a:p>
            <a:pPr>
              <a:defRPr/>
            </a:pPr>
            <a:r>
              <a:rPr lang="en-US" altLang="en-US" dirty="0" smtClean="0"/>
              <a:t>2023</a:t>
            </a:r>
            <a:endParaRPr lang="en-US" altLang="en-US" dirty="0"/>
          </a:p>
        </p:txBody>
      </p:sp>
      <p:sp>
        <p:nvSpPr>
          <p:cNvPr id="8" name="Rectangle 35"/>
          <p:cNvSpPr>
            <a:spLocks noGrp="1" noChangeArrowheads="1"/>
          </p:cNvSpPr>
          <p:nvPr>
            <p:ph type="sldNum" sz="quarter" idx="12"/>
          </p:nvPr>
        </p:nvSpPr>
        <p:spPr/>
        <p:txBody>
          <a:bodyPr/>
          <a:lstStyle>
            <a:lvl1pPr>
              <a:defRPr/>
            </a:lvl1pPr>
          </a:lstStyle>
          <a:p>
            <a:pPr>
              <a:defRPr/>
            </a:pPr>
            <a:fld id="{E8985155-A45C-4089-A89E-2A3E32B6F0E3}" type="slidenum">
              <a:rPr lang="en-US" altLang="en-US"/>
              <a:pPr>
                <a:defRPr/>
              </a:pPr>
              <a:t>‹#›</a:t>
            </a:fld>
            <a:endParaRPr lang="en-US" altLang="en-US"/>
          </a:p>
        </p:txBody>
      </p:sp>
      <p:sp>
        <p:nvSpPr>
          <p:cNvPr id="10" name="Text Placeholder 9"/>
          <p:cNvSpPr>
            <a:spLocks noGrp="1"/>
          </p:cNvSpPr>
          <p:nvPr>
            <p:ph type="body" sz="quarter" idx="13" hasCustomPrompt="1"/>
          </p:nvPr>
        </p:nvSpPr>
        <p:spPr>
          <a:xfrm>
            <a:off x="492126" y="1613336"/>
            <a:ext cx="2632075" cy="1246909"/>
          </a:xfrm>
          <a:prstGeom prst="rect">
            <a:avLst/>
          </a:prstGeom>
          <a:noFill/>
        </p:spPr>
        <p:txBody>
          <a:bodyPr lIns="180000" tIns="180000" rIns="180000" bIns="180000" anchor="t"/>
          <a:lstStyle>
            <a:lvl1pPr marL="0" indent="0">
              <a:buFont typeface="Arial" panose="020B0604020202020204" pitchFamily="34" charset="0"/>
              <a:buNone/>
              <a:defRPr sz="2000" b="1" baseline="0">
                <a:solidFill>
                  <a:schemeClr val="tx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Add featured content or key takeaway</a:t>
            </a:r>
            <a:endParaRPr lang="en-AU" dirty="0"/>
          </a:p>
        </p:txBody>
      </p:sp>
      <p:sp>
        <p:nvSpPr>
          <p:cNvPr id="9" name="Text Placeholder 9"/>
          <p:cNvSpPr>
            <a:spLocks noGrp="1"/>
          </p:cNvSpPr>
          <p:nvPr>
            <p:ph type="body" sz="quarter" idx="14" hasCustomPrompt="1"/>
          </p:nvPr>
        </p:nvSpPr>
        <p:spPr>
          <a:xfrm>
            <a:off x="492126" y="2869480"/>
            <a:ext cx="2632075" cy="3460395"/>
          </a:xfrm>
          <a:prstGeom prst="rect">
            <a:avLst/>
          </a:prstGeom>
          <a:noFill/>
        </p:spPr>
        <p:txBody>
          <a:bodyPr lIns="180000" tIns="180000" rIns="180000" bIns="180000" anchor="t">
            <a:normAutofit/>
          </a:bodyPr>
          <a:lstStyle>
            <a:lvl1pPr marL="0" indent="0">
              <a:buFont typeface="Arial" panose="020B0604020202020204" pitchFamily="34" charset="0"/>
              <a:buNone/>
              <a:defRPr sz="1400" b="0" baseline="0">
                <a:solidFill>
                  <a:schemeClr val="accent6"/>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Click to add text</a:t>
            </a:r>
            <a:endParaRPr lang="en-AU" dirty="0"/>
          </a:p>
        </p:txBody>
      </p:sp>
      <p:sp>
        <p:nvSpPr>
          <p:cNvPr id="12" name="Content Placeholder 4"/>
          <p:cNvSpPr>
            <a:spLocks noGrp="1"/>
          </p:cNvSpPr>
          <p:nvPr>
            <p:ph sz="quarter" idx="15"/>
          </p:nvPr>
        </p:nvSpPr>
        <p:spPr>
          <a:xfrm>
            <a:off x="3388536" y="1613335"/>
            <a:ext cx="5242702" cy="4716541"/>
          </a:xfrm>
        </p:spPr>
        <p:txBody>
          <a:bodyPr/>
          <a:lstStyle>
            <a:lvl1pPr marL="0" indent="0">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11" name="Straight Connector 6"/>
          <p:cNvCxnSpPr>
            <a:cxnSpLocks noChangeShapeType="1"/>
          </p:cNvCxnSpPr>
          <p:nvPr userDrawn="1"/>
        </p:nvCxnSpPr>
        <p:spPr bwMode="auto">
          <a:xfrm flipV="1">
            <a:off x="3256368" y="1626036"/>
            <a:ext cx="0" cy="47038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94331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95300" y="692726"/>
            <a:ext cx="8153400" cy="566161"/>
          </a:xfrm>
          <a:prstGeom prst="rect">
            <a:avLst/>
          </a:prstGeom>
        </p:spPr>
        <p:txBody>
          <a:bodyPr/>
          <a:lstStyle>
            <a:lvl1pPr>
              <a:defRPr>
                <a:solidFill>
                  <a:schemeClr val="accent6"/>
                </a:solidFill>
              </a:defRPr>
            </a:lvl1pPr>
          </a:lstStyle>
          <a:p>
            <a:r>
              <a:rPr lang="en-US" dirty="0" smtClean="0"/>
              <a:t>Click to Edit Title</a:t>
            </a:r>
            <a:endParaRPr lang="en-US" dirty="0"/>
          </a:p>
        </p:txBody>
      </p:sp>
      <p:sp>
        <p:nvSpPr>
          <p:cNvPr id="6" name="Rectangle 31"/>
          <p:cNvSpPr>
            <a:spLocks noGrp="1" noChangeArrowheads="1"/>
          </p:cNvSpPr>
          <p:nvPr>
            <p:ph type="ftr" sz="quarter" idx="10"/>
          </p:nvPr>
        </p:nvSpPr>
        <p:spPr>
          <a:xfrm>
            <a:off x="3124200" y="6583365"/>
            <a:ext cx="2895600" cy="244475"/>
          </a:xfrm>
          <a:ln/>
        </p:spPr>
        <p:txBody>
          <a:bodyPr/>
          <a:lstStyle>
            <a:lvl1pPr>
              <a:defRPr/>
            </a:lvl1pPr>
          </a:lstStyle>
          <a:p>
            <a:pPr>
              <a:defRPr/>
            </a:pPr>
            <a:r>
              <a:rPr lang="en-US" altLang="en-US" smtClean="0"/>
              <a:t>klgates.com</a:t>
            </a:r>
            <a:endParaRPr lang="en-US" altLang="en-US"/>
          </a:p>
        </p:txBody>
      </p:sp>
      <p:sp>
        <p:nvSpPr>
          <p:cNvPr id="8" name="Rectangle 34"/>
          <p:cNvSpPr>
            <a:spLocks noGrp="1" noChangeArrowheads="1"/>
          </p:cNvSpPr>
          <p:nvPr>
            <p:ph type="dt" sz="half" idx="11"/>
          </p:nvPr>
        </p:nvSpPr>
        <p:spPr>
          <a:xfrm>
            <a:off x="492125" y="6583363"/>
            <a:ext cx="2133600" cy="246062"/>
          </a:xfrm>
          <a:ln/>
        </p:spPr>
        <p:txBody>
          <a:bodyPr/>
          <a:lstStyle>
            <a:lvl1pPr>
              <a:defRPr/>
            </a:lvl1pPr>
          </a:lstStyle>
          <a:p>
            <a:pPr>
              <a:defRPr/>
            </a:pPr>
            <a:r>
              <a:rPr lang="en-US" altLang="en-US" dirty="0" smtClean="0"/>
              <a:t>2023</a:t>
            </a:r>
            <a:endParaRPr lang="en-US" altLang="en-US" dirty="0"/>
          </a:p>
        </p:txBody>
      </p:sp>
      <p:sp>
        <p:nvSpPr>
          <p:cNvPr id="10" name="Rectangle 35"/>
          <p:cNvSpPr>
            <a:spLocks noGrp="1" noChangeArrowheads="1"/>
          </p:cNvSpPr>
          <p:nvPr>
            <p:ph type="sldNum" sz="quarter" idx="12"/>
          </p:nvPr>
        </p:nvSpPr>
        <p:spPr>
          <a:xfrm>
            <a:off x="6497364" y="6592888"/>
            <a:ext cx="2133600" cy="246062"/>
          </a:xfrm>
        </p:spPr>
        <p:txBody>
          <a:bodyPr/>
          <a:lstStyle>
            <a:lvl1pPr>
              <a:defRPr/>
            </a:lvl1pPr>
          </a:lstStyle>
          <a:p>
            <a:pPr>
              <a:defRPr/>
            </a:pPr>
            <a:fld id="{E8985155-A45C-4089-A89E-2A3E32B6F0E3}" type="slidenum">
              <a:rPr lang="en-US" altLang="en-US"/>
              <a:pPr>
                <a:defRPr/>
              </a:pPr>
              <a:t>‹#›</a:t>
            </a:fld>
            <a:endParaRPr lang="en-US" altLang="en-US"/>
          </a:p>
        </p:txBody>
      </p:sp>
    </p:spTree>
    <p:extLst>
      <p:ext uri="{BB962C8B-B14F-4D97-AF65-F5344CB8AC3E}">
        <p14:creationId xmlns:p14="http://schemas.microsoft.com/office/powerpoint/2010/main" val="907201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p:spTree>
      <p:nvGrpSpPr>
        <p:cNvPr id="1" name=""/>
        <p:cNvGrpSpPr/>
        <p:nvPr/>
      </p:nvGrpSpPr>
      <p:grpSpPr>
        <a:xfrm>
          <a:off x="0" y="0"/>
          <a:ext cx="0" cy="0"/>
          <a:chOff x="0" y="0"/>
          <a:chExt cx="0" cy="0"/>
        </a:xfrm>
      </p:grpSpPr>
      <p:grpSp>
        <p:nvGrpSpPr>
          <p:cNvPr id="3" name="Group 5"/>
          <p:cNvGrpSpPr>
            <a:grpSpLocks noChangeAspect="1"/>
          </p:cNvGrpSpPr>
          <p:nvPr userDrawn="1"/>
        </p:nvGrpSpPr>
        <p:grpSpPr bwMode="auto">
          <a:xfrm>
            <a:off x="7083425" y="0"/>
            <a:ext cx="1541463" cy="444500"/>
            <a:chOff x="1536" y="7"/>
            <a:chExt cx="2190" cy="631"/>
          </a:xfrm>
        </p:grpSpPr>
        <p:sp>
          <p:nvSpPr>
            <p:cNvPr id="4" name="AutoShape 4"/>
            <p:cNvSpPr>
              <a:spLocks noChangeAspect="1" noChangeArrowheads="1" noTextEdit="1"/>
            </p:cNvSpPr>
            <p:nvPr userDrawn="1"/>
          </p:nvSpPr>
          <p:spPr bwMode="auto">
            <a:xfrm>
              <a:off x="1536" y="7"/>
              <a:ext cx="2190"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5" name="Rectangle 6"/>
            <p:cNvSpPr>
              <a:spLocks noChangeArrowheads="1"/>
            </p:cNvSpPr>
            <p:nvPr userDrawn="1"/>
          </p:nvSpPr>
          <p:spPr bwMode="auto">
            <a:xfrm>
              <a:off x="1536" y="7"/>
              <a:ext cx="2188" cy="633"/>
            </a:xfrm>
            <a:prstGeom prst="rect">
              <a:avLst/>
            </a:prstGeom>
            <a:solidFill>
              <a:srgbClr val="465D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400">
                  <a:solidFill>
                    <a:schemeClr val="tx1"/>
                  </a:solidFill>
                  <a:latin typeface="Arial" pitchFamily="34" charset="0"/>
                  <a:ea typeface="Osaka"/>
                  <a:cs typeface="Osaka"/>
                </a:defRPr>
              </a:lvl1pPr>
              <a:lvl2pPr marL="742950" indent="-285750" algn="ctr" eaLnBrk="0" hangingPunct="0">
                <a:defRPr sz="1400">
                  <a:solidFill>
                    <a:schemeClr val="tx1"/>
                  </a:solidFill>
                  <a:latin typeface="Arial" pitchFamily="34" charset="0"/>
                  <a:ea typeface="Osaka"/>
                  <a:cs typeface="Osaka"/>
                </a:defRPr>
              </a:lvl2pPr>
              <a:lvl3pPr marL="1143000" indent="-228600" algn="ctr" eaLnBrk="0" hangingPunct="0">
                <a:defRPr sz="1400">
                  <a:solidFill>
                    <a:schemeClr val="tx1"/>
                  </a:solidFill>
                  <a:latin typeface="Arial" pitchFamily="34" charset="0"/>
                  <a:ea typeface="Osaka"/>
                  <a:cs typeface="Osaka"/>
                </a:defRPr>
              </a:lvl3pPr>
              <a:lvl4pPr marL="1600200" indent="-228600" algn="ctr" eaLnBrk="0" hangingPunct="0">
                <a:defRPr sz="1400">
                  <a:solidFill>
                    <a:schemeClr val="tx1"/>
                  </a:solidFill>
                  <a:latin typeface="Arial" pitchFamily="34" charset="0"/>
                  <a:ea typeface="Osaka"/>
                  <a:cs typeface="Osaka"/>
                </a:defRPr>
              </a:lvl4pPr>
              <a:lvl5pPr marL="2057400" indent="-228600" algn="ctr" eaLnBrk="0" hangingPunct="0">
                <a:defRPr sz="1400">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400">
                  <a:solidFill>
                    <a:schemeClr val="tx1"/>
                  </a:solidFill>
                  <a:latin typeface="Arial" pitchFamily="34" charset="0"/>
                  <a:ea typeface="Osaka"/>
                  <a:cs typeface="Osaka"/>
                </a:defRPr>
              </a:lvl9pPr>
            </a:lstStyle>
            <a:p>
              <a:pPr>
                <a:defRPr/>
              </a:pPr>
              <a:endParaRPr lang="en-US" altLang="en-US" sz="1400" smtClean="0"/>
            </a:p>
          </p:txBody>
        </p:sp>
        <p:sp>
          <p:nvSpPr>
            <p:cNvPr id="6" name="Freeform 7"/>
            <p:cNvSpPr>
              <a:spLocks/>
            </p:cNvSpPr>
            <p:nvPr userDrawn="1"/>
          </p:nvSpPr>
          <p:spPr bwMode="auto">
            <a:xfrm>
              <a:off x="1732" y="203"/>
              <a:ext cx="196" cy="248"/>
            </a:xfrm>
            <a:custGeom>
              <a:avLst/>
              <a:gdLst>
                <a:gd name="T0" fmla="*/ 33 w 196"/>
                <a:gd name="T1" fmla="*/ 107 h 248"/>
                <a:gd name="T2" fmla="*/ 33 w 196"/>
                <a:gd name="T3" fmla="*/ 0 h 248"/>
                <a:gd name="T4" fmla="*/ 0 w 196"/>
                <a:gd name="T5" fmla="*/ 0 h 248"/>
                <a:gd name="T6" fmla="*/ 0 w 196"/>
                <a:gd name="T7" fmla="*/ 248 h 248"/>
                <a:gd name="T8" fmla="*/ 33 w 196"/>
                <a:gd name="T9" fmla="*/ 248 h 248"/>
                <a:gd name="T10" fmla="*/ 33 w 196"/>
                <a:gd name="T11" fmla="*/ 144 h 248"/>
                <a:gd name="T12" fmla="*/ 47 w 196"/>
                <a:gd name="T13" fmla="*/ 133 h 248"/>
                <a:gd name="T14" fmla="*/ 149 w 196"/>
                <a:gd name="T15" fmla="*/ 248 h 248"/>
                <a:gd name="T16" fmla="*/ 196 w 196"/>
                <a:gd name="T17" fmla="*/ 248 h 248"/>
                <a:gd name="T18" fmla="*/ 71 w 196"/>
                <a:gd name="T19" fmla="*/ 111 h 248"/>
                <a:gd name="T20" fmla="*/ 194 w 196"/>
                <a:gd name="T21" fmla="*/ 0 h 248"/>
                <a:gd name="T22" fmla="*/ 149 w 196"/>
                <a:gd name="T23" fmla="*/ 0 h 248"/>
                <a:gd name="T24" fmla="*/ 33 w 196"/>
                <a:gd name="T25" fmla="*/ 10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248">
                  <a:moveTo>
                    <a:pt x="33" y="107"/>
                  </a:moveTo>
                  <a:lnTo>
                    <a:pt x="33" y="0"/>
                  </a:lnTo>
                  <a:lnTo>
                    <a:pt x="0" y="0"/>
                  </a:lnTo>
                  <a:lnTo>
                    <a:pt x="0" y="248"/>
                  </a:lnTo>
                  <a:lnTo>
                    <a:pt x="33" y="248"/>
                  </a:lnTo>
                  <a:lnTo>
                    <a:pt x="33" y="144"/>
                  </a:lnTo>
                  <a:lnTo>
                    <a:pt x="47" y="133"/>
                  </a:lnTo>
                  <a:lnTo>
                    <a:pt x="149" y="248"/>
                  </a:lnTo>
                  <a:lnTo>
                    <a:pt x="196" y="248"/>
                  </a:lnTo>
                  <a:lnTo>
                    <a:pt x="71" y="111"/>
                  </a:lnTo>
                  <a:lnTo>
                    <a:pt x="194" y="0"/>
                  </a:lnTo>
                  <a:lnTo>
                    <a:pt x="149" y="0"/>
                  </a:lnTo>
                  <a:lnTo>
                    <a:pt x="33"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7" name="Freeform 8"/>
            <p:cNvSpPr>
              <a:spLocks noEditPoints="1"/>
            </p:cNvSpPr>
            <p:nvPr userDrawn="1"/>
          </p:nvSpPr>
          <p:spPr bwMode="auto">
            <a:xfrm>
              <a:off x="1940" y="198"/>
              <a:ext cx="234" cy="258"/>
            </a:xfrm>
            <a:custGeom>
              <a:avLst/>
              <a:gdLst>
                <a:gd name="T0" fmla="*/ 369 w 99"/>
                <a:gd name="T1" fmla="*/ 279 h 109"/>
                <a:gd name="T2" fmla="*/ 532 w 99"/>
                <a:gd name="T3" fmla="*/ 135 h 109"/>
                <a:gd name="T4" fmla="*/ 716 w 99"/>
                <a:gd name="T5" fmla="*/ 291 h 109"/>
                <a:gd name="T6" fmla="*/ 532 w 99"/>
                <a:gd name="T7" fmla="*/ 504 h 109"/>
                <a:gd name="T8" fmla="*/ 503 w 99"/>
                <a:gd name="T9" fmla="*/ 516 h 109"/>
                <a:gd name="T10" fmla="*/ 447 w 99"/>
                <a:gd name="T11" fmla="*/ 447 h 109"/>
                <a:gd name="T12" fmla="*/ 369 w 99"/>
                <a:gd name="T13" fmla="*/ 279 h 109"/>
                <a:gd name="T14" fmla="*/ 1045 w 99"/>
                <a:gd name="T15" fmla="*/ 1098 h 109"/>
                <a:gd name="T16" fmla="*/ 1229 w 99"/>
                <a:gd name="T17" fmla="*/ 914 h 109"/>
                <a:gd name="T18" fmla="*/ 1111 w 99"/>
                <a:gd name="T19" fmla="*/ 795 h 109"/>
                <a:gd name="T20" fmla="*/ 778 w 99"/>
                <a:gd name="T21" fmla="*/ 1127 h 109"/>
                <a:gd name="T22" fmla="*/ 778 w 99"/>
                <a:gd name="T23" fmla="*/ 1127 h 109"/>
                <a:gd name="T24" fmla="*/ 447 w 99"/>
                <a:gd name="T25" fmla="*/ 1288 h 109"/>
                <a:gd name="T26" fmla="*/ 173 w 99"/>
                <a:gd name="T27" fmla="*/ 1037 h 109"/>
                <a:gd name="T28" fmla="*/ 447 w 99"/>
                <a:gd name="T29" fmla="*/ 746 h 109"/>
                <a:gd name="T30" fmla="*/ 463 w 99"/>
                <a:gd name="T31" fmla="*/ 729 h 109"/>
                <a:gd name="T32" fmla="*/ 697 w 99"/>
                <a:gd name="T33" fmla="*/ 996 h 109"/>
                <a:gd name="T34" fmla="*/ 832 w 99"/>
                <a:gd name="T35" fmla="*/ 873 h 109"/>
                <a:gd name="T36" fmla="*/ 610 w 99"/>
                <a:gd name="T37" fmla="*/ 639 h 109"/>
                <a:gd name="T38" fmla="*/ 882 w 99"/>
                <a:gd name="T39" fmla="*/ 291 h 109"/>
                <a:gd name="T40" fmla="*/ 541 w 99"/>
                <a:gd name="T41" fmla="*/ 0 h 109"/>
                <a:gd name="T42" fmla="*/ 184 w 99"/>
                <a:gd name="T43" fmla="*/ 303 h 109"/>
                <a:gd name="T44" fmla="*/ 357 w 99"/>
                <a:gd name="T45" fmla="*/ 611 h 109"/>
                <a:gd name="T46" fmla="*/ 262 w 99"/>
                <a:gd name="T47" fmla="*/ 660 h 109"/>
                <a:gd name="T48" fmla="*/ 0 w 99"/>
                <a:gd name="T49" fmla="*/ 1037 h 109"/>
                <a:gd name="T50" fmla="*/ 463 w 99"/>
                <a:gd name="T51" fmla="*/ 1446 h 109"/>
                <a:gd name="T52" fmla="*/ 910 w 99"/>
                <a:gd name="T53" fmla="*/ 1221 h 109"/>
                <a:gd name="T54" fmla="*/ 1085 w 99"/>
                <a:gd name="T55" fmla="*/ 1418 h 109"/>
                <a:gd name="T56" fmla="*/ 1307 w 99"/>
                <a:gd name="T57" fmla="*/ 1418 h 109"/>
                <a:gd name="T58" fmla="*/ 1045 w 99"/>
                <a:gd name="T59" fmla="*/ 1098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 h="109">
                  <a:moveTo>
                    <a:pt x="28" y="21"/>
                  </a:moveTo>
                  <a:cubicBezTo>
                    <a:pt x="28" y="15"/>
                    <a:pt x="33" y="10"/>
                    <a:pt x="40" y="10"/>
                  </a:cubicBezTo>
                  <a:cubicBezTo>
                    <a:pt x="48" y="10"/>
                    <a:pt x="54" y="14"/>
                    <a:pt x="54" y="22"/>
                  </a:cubicBezTo>
                  <a:cubicBezTo>
                    <a:pt x="54" y="29"/>
                    <a:pt x="46" y="33"/>
                    <a:pt x="40" y="38"/>
                  </a:cubicBezTo>
                  <a:cubicBezTo>
                    <a:pt x="38" y="39"/>
                    <a:pt x="38" y="39"/>
                    <a:pt x="38" y="39"/>
                  </a:cubicBezTo>
                  <a:cubicBezTo>
                    <a:pt x="34" y="34"/>
                    <a:pt x="34" y="34"/>
                    <a:pt x="34" y="34"/>
                  </a:cubicBezTo>
                  <a:cubicBezTo>
                    <a:pt x="31" y="30"/>
                    <a:pt x="28" y="27"/>
                    <a:pt x="28" y="21"/>
                  </a:cubicBezTo>
                  <a:moveTo>
                    <a:pt x="79" y="83"/>
                  </a:moveTo>
                  <a:cubicBezTo>
                    <a:pt x="93" y="69"/>
                    <a:pt x="93" y="69"/>
                    <a:pt x="93" y="69"/>
                  </a:cubicBezTo>
                  <a:cubicBezTo>
                    <a:pt x="84" y="60"/>
                    <a:pt x="84" y="60"/>
                    <a:pt x="84" y="60"/>
                  </a:cubicBezTo>
                  <a:cubicBezTo>
                    <a:pt x="59" y="85"/>
                    <a:pt x="59" y="85"/>
                    <a:pt x="59" y="85"/>
                  </a:cubicBezTo>
                  <a:cubicBezTo>
                    <a:pt x="59" y="85"/>
                    <a:pt x="59" y="85"/>
                    <a:pt x="59" y="85"/>
                  </a:cubicBezTo>
                  <a:cubicBezTo>
                    <a:pt x="52" y="91"/>
                    <a:pt x="44" y="97"/>
                    <a:pt x="34" y="97"/>
                  </a:cubicBezTo>
                  <a:cubicBezTo>
                    <a:pt x="23" y="97"/>
                    <a:pt x="13" y="88"/>
                    <a:pt x="13" y="78"/>
                  </a:cubicBezTo>
                  <a:cubicBezTo>
                    <a:pt x="13" y="68"/>
                    <a:pt x="26" y="61"/>
                    <a:pt x="34" y="56"/>
                  </a:cubicBezTo>
                  <a:cubicBezTo>
                    <a:pt x="35" y="55"/>
                    <a:pt x="35" y="55"/>
                    <a:pt x="35" y="55"/>
                  </a:cubicBezTo>
                  <a:cubicBezTo>
                    <a:pt x="53" y="75"/>
                    <a:pt x="53" y="75"/>
                    <a:pt x="53" y="75"/>
                  </a:cubicBezTo>
                  <a:cubicBezTo>
                    <a:pt x="63" y="66"/>
                    <a:pt x="63" y="66"/>
                    <a:pt x="63" y="66"/>
                  </a:cubicBezTo>
                  <a:cubicBezTo>
                    <a:pt x="46" y="48"/>
                    <a:pt x="46" y="48"/>
                    <a:pt x="46" y="48"/>
                  </a:cubicBezTo>
                  <a:cubicBezTo>
                    <a:pt x="56" y="41"/>
                    <a:pt x="67" y="33"/>
                    <a:pt x="67" y="22"/>
                  </a:cubicBezTo>
                  <a:cubicBezTo>
                    <a:pt x="67" y="8"/>
                    <a:pt x="55" y="0"/>
                    <a:pt x="41" y="0"/>
                  </a:cubicBezTo>
                  <a:cubicBezTo>
                    <a:pt x="26" y="0"/>
                    <a:pt x="14" y="8"/>
                    <a:pt x="14" y="23"/>
                  </a:cubicBezTo>
                  <a:cubicBezTo>
                    <a:pt x="14" y="32"/>
                    <a:pt x="20" y="39"/>
                    <a:pt x="27" y="46"/>
                  </a:cubicBezTo>
                  <a:cubicBezTo>
                    <a:pt x="20" y="50"/>
                    <a:pt x="20" y="50"/>
                    <a:pt x="20" y="50"/>
                  </a:cubicBezTo>
                  <a:cubicBezTo>
                    <a:pt x="9" y="58"/>
                    <a:pt x="0" y="65"/>
                    <a:pt x="0" y="78"/>
                  </a:cubicBezTo>
                  <a:cubicBezTo>
                    <a:pt x="0" y="96"/>
                    <a:pt x="16" y="109"/>
                    <a:pt x="35" y="109"/>
                  </a:cubicBezTo>
                  <a:cubicBezTo>
                    <a:pt x="48" y="109"/>
                    <a:pt x="60" y="102"/>
                    <a:pt x="69" y="92"/>
                  </a:cubicBezTo>
                  <a:cubicBezTo>
                    <a:pt x="82" y="107"/>
                    <a:pt x="82" y="107"/>
                    <a:pt x="82" y="107"/>
                  </a:cubicBezTo>
                  <a:cubicBezTo>
                    <a:pt x="99" y="107"/>
                    <a:pt x="99" y="107"/>
                    <a:pt x="99" y="107"/>
                  </a:cubicBezTo>
                  <a:lnTo>
                    <a:pt x="79"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8" name="Freeform 9"/>
            <p:cNvSpPr>
              <a:spLocks/>
            </p:cNvSpPr>
            <p:nvPr userDrawn="1"/>
          </p:nvSpPr>
          <p:spPr bwMode="auto">
            <a:xfrm>
              <a:off x="2219" y="203"/>
              <a:ext cx="115" cy="248"/>
            </a:xfrm>
            <a:custGeom>
              <a:avLst/>
              <a:gdLst>
                <a:gd name="T0" fmla="*/ 33 w 115"/>
                <a:gd name="T1" fmla="*/ 0 h 248"/>
                <a:gd name="T2" fmla="*/ 0 w 115"/>
                <a:gd name="T3" fmla="*/ 0 h 248"/>
                <a:gd name="T4" fmla="*/ 0 w 115"/>
                <a:gd name="T5" fmla="*/ 248 h 248"/>
                <a:gd name="T6" fmla="*/ 115 w 115"/>
                <a:gd name="T7" fmla="*/ 248 h 248"/>
                <a:gd name="T8" fmla="*/ 115 w 115"/>
                <a:gd name="T9" fmla="*/ 220 h 248"/>
                <a:gd name="T10" fmla="*/ 33 w 115"/>
                <a:gd name="T11" fmla="*/ 220 h 248"/>
                <a:gd name="T12" fmla="*/ 33 w 115"/>
                <a:gd name="T13" fmla="*/ 0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48">
                  <a:moveTo>
                    <a:pt x="33" y="0"/>
                  </a:moveTo>
                  <a:lnTo>
                    <a:pt x="0" y="0"/>
                  </a:lnTo>
                  <a:lnTo>
                    <a:pt x="0" y="248"/>
                  </a:lnTo>
                  <a:lnTo>
                    <a:pt x="115" y="248"/>
                  </a:lnTo>
                  <a:lnTo>
                    <a:pt x="115" y="220"/>
                  </a:lnTo>
                  <a:lnTo>
                    <a:pt x="33" y="220"/>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9" name="Freeform 10"/>
            <p:cNvSpPr>
              <a:spLocks/>
            </p:cNvSpPr>
            <p:nvPr userDrawn="1"/>
          </p:nvSpPr>
          <p:spPr bwMode="auto">
            <a:xfrm>
              <a:off x="2441" y="196"/>
              <a:ext cx="264" cy="258"/>
            </a:xfrm>
            <a:custGeom>
              <a:avLst/>
              <a:gdLst>
                <a:gd name="T0" fmla="*/ 877 w 112"/>
                <a:gd name="T1" fmla="*/ 717 h 109"/>
                <a:gd name="T2" fmla="*/ 877 w 112"/>
                <a:gd name="T3" fmla="*/ 873 h 109"/>
                <a:gd name="T4" fmla="*/ 1256 w 112"/>
                <a:gd name="T5" fmla="*/ 873 h 109"/>
                <a:gd name="T6" fmla="*/ 773 w 112"/>
                <a:gd name="T7" fmla="*/ 1288 h 109"/>
                <a:gd name="T8" fmla="*/ 184 w 112"/>
                <a:gd name="T9" fmla="*/ 729 h 109"/>
                <a:gd name="T10" fmla="*/ 783 w 112"/>
                <a:gd name="T11" fmla="*/ 156 h 109"/>
                <a:gd name="T12" fmla="*/ 1256 w 112"/>
                <a:gd name="T13" fmla="*/ 386 h 109"/>
                <a:gd name="T14" fmla="*/ 1388 w 112"/>
                <a:gd name="T15" fmla="*/ 279 h 109"/>
                <a:gd name="T16" fmla="*/ 773 w 112"/>
                <a:gd name="T17" fmla="*/ 0 h 109"/>
                <a:gd name="T18" fmla="*/ 0 w 112"/>
                <a:gd name="T19" fmla="*/ 729 h 109"/>
                <a:gd name="T20" fmla="*/ 761 w 112"/>
                <a:gd name="T21" fmla="*/ 1446 h 109"/>
                <a:gd name="T22" fmla="*/ 1466 w 112"/>
                <a:gd name="T23" fmla="*/ 783 h 109"/>
                <a:gd name="T24" fmla="*/ 1466 w 112"/>
                <a:gd name="T25" fmla="*/ 717 h 109"/>
                <a:gd name="T26" fmla="*/ 877 w 112"/>
                <a:gd name="T27" fmla="*/ 717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109">
                  <a:moveTo>
                    <a:pt x="67" y="54"/>
                  </a:moveTo>
                  <a:cubicBezTo>
                    <a:pt x="67" y="66"/>
                    <a:pt x="67" y="66"/>
                    <a:pt x="67" y="66"/>
                  </a:cubicBezTo>
                  <a:cubicBezTo>
                    <a:pt x="96" y="66"/>
                    <a:pt x="96" y="66"/>
                    <a:pt x="96" y="66"/>
                  </a:cubicBezTo>
                  <a:cubicBezTo>
                    <a:pt x="96" y="83"/>
                    <a:pt x="77" y="97"/>
                    <a:pt x="59" y="97"/>
                  </a:cubicBezTo>
                  <a:cubicBezTo>
                    <a:pt x="34" y="97"/>
                    <a:pt x="14" y="77"/>
                    <a:pt x="14" y="55"/>
                  </a:cubicBezTo>
                  <a:cubicBezTo>
                    <a:pt x="14" y="31"/>
                    <a:pt x="34" y="12"/>
                    <a:pt x="60" y="12"/>
                  </a:cubicBezTo>
                  <a:cubicBezTo>
                    <a:pt x="74" y="12"/>
                    <a:pt x="88" y="19"/>
                    <a:pt x="96" y="29"/>
                  </a:cubicBezTo>
                  <a:cubicBezTo>
                    <a:pt x="106" y="21"/>
                    <a:pt x="106" y="21"/>
                    <a:pt x="106" y="21"/>
                  </a:cubicBezTo>
                  <a:cubicBezTo>
                    <a:pt x="95" y="8"/>
                    <a:pt x="77" y="0"/>
                    <a:pt x="59" y="0"/>
                  </a:cubicBezTo>
                  <a:cubicBezTo>
                    <a:pt x="26" y="0"/>
                    <a:pt x="0" y="25"/>
                    <a:pt x="0" y="55"/>
                  </a:cubicBezTo>
                  <a:cubicBezTo>
                    <a:pt x="0" y="84"/>
                    <a:pt x="26" y="109"/>
                    <a:pt x="58" y="109"/>
                  </a:cubicBezTo>
                  <a:cubicBezTo>
                    <a:pt x="90" y="109"/>
                    <a:pt x="112" y="87"/>
                    <a:pt x="112" y="59"/>
                  </a:cubicBezTo>
                  <a:cubicBezTo>
                    <a:pt x="112" y="54"/>
                    <a:pt x="112" y="54"/>
                    <a:pt x="112" y="54"/>
                  </a:cubicBezTo>
                  <a:lnTo>
                    <a:pt x="6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0" name="Freeform 11"/>
            <p:cNvSpPr>
              <a:spLocks/>
            </p:cNvSpPr>
            <p:nvPr userDrawn="1"/>
          </p:nvSpPr>
          <p:spPr bwMode="auto">
            <a:xfrm>
              <a:off x="2715" y="191"/>
              <a:ext cx="262" cy="258"/>
            </a:xfrm>
            <a:custGeom>
              <a:avLst/>
              <a:gdLst>
                <a:gd name="T0" fmla="*/ 262 w 262"/>
                <a:gd name="T1" fmla="*/ 258 h 258"/>
                <a:gd name="T2" fmla="*/ 127 w 262"/>
                <a:gd name="T3" fmla="*/ 0 h 258"/>
                <a:gd name="T4" fmla="*/ 0 w 262"/>
                <a:gd name="T5" fmla="*/ 258 h 258"/>
                <a:gd name="T6" fmla="*/ 38 w 262"/>
                <a:gd name="T7" fmla="*/ 258 h 258"/>
                <a:gd name="T8" fmla="*/ 132 w 262"/>
                <a:gd name="T9" fmla="*/ 69 h 258"/>
                <a:gd name="T10" fmla="*/ 179 w 262"/>
                <a:gd name="T11" fmla="*/ 168 h 258"/>
                <a:gd name="T12" fmla="*/ 113 w 262"/>
                <a:gd name="T13" fmla="*/ 168 h 258"/>
                <a:gd name="T14" fmla="*/ 101 w 262"/>
                <a:gd name="T15" fmla="*/ 197 h 258"/>
                <a:gd name="T16" fmla="*/ 193 w 262"/>
                <a:gd name="T17" fmla="*/ 197 h 258"/>
                <a:gd name="T18" fmla="*/ 224 w 262"/>
                <a:gd name="T19" fmla="*/ 258 h 258"/>
                <a:gd name="T20" fmla="*/ 262 w 262"/>
                <a:gd name="T21" fmla="*/ 258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258">
                  <a:moveTo>
                    <a:pt x="262" y="258"/>
                  </a:moveTo>
                  <a:lnTo>
                    <a:pt x="127" y="0"/>
                  </a:lnTo>
                  <a:lnTo>
                    <a:pt x="0" y="258"/>
                  </a:lnTo>
                  <a:lnTo>
                    <a:pt x="38" y="258"/>
                  </a:lnTo>
                  <a:lnTo>
                    <a:pt x="132" y="69"/>
                  </a:lnTo>
                  <a:lnTo>
                    <a:pt x="179" y="168"/>
                  </a:lnTo>
                  <a:lnTo>
                    <a:pt x="113" y="168"/>
                  </a:lnTo>
                  <a:lnTo>
                    <a:pt x="101" y="197"/>
                  </a:lnTo>
                  <a:lnTo>
                    <a:pt x="193" y="197"/>
                  </a:lnTo>
                  <a:lnTo>
                    <a:pt x="224" y="258"/>
                  </a:lnTo>
                  <a:lnTo>
                    <a:pt x="26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1" name="Freeform 12"/>
            <p:cNvSpPr>
              <a:spLocks/>
            </p:cNvSpPr>
            <p:nvPr userDrawn="1"/>
          </p:nvSpPr>
          <p:spPr bwMode="auto">
            <a:xfrm>
              <a:off x="2960" y="203"/>
              <a:ext cx="163" cy="246"/>
            </a:xfrm>
            <a:custGeom>
              <a:avLst/>
              <a:gdLst>
                <a:gd name="T0" fmla="*/ 100 w 163"/>
                <a:gd name="T1" fmla="*/ 29 h 246"/>
                <a:gd name="T2" fmla="*/ 163 w 163"/>
                <a:gd name="T3" fmla="*/ 29 h 246"/>
                <a:gd name="T4" fmla="*/ 163 w 163"/>
                <a:gd name="T5" fmla="*/ 0 h 246"/>
                <a:gd name="T6" fmla="*/ 0 w 163"/>
                <a:gd name="T7" fmla="*/ 0 h 246"/>
                <a:gd name="T8" fmla="*/ 0 w 163"/>
                <a:gd name="T9" fmla="*/ 29 h 246"/>
                <a:gd name="T10" fmla="*/ 64 w 163"/>
                <a:gd name="T11" fmla="*/ 29 h 246"/>
                <a:gd name="T12" fmla="*/ 64 w 163"/>
                <a:gd name="T13" fmla="*/ 246 h 246"/>
                <a:gd name="T14" fmla="*/ 100 w 163"/>
                <a:gd name="T15" fmla="*/ 246 h 246"/>
                <a:gd name="T16" fmla="*/ 100 w 163"/>
                <a:gd name="T17" fmla="*/ 29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6">
                  <a:moveTo>
                    <a:pt x="100" y="29"/>
                  </a:moveTo>
                  <a:lnTo>
                    <a:pt x="163" y="29"/>
                  </a:lnTo>
                  <a:lnTo>
                    <a:pt x="163" y="0"/>
                  </a:lnTo>
                  <a:lnTo>
                    <a:pt x="0" y="0"/>
                  </a:lnTo>
                  <a:lnTo>
                    <a:pt x="0" y="29"/>
                  </a:lnTo>
                  <a:lnTo>
                    <a:pt x="64" y="29"/>
                  </a:lnTo>
                  <a:lnTo>
                    <a:pt x="64" y="246"/>
                  </a:lnTo>
                  <a:lnTo>
                    <a:pt x="100" y="246"/>
                  </a:lnTo>
                  <a:lnTo>
                    <a:pt x="10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2" name="Freeform 13"/>
            <p:cNvSpPr>
              <a:spLocks/>
            </p:cNvSpPr>
            <p:nvPr userDrawn="1"/>
          </p:nvSpPr>
          <p:spPr bwMode="auto">
            <a:xfrm>
              <a:off x="3171" y="203"/>
              <a:ext cx="144" cy="246"/>
            </a:xfrm>
            <a:custGeom>
              <a:avLst/>
              <a:gdLst>
                <a:gd name="T0" fmla="*/ 0 w 144"/>
                <a:gd name="T1" fmla="*/ 246 h 246"/>
                <a:gd name="T2" fmla="*/ 144 w 144"/>
                <a:gd name="T3" fmla="*/ 246 h 246"/>
                <a:gd name="T4" fmla="*/ 144 w 144"/>
                <a:gd name="T5" fmla="*/ 218 h 246"/>
                <a:gd name="T6" fmla="*/ 33 w 144"/>
                <a:gd name="T7" fmla="*/ 218 h 246"/>
                <a:gd name="T8" fmla="*/ 33 w 144"/>
                <a:gd name="T9" fmla="*/ 137 h 246"/>
                <a:gd name="T10" fmla="*/ 141 w 144"/>
                <a:gd name="T11" fmla="*/ 137 h 246"/>
                <a:gd name="T12" fmla="*/ 141 w 144"/>
                <a:gd name="T13" fmla="*/ 111 h 246"/>
                <a:gd name="T14" fmla="*/ 33 w 144"/>
                <a:gd name="T15" fmla="*/ 111 h 246"/>
                <a:gd name="T16" fmla="*/ 33 w 144"/>
                <a:gd name="T17" fmla="*/ 29 h 246"/>
                <a:gd name="T18" fmla="*/ 144 w 144"/>
                <a:gd name="T19" fmla="*/ 29 h 246"/>
                <a:gd name="T20" fmla="*/ 144 w 144"/>
                <a:gd name="T21" fmla="*/ 0 h 246"/>
                <a:gd name="T22" fmla="*/ 0 w 144"/>
                <a:gd name="T23" fmla="*/ 0 h 246"/>
                <a:gd name="T24" fmla="*/ 0 w 144"/>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246">
                  <a:moveTo>
                    <a:pt x="0" y="246"/>
                  </a:moveTo>
                  <a:lnTo>
                    <a:pt x="144" y="246"/>
                  </a:lnTo>
                  <a:lnTo>
                    <a:pt x="144" y="218"/>
                  </a:lnTo>
                  <a:lnTo>
                    <a:pt x="33" y="218"/>
                  </a:lnTo>
                  <a:lnTo>
                    <a:pt x="33" y="137"/>
                  </a:lnTo>
                  <a:lnTo>
                    <a:pt x="141" y="137"/>
                  </a:lnTo>
                  <a:lnTo>
                    <a:pt x="141" y="111"/>
                  </a:lnTo>
                  <a:lnTo>
                    <a:pt x="33" y="111"/>
                  </a:lnTo>
                  <a:lnTo>
                    <a:pt x="33" y="29"/>
                  </a:lnTo>
                  <a:lnTo>
                    <a:pt x="144" y="29"/>
                  </a:lnTo>
                  <a:lnTo>
                    <a:pt x="144" y="0"/>
                  </a:lnTo>
                  <a:lnTo>
                    <a:pt x="0" y="0"/>
                  </a:lnTo>
                  <a:lnTo>
                    <a:pt x="0"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3" name="Freeform 14"/>
            <p:cNvSpPr>
              <a:spLocks/>
            </p:cNvSpPr>
            <p:nvPr userDrawn="1"/>
          </p:nvSpPr>
          <p:spPr bwMode="auto">
            <a:xfrm>
              <a:off x="3360" y="196"/>
              <a:ext cx="170" cy="258"/>
            </a:xfrm>
            <a:custGeom>
              <a:avLst/>
              <a:gdLst>
                <a:gd name="T0" fmla="*/ 897 w 72"/>
                <a:gd name="T1" fmla="*/ 213 h 109"/>
                <a:gd name="T2" fmla="*/ 512 w 72"/>
                <a:gd name="T3" fmla="*/ 0 h 109"/>
                <a:gd name="T4" fmla="*/ 66 w 72"/>
                <a:gd name="T5" fmla="*/ 357 h 109"/>
                <a:gd name="T6" fmla="*/ 397 w 72"/>
                <a:gd name="T7" fmla="*/ 717 h 109"/>
                <a:gd name="T8" fmla="*/ 503 w 72"/>
                <a:gd name="T9" fmla="*/ 757 h 109"/>
                <a:gd name="T10" fmla="*/ 763 w 72"/>
                <a:gd name="T11" fmla="*/ 1020 h 109"/>
                <a:gd name="T12" fmla="*/ 475 w 72"/>
                <a:gd name="T13" fmla="*/ 1288 h 109"/>
                <a:gd name="T14" fmla="*/ 184 w 72"/>
                <a:gd name="T15" fmla="*/ 1020 h 109"/>
                <a:gd name="T16" fmla="*/ 0 w 72"/>
                <a:gd name="T17" fmla="*/ 1058 h 109"/>
                <a:gd name="T18" fmla="*/ 463 w 72"/>
                <a:gd name="T19" fmla="*/ 1446 h 109"/>
                <a:gd name="T20" fmla="*/ 947 w 72"/>
                <a:gd name="T21" fmla="*/ 1020 h 109"/>
                <a:gd name="T22" fmla="*/ 569 w 72"/>
                <a:gd name="T23" fmla="*/ 599 h 109"/>
                <a:gd name="T24" fmla="*/ 463 w 72"/>
                <a:gd name="T25" fmla="*/ 554 h 109"/>
                <a:gd name="T26" fmla="*/ 250 w 72"/>
                <a:gd name="T27" fmla="*/ 357 h 109"/>
                <a:gd name="T28" fmla="*/ 503 w 72"/>
                <a:gd name="T29" fmla="*/ 173 h 109"/>
                <a:gd name="T30" fmla="*/ 753 w 72"/>
                <a:gd name="T31" fmla="*/ 291 h 109"/>
                <a:gd name="T32" fmla="*/ 897 w 72"/>
                <a:gd name="T33" fmla="*/ 213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09">
                  <a:moveTo>
                    <a:pt x="68" y="16"/>
                  </a:moveTo>
                  <a:cubicBezTo>
                    <a:pt x="62" y="6"/>
                    <a:pt x="51" y="0"/>
                    <a:pt x="39" y="0"/>
                  </a:cubicBezTo>
                  <a:cubicBezTo>
                    <a:pt x="21" y="0"/>
                    <a:pt x="5" y="11"/>
                    <a:pt x="5" y="27"/>
                  </a:cubicBezTo>
                  <a:cubicBezTo>
                    <a:pt x="5" y="42"/>
                    <a:pt x="17" y="49"/>
                    <a:pt x="30" y="54"/>
                  </a:cubicBezTo>
                  <a:cubicBezTo>
                    <a:pt x="38" y="57"/>
                    <a:pt x="38" y="57"/>
                    <a:pt x="38" y="57"/>
                  </a:cubicBezTo>
                  <a:cubicBezTo>
                    <a:pt x="48" y="61"/>
                    <a:pt x="58" y="66"/>
                    <a:pt x="58" y="77"/>
                  </a:cubicBezTo>
                  <a:cubicBezTo>
                    <a:pt x="58" y="88"/>
                    <a:pt x="49" y="97"/>
                    <a:pt x="36" y="97"/>
                  </a:cubicBezTo>
                  <a:cubicBezTo>
                    <a:pt x="24" y="97"/>
                    <a:pt x="14" y="89"/>
                    <a:pt x="14" y="77"/>
                  </a:cubicBezTo>
                  <a:cubicBezTo>
                    <a:pt x="0" y="80"/>
                    <a:pt x="0" y="80"/>
                    <a:pt x="0" y="80"/>
                  </a:cubicBezTo>
                  <a:cubicBezTo>
                    <a:pt x="2" y="97"/>
                    <a:pt x="17" y="109"/>
                    <a:pt x="35" y="109"/>
                  </a:cubicBezTo>
                  <a:cubicBezTo>
                    <a:pt x="56" y="109"/>
                    <a:pt x="72" y="96"/>
                    <a:pt x="72" y="77"/>
                  </a:cubicBezTo>
                  <a:cubicBezTo>
                    <a:pt x="72" y="59"/>
                    <a:pt x="60" y="51"/>
                    <a:pt x="43" y="45"/>
                  </a:cubicBezTo>
                  <a:cubicBezTo>
                    <a:pt x="35" y="42"/>
                    <a:pt x="35" y="42"/>
                    <a:pt x="35" y="42"/>
                  </a:cubicBezTo>
                  <a:cubicBezTo>
                    <a:pt x="28" y="40"/>
                    <a:pt x="19" y="36"/>
                    <a:pt x="19" y="27"/>
                  </a:cubicBezTo>
                  <a:cubicBezTo>
                    <a:pt x="19" y="18"/>
                    <a:pt x="29" y="13"/>
                    <a:pt x="38" y="13"/>
                  </a:cubicBezTo>
                  <a:cubicBezTo>
                    <a:pt x="47" y="13"/>
                    <a:pt x="53" y="16"/>
                    <a:pt x="57" y="22"/>
                  </a:cubicBezTo>
                  <a:lnTo>
                    <a:pt x="6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grpSp>
      <p:sp>
        <p:nvSpPr>
          <p:cNvPr id="14" name="Rectangle 31"/>
          <p:cNvSpPr>
            <a:spLocks noGrp="1" noChangeArrowheads="1"/>
          </p:cNvSpPr>
          <p:nvPr>
            <p:ph type="ftr" sz="quarter" idx="29"/>
          </p:nvPr>
        </p:nvSpPr>
        <p:spPr>
          <a:xfrm>
            <a:off x="3124200" y="6583365"/>
            <a:ext cx="2895600" cy="244475"/>
          </a:xfrm>
          <a:ln/>
        </p:spPr>
        <p:txBody>
          <a:bodyPr/>
          <a:lstStyle>
            <a:lvl1pPr>
              <a:defRPr/>
            </a:lvl1pPr>
          </a:lstStyle>
          <a:p>
            <a:pPr>
              <a:defRPr/>
            </a:pPr>
            <a:r>
              <a:rPr lang="en-US" altLang="en-US" smtClean="0"/>
              <a:t>klgates.com</a:t>
            </a:r>
            <a:endParaRPr lang="en-US" altLang="en-US"/>
          </a:p>
        </p:txBody>
      </p:sp>
      <p:sp>
        <p:nvSpPr>
          <p:cNvPr id="15" name="Rectangle 34"/>
          <p:cNvSpPr>
            <a:spLocks noGrp="1" noChangeArrowheads="1"/>
          </p:cNvSpPr>
          <p:nvPr>
            <p:ph type="dt" sz="half" idx="30"/>
          </p:nvPr>
        </p:nvSpPr>
        <p:spPr>
          <a:xfrm>
            <a:off x="495300" y="6583363"/>
            <a:ext cx="2133600" cy="246062"/>
          </a:xfrm>
          <a:ln/>
        </p:spPr>
        <p:txBody>
          <a:bodyPr/>
          <a:lstStyle>
            <a:lvl1pPr>
              <a:defRPr/>
            </a:lvl1pPr>
          </a:lstStyle>
          <a:p>
            <a:pPr>
              <a:defRPr/>
            </a:pPr>
            <a:r>
              <a:rPr lang="en-US" altLang="en-US" dirty="0" smtClean="0"/>
              <a:t>2023</a:t>
            </a:r>
            <a:endParaRPr lang="en-US" altLang="en-US" dirty="0"/>
          </a:p>
        </p:txBody>
      </p:sp>
      <p:sp>
        <p:nvSpPr>
          <p:cNvPr id="16" name="Rectangle 35"/>
          <p:cNvSpPr>
            <a:spLocks noGrp="1" noChangeArrowheads="1"/>
          </p:cNvSpPr>
          <p:nvPr>
            <p:ph type="sldNum" sz="quarter" idx="31"/>
          </p:nvPr>
        </p:nvSpPr>
        <p:spPr>
          <a:xfrm>
            <a:off x="6497364" y="6592888"/>
            <a:ext cx="2133600" cy="246062"/>
          </a:xfrm>
          <a:ln/>
        </p:spPr>
        <p:txBody>
          <a:bodyPr/>
          <a:lstStyle>
            <a:lvl1pPr>
              <a:defRPr/>
            </a:lvl1pPr>
          </a:lstStyle>
          <a:p>
            <a:pPr>
              <a:defRPr/>
            </a:pPr>
            <a:fld id="{57C4E651-7F7E-4851-9803-14E15A88B58F}" type="slidenum">
              <a:rPr lang="en-US" altLang="en-US"/>
              <a:pPr>
                <a:defRPr/>
              </a:pPr>
              <a:t>‹#›</a:t>
            </a:fld>
            <a:endParaRPr lang="en-US" altLang="en-US"/>
          </a:p>
        </p:txBody>
      </p:sp>
      <p:cxnSp>
        <p:nvCxnSpPr>
          <p:cNvPr id="17" name="Straight Connector 16"/>
          <p:cNvCxnSpPr/>
          <p:nvPr userDrawn="1"/>
        </p:nvCxnSpPr>
        <p:spPr bwMode="auto">
          <a:xfrm>
            <a:off x="495300" y="6563710"/>
            <a:ext cx="813566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Freeform 8"/>
          <p:cNvSpPr>
            <a:spLocks noEditPoints="1"/>
          </p:cNvSpPr>
          <p:nvPr userDrawn="1"/>
        </p:nvSpPr>
        <p:spPr bwMode="auto">
          <a:xfrm>
            <a:off x="7432604" y="5324167"/>
            <a:ext cx="818825" cy="504568"/>
          </a:xfrm>
          <a:custGeom>
            <a:avLst/>
            <a:gdLst>
              <a:gd name="T0" fmla="*/ 139 w 1493"/>
              <a:gd name="T1" fmla="*/ 886 h 920"/>
              <a:gd name="T2" fmla="*/ 204 w 1493"/>
              <a:gd name="T3" fmla="*/ 819 h 920"/>
              <a:gd name="T4" fmla="*/ 245 w 1493"/>
              <a:gd name="T5" fmla="*/ 735 h 920"/>
              <a:gd name="T6" fmla="*/ 261 w 1493"/>
              <a:gd name="T7" fmla="*/ 657 h 920"/>
              <a:gd name="T8" fmla="*/ 124 w 1493"/>
              <a:gd name="T9" fmla="*/ 593 h 920"/>
              <a:gd name="T10" fmla="*/ 37 w 1493"/>
              <a:gd name="T11" fmla="*/ 498 h 920"/>
              <a:gd name="T12" fmla="*/ 1 w 1493"/>
              <a:gd name="T13" fmla="*/ 373 h 920"/>
              <a:gd name="T14" fmla="*/ 3 w 1493"/>
              <a:gd name="T15" fmla="*/ 291 h 920"/>
              <a:gd name="T16" fmla="*/ 24 w 1493"/>
              <a:gd name="T17" fmla="*/ 211 h 920"/>
              <a:gd name="T18" fmla="*/ 64 w 1493"/>
              <a:gd name="T19" fmla="*/ 139 h 920"/>
              <a:gd name="T20" fmla="*/ 108 w 1493"/>
              <a:gd name="T21" fmla="*/ 87 h 920"/>
              <a:gd name="T22" fmla="*/ 174 w 1493"/>
              <a:gd name="T23" fmla="*/ 39 h 920"/>
              <a:gd name="T24" fmla="*/ 249 w 1493"/>
              <a:gd name="T25" fmla="*/ 9 h 920"/>
              <a:gd name="T26" fmla="*/ 331 w 1493"/>
              <a:gd name="T27" fmla="*/ 0 h 920"/>
              <a:gd name="T28" fmla="*/ 399 w 1493"/>
              <a:gd name="T29" fmla="*/ 6 h 920"/>
              <a:gd name="T30" fmla="*/ 474 w 1493"/>
              <a:gd name="T31" fmla="*/ 32 h 920"/>
              <a:gd name="T32" fmla="*/ 539 w 1493"/>
              <a:gd name="T33" fmla="*/ 77 h 920"/>
              <a:gd name="T34" fmla="*/ 585 w 1493"/>
              <a:gd name="T35" fmla="*/ 126 h 920"/>
              <a:gd name="T36" fmla="*/ 625 w 1493"/>
              <a:gd name="T37" fmla="*/ 198 h 920"/>
              <a:gd name="T38" fmla="*/ 649 w 1493"/>
              <a:gd name="T39" fmla="*/ 282 h 920"/>
              <a:gd name="T40" fmla="*/ 654 w 1493"/>
              <a:gd name="T41" fmla="*/ 356 h 920"/>
              <a:gd name="T42" fmla="*/ 639 w 1493"/>
              <a:gd name="T43" fmla="*/ 475 h 920"/>
              <a:gd name="T44" fmla="*/ 595 w 1493"/>
              <a:gd name="T45" fmla="*/ 589 h 920"/>
              <a:gd name="T46" fmla="*/ 522 w 1493"/>
              <a:gd name="T47" fmla="*/ 696 h 920"/>
              <a:gd name="T48" fmla="*/ 444 w 1493"/>
              <a:gd name="T49" fmla="*/ 774 h 920"/>
              <a:gd name="T50" fmla="*/ 332 w 1493"/>
              <a:gd name="T51" fmla="*/ 850 h 920"/>
              <a:gd name="T52" fmla="*/ 207 w 1493"/>
              <a:gd name="T53" fmla="*/ 901 h 920"/>
              <a:gd name="T54" fmla="*/ 963 w 1493"/>
              <a:gd name="T55" fmla="*/ 920 h 920"/>
              <a:gd name="T56" fmla="*/ 993 w 1493"/>
              <a:gd name="T57" fmla="*/ 873 h 920"/>
              <a:gd name="T58" fmla="*/ 1052 w 1493"/>
              <a:gd name="T59" fmla="*/ 804 h 920"/>
              <a:gd name="T60" fmla="*/ 1089 w 1493"/>
              <a:gd name="T61" fmla="*/ 717 h 920"/>
              <a:gd name="T62" fmla="*/ 1068 w 1493"/>
              <a:gd name="T63" fmla="*/ 646 h 920"/>
              <a:gd name="T64" fmla="*/ 941 w 1493"/>
              <a:gd name="T65" fmla="*/ 576 h 920"/>
              <a:gd name="T66" fmla="*/ 864 w 1493"/>
              <a:gd name="T67" fmla="*/ 476 h 920"/>
              <a:gd name="T68" fmla="*/ 838 w 1493"/>
              <a:gd name="T69" fmla="*/ 345 h 920"/>
              <a:gd name="T70" fmla="*/ 845 w 1493"/>
              <a:gd name="T71" fmla="*/ 275 h 920"/>
              <a:gd name="T72" fmla="*/ 870 w 1493"/>
              <a:gd name="T73" fmla="*/ 196 h 920"/>
              <a:gd name="T74" fmla="*/ 913 w 1493"/>
              <a:gd name="T75" fmla="*/ 125 h 920"/>
              <a:gd name="T76" fmla="*/ 959 w 1493"/>
              <a:gd name="T77" fmla="*/ 76 h 920"/>
              <a:gd name="T78" fmla="*/ 1027 w 1493"/>
              <a:gd name="T79" fmla="*/ 32 h 920"/>
              <a:gd name="T80" fmla="*/ 1103 w 1493"/>
              <a:gd name="T81" fmla="*/ 6 h 920"/>
              <a:gd name="T82" fmla="*/ 1170 w 1493"/>
              <a:gd name="T83" fmla="*/ 0 h 920"/>
              <a:gd name="T84" fmla="*/ 1253 w 1493"/>
              <a:gd name="T85" fmla="*/ 9 h 920"/>
              <a:gd name="T86" fmla="*/ 1327 w 1493"/>
              <a:gd name="T87" fmla="*/ 39 h 920"/>
              <a:gd name="T88" fmla="*/ 1391 w 1493"/>
              <a:gd name="T89" fmla="*/ 87 h 920"/>
              <a:gd name="T90" fmla="*/ 1433 w 1493"/>
              <a:gd name="T91" fmla="*/ 140 h 920"/>
              <a:gd name="T92" fmla="*/ 1471 w 1493"/>
              <a:gd name="T93" fmla="*/ 214 h 920"/>
              <a:gd name="T94" fmla="*/ 1490 w 1493"/>
              <a:gd name="T95" fmla="*/ 299 h 920"/>
              <a:gd name="T96" fmla="*/ 1493 w 1493"/>
              <a:gd name="T97" fmla="*/ 381 h 920"/>
              <a:gd name="T98" fmla="*/ 1472 w 1493"/>
              <a:gd name="T99" fmla="*/ 498 h 920"/>
              <a:gd name="T100" fmla="*/ 1422 w 1493"/>
              <a:gd name="T101" fmla="*/ 611 h 920"/>
              <a:gd name="T102" fmla="*/ 1342 w 1493"/>
              <a:gd name="T103" fmla="*/ 717 h 920"/>
              <a:gd name="T104" fmla="*/ 1262 w 1493"/>
              <a:gd name="T105" fmla="*/ 792 h 920"/>
              <a:gd name="T106" fmla="*/ 1148 w 1493"/>
              <a:gd name="T107" fmla="*/ 863 h 920"/>
              <a:gd name="T108" fmla="*/ 1018 w 1493"/>
              <a:gd name="T109" fmla="*/ 90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3" h="920">
                <a:moveTo>
                  <a:pt x="124" y="920"/>
                </a:moveTo>
                <a:lnTo>
                  <a:pt x="107" y="908"/>
                </a:lnTo>
                <a:lnTo>
                  <a:pt x="107" y="908"/>
                </a:lnTo>
                <a:lnTo>
                  <a:pt x="123" y="898"/>
                </a:lnTo>
                <a:lnTo>
                  <a:pt x="139" y="886"/>
                </a:lnTo>
                <a:lnTo>
                  <a:pt x="154" y="873"/>
                </a:lnTo>
                <a:lnTo>
                  <a:pt x="168" y="861"/>
                </a:lnTo>
                <a:lnTo>
                  <a:pt x="181" y="848"/>
                </a:lnTo>
                <a:lnTo>
                  <a:pt x="193" y="834"/>
                </a:lnTo>
                <a:lnTo>
                  <a:pt x="204" y="819"/>
                </a:lnTo>
                <a:lnTo>
                  <a:pt x="214" y="804"/>
                </a:lnTo>
                <a:lnTo>
                  <a:pt x="223" y="787"/>
                </a:lnTo>
                <a:lnTo>
                  <a:pt x="231" y="771"/>
                </a:lnTo>
                <a:lnTo>
                  <a:pt x="239" y="753"/>
                </a:lnTo>
                <a:lnTo>
                  <a:pt x="245" y="735"/>
                </a:lnTo>
                <a:lnTo>
                  <a:pt x="251" y="717"/>
                </a:lnTo>
                <a:lnTo>
                  <a:pt x="256" y="698"/>
                </a:lnTo>
                <a:lnTo>
                  <a:pt x="259" y="678"/>
                </a:lnTo>
                <a:lnTo>
                  <a:pt x="261" y="657"/>
                </a:lnTo>
                <a:lnTo>
                  <a:pt x="261" y="657"/>
                </a:lnTo>
                <a:lnTo>
                  <a:pt x="230" y="646"/>
                </a:lnTo>
                <a:lnTo>
                  <a:pt x="200" y="636"/>
                </a:lnTo>
                <a:lnTo>
                  <a:pt x="173" y="623"/>
                </a:lnTo>
                <a:lnTo>
                  <a:pt x="147" y="609"/>
                </a:lnTo>
                <a:lnTo>
                  <a:pt x="124" y="593"/>
                </a:lnTo>
                <a:lnTo>
                  <a:pt x="102" y="576"/>
                </a:lnTo>
                <a:lnTo>
                  <a:pt x="82" y="559"/>
                </a:lnTo>
                <a:lnTo>
                  <a:pt x="65" y="540"/>
                </a:lnTo>
                <a:lnTo>
                  <a:pt x="50" y="521"/>
                </a:lnTo>
                <a:lnTo>
                  <a:pt x="37" y="498"/>
                </a:lnTo>
                <a:lnTo>
                  <a:pt x="25" y="476"/>
                </a:lnTo>
                <a:lnTo>
                  <a:pt x="16" y="452"/>
                </a:lnTo>
                <a:lnTo>
                  <a:pt x="9" y="427"/>
                </a:lnTo>
                <a:lnTo>
                  <a:pt x="4" y="401"/>
                </a:lnTo>
                <a:lnTo>
                  <a:pt x="1" y="373"/>
                </a:lnTo>
                <a:lnTo>
                  <a:pt x="0" y="345"/>
                </a:lnTo>
                <a:lnTo>
                  <a:pt x="0" y="345"/>
                </a:lnTo>
                <a:lnTo>
                  <a:pt x="1" y="326"/>
                </a:lnTo>
                <a:lnTo>
                  <a:pt x="2" y="309"/>
                </a:lnTo>
                <a:lnTo>
                  <a:pt x="3" y="291"/>
                </a:lnTo>
                <a:lnTo>
                  <a:pt x="5" y="275"/>
                </a:lnTo>
                <a:lnTo>
                  <a:pt x="9" y="257"/>
                </a:lnTo>
                <a:lnTo>
                  <a:pt x="14" y="242"/>
                </a:lnTo>
                <a:lnTo>
                  <a:pt x="18" y="226"/>
                </a:lnTo>
                <a:lnTo>
                  <a:pt x="24" y="211"/>
                </a:lnTo>
                <a:lnTo>
                  <a:pt x="30" y="196"/>
                </a:lnTo>
                <a:lnTo>
                  <a:pt x="37" y="181"/>
                </a:lnTo>
                <a:lnTo>
                  <a:pt x="45" y="167"/>
                </a:lnTo>
                <a:lnTo>
                  <a:pt x="54" y="153"/>
                </a:lnTo>
                <a:lnTo>
                  <a:pt x="64" y="139"/>
                </a:lnTo>
                <a:lnTo>
                  <a:pt x="73" y="125"/>
                </a:lnTo>
                <a:lnTo>
                  <a:pt x="85" y="112"/>
                </a:lnTo>
                <a:lnTo>
                  <a:pt x="96" y="99"/>
                </a:lnTo>
                <a:lnTo>
                  <a:pt x="96" y="99"/>
                </a:lnTo>
                <a:lnTo>
                  <a:pt x="108" y="87"/>
                </a:lnTo>
                <a:lnTo>
                  <a:pt x="121" y="76"/>
                </a:lnTo>
                <a:lnTo>
                  <a:pt x="133" y="65"/>
                </a:lnTo>
                <a:lnTo>
                  <a:pt x="146" y="56"/>
                </a:lnTo>
                <a:lnTo>
                  <a:pt x="160" y="47"/>
                </a:lnTo>
                <a:lnTo>
                  <a:pt x="174" y="39"/>
                </a:lnTo>
                <a:lnTo>
                  <a:pt x="188" y="32"/>
                </a:lnTo>
                <a:lnTo>
                  <a:pt x="203" y="25"/>
                </a:lnTo>
                <a:lnTo>
                  <a:pt x="217" y="19"/>
                </a:lnTo>
                <a:lnTo>
                  <a:pt x="232" y="14"/>
                </a:lnTo>
                <a:lnTo>
                  <a:pt x="249" y="9"/>
                </a:lnTo>
                <a:lnTo>
                  <a:pt x="265" y="6"/>
                </a:lnTo>
                <a:lnTo>
                  <a:pt x="280" y="4"/>
                </a:lnTo>
                <a:lnTo>
                  <a:pt x="297" y="1"/>
                </a:lnTo>
                <a:lnTo>
                  <a:pt x="314" y="0"/>
                </a:lnTo>
                <a:lnTo>
                  <a:pt x="331" y="0"/>
                </a:lnTo>
                <a:lnTo>
                  <a:pt x="331" y="0"/>
                </a:lnTo>
                <a:lnTo>
                  <a:pt x="349" y="0"/>
                </a:lnTo>
                <a:lnTo>
                  <a:pt x="366" y="1"/>
                </a:lnTo>
                <a:lnTo>
                  <a:pt x="382" y="4"/>
                </a:lnTo>
                <a:lnTo>
                  <a:pt x="399" y="6"/>
                </a:lnTo>
                <a:lnTo>
                  <a:pt x="415" y="9"/>
                </a:lnTo>
                <a:lnTo>
                  <a:pt x="430" y="14"/>
                </a:lnTo>
                <a:lnTo>
                  <a:pt x="445" y="19"/>
                </a:lnTo>
                <a:lnTo>
                  <a:pt x="460" y="25"/>
                </a:lnTo>
                <a:lnTo>
                  <a:pt x="474" y="32"/>
                </a:lnTo>
                <a:lnTo>
                  <a:pt x="488" y="39"/>
                </a:lnTo>
                <a:lnTo>
                  <a:pt x="501" y="47"/>
                </a:lnTo>
                <a:lnTo>
                  <a:pt x="515" y="56"/>
                </a:lnTo>
                <a:lnTo>
                  <a:pt x="528" y="66"/>
                </a:lnTo>
                <a:lnTo>
                  <a:pt x="539" y="77"/>
                </a:lnTo>
                <a:lnTo>
                  <a:pt x="552" y="87"/>
                </a:lnTo>
                <a:lnTo>
                  <a:pt x="564" y="100"/>
                </a:lnTo>
                <a:lnTo>
                  <a:pt x="564" y="100"/>
                </a:lnTo>
                <a:lnTo>
                  <a:pt x="574" y="113"/>
                </a:lnTo>
                <a:lnTo>
                  <a:pt x="585" y="126"/>
                </a:lnTo>
                <a:lnTo>
                  <a:pt x="594" y="140"/>
                </a:lnTo>
                <a:lnTo>
                  <a:pt x="603" y="154"/>
                </a:lnTo>
                <a:lnTo>
                  <a:pt x="611" y="168"/>
                </a:lnTo>
                <a:lnTo>
                  <a:pt x="618" y="183"/>
                </a:lnTo>
                <a:lnTo>
                  <a:pt x="625" y="198"/>
                </a:lnTo>
                <a:lnTo>
                  <a:pt x="631" y="214"/>
                </a:lnTo>
                <a:lnTo>
                  <a:pt x="637" y="231"/>
                </a:lnTo>
                <a:lnTo>
                  <a:pt x="642" y="247"/>
                </a:lnTo>
                <a:lnTo>
                  <a:pt x="645" y="264"/>
                </a:lnTo>
                <a:lnTo>
                  <a:pt x="649" y="282"/>
                </a:lnTo>
                <a:lnTo>
                  <a:pt x="651" y="299"/>
                </a:lnTo>
                <a:lnTo>
                  <a:pt x="653" y="318"/>
                </a:lnTo>
                <a:lnTo>
                  <a:pt x="654" y="337"/>
                </a:lnTo>
                <a:lnTo>
                  <a:pt x="654" y="356"/>
                </a:lnTo>
                <a:lnTo>
                  <a:pt x="654" y="356"/>
                </a:lnTo>
                <a:lnTo>
                  <a:pt x="653" y="381"/>
                </a:lnTo>
                <a:lnTo>
                  <a:pt x="652" y="404"/>
                </a:lnTo>
                <a:lnTo>
                  <a:pt x="649" y="429"/>
                </a:lnTo>
                <a:lnTo>
                  <a:pt x="645" y="452"/>
                </a:lnTo>
                <a:lnTo>
                  <a:pt x="639" y="475"/>
                </a:lnTo>
                <a:lnTo>
                  <a:pt x="634" y="498"/>
                </a:lnTo>
                <a:lnTo>
                  <a:pt x="625" y="522"/>
                </a:lnTo>
                <a:lnTo>
                  <a:pt x="616" y="544"/>
                </a:lnTo>
                <a:lnTo>
                  <a:pt x="607" y="567"/>
                </a:lnTo>
                <a:lnTo>
                  <a:pt x="595" y="589"/>
                </a:lnTo>
                <a:lnTo>
                  <a:pt x="582" y="611"/>
                </a:lnTo>
                <a:lnTo>
                  <a:pt x="570" y="632"/>
                </a:lnTo>
                <a:lnTo>
                  <a:pt x="554" y="655"/>
                </a:lnTo>
                <a:lnTo>
                  <a:pt x="538" y="675"/>
                </a:lnTo>
                <a:lnTo>
                  <a:pt x="522" y="696"/>
                </a:lnTo>
                <a:lnTo>
                  <a:pt x="503" y="717"/>
                </a:lnTo>
                <a:lnTo>
                  <a:pt x="503" y="717"/>
                </a:lnTo>
                <a:lnTo>
                  <a:pt x="483" y="737"/>
                </a:lnTo>
                <a:lnTo>
                  <a:pt x="464" y="756"/>
                </a:lnTo>
                <a:lnTo>
                  <a:pt x="444" y="774"/>
                </a:lnTo>
                <a:lnTo>
                  <a:pt x="423" y="792"/>
                </a:lnTo>
                <a:lnTo>
                  <a:pt x="401" y="808"/>
                </a:lnTo>
                <a:lnTo>
                  <a:pt x="379" y="823"/>
                </a:lnTo>
                <a:lnTo>
                  <a:pt x="356" y="837"/>
                </a:lnTo>
                <a:lnTo>
                  <a:pt x="332" y="850"/>
                </a:lnTo>
                <a:lnTo>
                  <a:pt x="309" y="863"/>
                </a:lnTo>
                <a:lnTo>
                  <a:pt x="285" y="873"/>
                </a:lnTo>
                <a:lnTo>
                  <a:pt x="259" y="884"/>
                </a:lnTo>
                <a:lnTo>
                  <a:pt x="233" y="893"/>
                </a:lnTo>
                <a:lnTo>
                  <a:pt x="207" y="901"/>
                </a:lnTo>
                <a:lnTo>
                  <a:pt x="180" y="908"/>
                </a:lnTo>
                <a:lnTo>
                  <a:pt x="152" y="915"/>
                </a:lnTo>
                <a:lnTo>
                  <a:pt x="124" y="920"/>
                </a:lnTo>
                <a:lnTo>
                  <a:pt x="124" y="920"/>
                </a:lnTo>
                <a:close/>
                <a:moveTo>
                  <a:pt x="963" y="920"/>
                </a:moveTo>
                <a:lnTo>
                  <a:pt x="945" y="908"/>
                </a:lnTo>
                <a:lnTo>
                  <a:pt x="945" y="908"/>
                </a:lnTo>
                <a:lnTo>
                  <a:pt x="963" y="898"/>
                </a:lnTo>
                <a:lnTo>
                  <a:pt x="978" y="886"/>
                </a:lnTo>
                <a:lnTo>
                  <a:pt x="993" y="873"/>
                </a:lnTo>
                <a:lnTo>
                  <a:pt x="1007" y="861"/>
                </a:lnTo>
                <a:lnTo>
                  <a:pt x="1020" y="848"/>
                </a:lnTo>
                <a:lnTo>
                  <a:pt x="1031" y="834"/>
                </a:lnTo>
                <a:lnTo>
                  <a:pt x="1043" y="819"/>
                </a:lnTo>
                <a:lnTo>
                  <a:pt x="1052" y="804"/>
                </a:lnTo>
                <a:lnTo>
                  <a:pt x="1062" y="787"/>
                </a:lnTo>
                <a:lnTo>
                  <a:pt x="1070" y="771"/>
                </a:lnTo>
                <a:lnTo>
                  <a:pt x="1078" y="753"/>
                </a:lnTo>
                <a:lnTo>
                  <a:pt x="1084" y="735"/>
                </a:lnTo>
                <a:lnTo>
                  <a:pt x="1089" y="717"/>
                </a:lnTo>
                <a:lnTo>
                  <a:pt x="1094" y="698"/>
                </a:lnTo>
                <a:lnTo>
                  <a:pt x="1098" y="678"/>
                </a:lnTo>
                <a:lnTo>
                  <a:pt x="1100" y="657"/>
                </a:lnTo>
                <a:lnTo>
                  <a:pt x="1100" y="657"/>
                </a:lnTo>
                <a:lnTo>
                  <a:pt x="1068" y="646"/>
                </a:lnTo>
                <a:lnTo>
                  <a:pt x="1039" y="636"/>
                </a:lnTo>
                <a:lnTo>
                  <a:pt x="1012" y="623"/>
                </a:lnTo>
                <a:lnTo>
                  <a:pt x="986" y="609"/>
                </a:lnTo>
                <a:lnTo>
                  <a:pt x="963" y="593"/>
                </a:lnTo>
                <a:lnTo>
                  <a:pt x="941" y="576"/>
                </a:lnTo>
                <a:lnTo>
                  <a:pt x="922" y="559"/>
                </a:lnTo>
                <a:lnTo>
                  <a:pt x="904" y="540"/>
                </a:lnTo>
                <a:lnTo>
                  <a:pt x="888" y="521"/>
                </a:lnTo>
                <a:lnTo>
                  <a:pt x="875" y="498"/>
                </a:lnTo>
                <a:lnTo>
                  <a:pt x="864" y="476"/>
                </a:lnTo>
                <a:lnTo>
                  <a:pt x="854" y="452"/>
                </a:lnTo>
                <a:lnTo>
                  <a:pt x="848" y="427"/>
                </a:lnTo>
                <a:lnTo>
                  <a:pt x="843" y="401"/>
                </a:lnTo>
                <a:lnTo>
                  <a:pt x="839" y="373"/>
                </a:lnTo>
                <a:lnTo>
                  <a:pt x="838" y="345"/>
                </a:lnTo>
                <a:lnTo>
                  <a:pt x="838" y="345"/>
                </a:lnTo>
                <a:lnTo>
                  <a:pt x="839" y="326"/>
                </a:lnTo>
                <a:lnTo>
                  <a:pt x="841" y="309"/>
                </a:lnTo>
                <a:lnTo>
                  <a:pt x="842" y="291"/>
                </a:lnTo>
                <a:lnTo>
                  <a:pt x="845" y="275"/>
                </a:lnTo>
                <a:lnTo>
                  <a:pt x="848" y="257"/>
                </a:lnTo>
                <a:lnTo>
                  <a:pt x="852" y="242"/>
                </a:lnTo>
                <a:lnTo>
                  <a:pt x="857" y="226"/>
                </a:lnTo>
                <a:lnTo>
                  <a:pt x="863" y="211"/>
                </a:lnTo>
                <a:lnTo>
                  <a:pt x="870" y="196"/>
                </a:lnTo>
                <a:lnTo>
                  <a:pt x="877" y="181"/>
                </a:lnTo>
                <a:lnTo>
                  <a:pt x="884" y="167"/>
                </a:lnTo>
                <a:lnTo>
                  <a:pt x="893" y="153"/>
                </a:lnTo>
                <a:lnTo>
                  <a:pt x="902" y="139"/>
                </a:lnTo>
                <a:lnTo>
                  <a:pt x="913" y="125"/>
                </a:lnTo>
                <a:lnTo>
                  <a:pt x="923" y="112"/>
                </a:lnTo>
                <a:lnTo>
                  <a:pt x="935" y="99"/>
                </a:lnTo>
                <a:lnTo>
                  <a:pt x="935" y="99"/>
                </a:lnTo>
                <a:lnTo>
                  <a:pt x="946" y="87"/>
                </a:lnTo>
                <a:lnTo>
                  <a:pt x="959" y="76"/>
                </a:lnTo>
                <a:lnTo>
                  <a:pt x="972" y="65"/>
                </a:lnTo>
                <a:lnTo>
                  <a:pt x="986" y="56"/>
                </a:lnTo>
                <a:lnTo>
                  <a:pt x="999" y="47"/>
                </a:lnTo>
                <a:lnTo>
                  <a:pt x="1013" y="39"/>
                </a:lnTo>
                <a:lnTo>
                  <a:pt x="1027" y="32"/>
                </a:lnTo>
                <a:lnTo>
                  <a:pt x="1042" y="25"/>
                </a:lnTo>
                <a:lnTo>
                  <a:pt x="1057" y="19"/>
                </a:lnTo>
                <a:lnTo>
                  <a:pt x="1072" y="14"/>
                </a:lnTo>
                <a:lnTo>
                  <a:pt x="1087" y="9"/>
                </a:lnTo>
                <a:lnTo>
                  <a:pt x="1103" y="6"/>
                </a:lnTo>
                <a:lnTo>
                  <a:pt x="1120" y="4"/>
                </a:lnTo>
                <a:lnTo>
                  <a:pt x="1136" y="1"/>
                </a:lnTo>
                <a:lnTo>
                  <a:pt x="1152" y="0"/>
                </a:lnTo>
                <a:lnTo>
                  <a:pt x="1170" y="0"/>
                </a:lnTo>
                <a:lnTo>
                  <a:pt x="1170" y="0"/>
                </a:lnTo>
                <a:lnTo>
                  <a:pt x="1187" y="0"/>
                </a:lnTo>
                <a:lnTo>
                  <a:pt x="1205" y="1"/>
                </a:lnTo>
                <a:lnTo>
                  <a:pt x="1221" y="4"/>
                </a:lnTo>
                <a:lnTo>
                  <a:pt x="1237" y="6"/>
                </a:lnTo>
                <a:lnTo>
                  <a:pt x="1253" y="9"/>
                </a:lnTo>
                <a:lnTo>
                  <a:pt x="1269" y="14"/>
                </a:lnTo>
                <a:lnTo>
                  <a:pt x="1284" y="19"/>
                </a:lnTo>
                <a:lnTo>
                  <a:pt x="1299" y="25"/>
                </a:lnTo>
                <a:lnTo>
                  <a:pt x="1313" y="32"/>
                </a:lnTo>
                <a:lnTo>
                  <a:pt x="1327" y="39"/>
                </a:lnTo>
                <a:lnTo>
                  <a:pt x="1341" y="47"/>
                </a:lnTo>
                <a:lnTo>
                  <a:pt x="1353" y="56"/>
                </a:lnTo>
                <a:lnTo>
                  <a:pt x="1366" y="66"/>
                </a:lnTo>
                <a:lnTo>
                  <a:pt x="1379" y="77"/>
                </a:lnTo>
                <a:lnTo>
                  <a:pt x="1391" y="87"/>
                </a:lnTo>
                <a:lnTo>
                  <a:pt x="1402" y="100"/>
                </a:lnTo>
                <a:lnTo>
                  <a:pt x="1402" y="100"/>
                </a:lnTo>
                <a:lnTo>
                  <a:pt x="1413" y="113"/>
                </a:lnTo>
                <a:lnTo>
                  <a:pt x="1423" y="126"/>
                </a:lnTo>
                <a:lnTo>
                  <a:pt x="1433" y="140"/>
                </a:lnTo>
                <a:lnTo>
                  <a:pt x="1442" y="154"/>
                </a:lnTo>
                <a:lnTo>
                  <a:pt x="1450" y="168"/>
                </a:lnTo>
                <a:lnTo>
                  <a:pt x="1458" y="183"/>
                </a:lnTo>
                <a:lnTo>
                  <a:pt x="1464" y="198"/>
                </a:lnTo>
                <a:lnTo>
                  <a:pt x="1471" y="214"/>
                </a:lnTo>
                <a:lnTo>
                  <a:pt x="1476" y="231"/>
                </a:lnTo>
                <a:lnTo>
                  <a:pt x="1480" y="247"/>
                </a:lnTo>
                <a:lnTo>
                  <a:pt x="1484" y="264"/>
                </a:lnTo>
                <a:lnTo>
                  <a:pt x="1487" y="282"/>
                </a:lnTo>
                <a:lnTo>
                  <a:pt x="1490" y="299"/>
                </a:lnTo>
                <a:lnTo>
                  <a:pt x="1492" y="318"/>
                </a:lnTo>
                <a:lnTo>
                  <a:pt x="1493" y="337"/>
                </a:lnTo>
                <a:lnTo>
                  <a:pt x="1493" y="356"/>
                </a:lnTo>
                <a:lnTo>
                  <a:pt x="1493" y="356"/>
                </a:lnTo>
                <a:lnTo>
                  <a:pt x="1493" y="381"/>
                </a:lnTo>
                <a:lnTo>
                  <a:pt x="1491" y="404"/>
                </a:lnTo>
                <a:lnTo>
                  <a:pt x="1488" y="429"/>
                </a:lnTo>
                <a:lnTo>
                  <a:pt x="1484" y="452"/>
                </a:lnTo>
                <a:lnTo>
                  <a:pt x="1478" y="475"/>
                </a:lnTo>
                <a:lnTo>
                  <a:pt x="1472" y="498"/>
                </a:lnTo>
                <a:lnTo>
                  <a:pt x="1464" y="522"/>
                </a:lnTo>
                <a:lnTo>
                  <a:pt x="1456" y="544"/>
                </a:lnTo>
                <a:lnTo>
                  <a:pt x="1445" y="567"/>
                </a:lnTo>
                <a:lnTo>
                  <a:pt x="1434" y="589"/>
                </a:lnTo>
                <a:lnTo>
                  <a:pt x="1422" y="611"/>
                </a:lnTo>
                <a:lnTo>
                  <a:pt x="1408" y="632"/>
                </a:lnTo>
                <a:lnTo>
                  <a:pt x="1393" y="655"/>
                </a:lnTo>
                <a:lnTo>
                  <a:pt x="1377" y="675"/>
                </a:lnTo>
                <a:lnTo>
                  <a:pt x="1360" y="696"/>
                </a:lnTo>
                <a:lnTo>
                  <a:pt x="1342" y="717"/>
                </a:lnTo>
                <a:lnTo>
                  <a:pt x="1342" y="717"/>
                </a:lnTo>
                <a:lnTo>
                  <a:pt x="1322" y="737"/>
                </a:lnTo>
                <a:lnTo>
                  <a:pt x="1302" y="756"/>
                </a:lnTo>
                <a:lnTo>
                  <a:pt x="1282" y="774"/>
                </a:lnTo>
                <a:lnTo>
                  <a:pt x="1262" y="792"/>
                </a:lnTo>
                <a:lnTo>
                  <a:pt x="1239" y="808"/>
                </a:lnTo>
                <a:lnTo>
                  <a:pt x="1217" y="823"/>
                </a:lnTo>
                <a:lnTo>
                  <a:pt x="1195" y="837"/>
                </a:lnTo>
                <a:lnTo>
                  <a:pt x="1172" y="850"/>
                </a:lnTo>
                <a:lnTo>
                  <a:pt x="1148" y="863"/>
                </a:lnTo>
                <a:lnTo>
                  <a:pt x="1123" y="873"/>
                </a:lnTo>
                <a:lnTo>
                  <a:pt x="1098" y="884"/>
                </a:lnTo>
                <a:lnTo>
                  <a:pt x="1072" y="893"/>
                </a:lnTo>
                <a:lnTo>
                  <a:pt x="1045" y="901"/>
                </a:lnTo>
                <a:lnTo>
                  <a:pt x="1018" y="908"/>
                </a:lnTo>
                <a:lnTo>
                  <a:pt x="992" y="915"/>
                </a:lnTo>
                <a:lnTo>
                  <a:pt x="963" y="920"/>
                </a:lnTo>
                <a:lnTo>
                  <a:pt x="963" y="920"/>
                </a:lnTo>
                <a:close/>
              </a:path>
            </a:pathLst>
          </a:custGeom>
          <a:solidFill>
            <a:schemeClr val="accent6">
              <a:alpha val="57000"/>
            </a:scheme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AU" sz="1800" kern="0">
              <a:solidFill>
                <a:schemeClr val="tx2"/>
              </a:solidFill>
              <a:latin typeface="Arial" panose="020B0604020202020204"/>
              <a:ea typeface="+mn-ea"/>
              <a:cs typeface="+mn-cs"/>
            </a:endParaRPr>
          </a:p>
        </p:txBody>
      </p:sp>
      <p:sp>
        <p:nvSpPr>
          <p:cNvPr id="20" name="Freeform 7"/>
          <p:cNvSpPr>
            <a:spLocks noEditPoints="1"/>
          </p:cNvSpPr>
          <p:nvPr userDrawn="1"/>
        </p:nvSpPr>
        <p:spPr bwMode="auto">
          <a:xfrm>
            <a:off x="891811" y="1339273"/>
            <a:ext cx="818825" cy="504568"/>
          </a:xfrm>
          <a:custGeom>
            <a:avLst/>
            <a:gdLst>
              <a:gd name="T0" fmla="*/ 515 w 1493"/>
              <a:gd name="T1" fmla="*/ 34 h 920"/>
              <a:gd name="T2" fmla="*/ 450 w 1493"/>
              <a:gd name="T3" fmla="*/ 101 h 920"/>
              <a:gd name="T4" fmla="*/ 409 w 1493"/>
              <a:gd name="T5" fmla="*/ 184 h 920"/>
              <a:gd name="T6" fmla="*/ 393 w 1493"/>
              <a:gd name="T7" fmla="*/ 262 h 920"/>
              <a:gd name="T8" fmla="*/ 531 w 1493"/>
              <a:gd name="T9" fmla="*/ 326 h 920"/>
              <a:gd name="T10" fmla="*/ 617 w 1493"/>
              <a:gd name="T11" fmla="*/ 422 h 920"/>
              <a:gd name="T12" fmla="*/ 653 w 1493"/>
              <a:gd name="T13" fmla="*/ 546 h 920"/>
              <a:gd name="T14" fmla="*/ 651 w 1493"/>
              <a:gd name="T15" fmla="*/ 628 h 920"/>
              <a:gd name="T16" fmla="*/ 630 w 1493"/>
              <a:gd name="T17" fmla="*/ 709 h 920"/>
              <a:gd name="T18" fmla="*/ 591 w 1493"/>
              <a:gd name="T19" fmla="*/ 781 h 920"/>
              <a:gd name="T20" fmla="*/ 546 w 1493"/>
              <a:gd name="T21" fmla="*/ 833 h 920"/>
              <a:gd name="T22" fmla="*/ 480 w 1493"/>
              <a:gd name="T23" fmla="*/ 880 h 920"/>
              <a:gd name="T24" fmla="*/ 406 w 1493"/>
              <a:gd name="T25" fmla="*/ 910 h 920"/>
              <a:gd name="T26" fmla="*/ 323 w 1493"/>
              <a:gd name="T27" fmla="*/ 920 h 920"/>
              <a:gd name="T28" fmla="*/ 256 w 1493"/>
              <a:gd name="T29" fmla="*/ 913 h 920"/>
              <a:gd name="T30" fmla="*/ 180 w 1493"/>
              <a:gd name="T31" fmla="*/ 889 h 920"/>
              <a:gd name="T32" fmla="*/ 115 w 1493"/>
              <a:gd name="T33" fmla="*/ 843 h 920"/>
              <a:gd name="T34" fmla="*/ 70 w 1493"/>
              <a:gd name="T35" fmla="*/ 794 h 920"/>
              <a:gd name="T36" fmla="*/ 29 w 1493"/>
              <a:gd name="T37" fmla="*/ 721 h 920"/>
              <a:gd name="T38" fmla="*/ 6 w 1493"/>
              <a:gd name="T39" fmla="*/ 638 h 920"/>
              <a:gd name="T40" fmla="*/ 0 w 1493"/>
              <a:gd name="T41" fmla="*/ 564 h 920"/>
              <a:gd name="T42" fmla="*/ 15 w 1493"/>
              <a:gd name="T43" fmla="*/ 444 h 920"/>
              <a:gd name="T44" fmla="*/ 59 w 1493"/>
              <a:gd name="T45" fmla="*/ 331 h 920"/>
              <a:gd name="T46" fmla="*/ 132 w 1493"/>
              <a:gd name="T47" fmla="*/ 224 h 920"/>
              <a:gd name="T48" fmla="*/ 210 w 1493"/>
              <a:gd name="T49" fmla="*/ 146 h 920"/>
              <a:gd name="T50" fmla="*/ 322 w 1493"/>
              <a:gd name="T51" fmla="*/ 70 h 920"/>
              <a:gd name="T52" fmla="*/ 448 w 1493"/>
              <a:gd name="T53" fmla="*/ 19 h 920"/>
              <a:gd name="T54" fmla="*/ 1369 w 1493"/>
              <a:gd name="T55" fmla="*/ 0 h 920"/>
              <a:gd name="T56" fmla="*/ 1340 w 1493"/>
              <a:gd name="T57" fmla="*/ 46 h 920"/>
              <a:gd name="T58" fmla="*/ 1279 w 1493"/>
              <a:gd name="T59" fmla="*/ 117 h 920"/>
              <a:gd name="T60" fmla="*/ 1242 w 1493"/>
              <a:gd name="T61" fmla="*/ 203 h 920"/>
              <a:gd name="T62" fmla="*/ 1263 w 1493"/>
              <a:gd name="T63" fmla="*/ 273 h 920"/>
              <a:gd name="T64" fmla="*/ 1391 w 1493"/>
              <a:gd name="T65" fmla="*/ 342 h 920"/>
              <a:gd name="T66" fmla="*/ 1468 w 1493"/>
              <a:gd name="T67" fmla="*/ 444 h 920"/>
              <a:gd name="T68" fmla="*/ 1493 w 1493"/>
              <a:gd name="T69" fmla="*/ 575 h 920"/>
              <a:gd name="T70" fmla="*/ 1487 w 1493"/>
              <a:gd name="T71" fmla="*/ 645 h 920"/>
              <a:gd name="T72" fmla="*/ 1463 w 1493"/>
              <a:gd name="T73" fmla="*/ 724 h 920"/>
              <a:gd name="T74" fmla="*/ 1420 w 1493"/>
              <a:gd name="T75" fmla="*/ 794 h 920"/>
              <a:gd name="T76" fmla="*/ 1372 w 1493"/>
              <a:gd name="T77" fmla="*/ 843 h 920"/>
              <a:gd name="T78" fmla="*/ 1305 w 1493"/>
              <a:gd name="T79" fmla="*/ 889 h 920"/>
              <a:gd name="T80" fmla="*/ 1229 w 1493"/>
              <a:gd name="T81" fmla="*/ 913 h 920"/>
              <a:gd name="T82" fmla="*/ 1162 w 1493"/>
              <a:gd name="T83" fmla="*/ 920 h 920"/>
              <a:gd name="T84" fmla="*/ 1079 w 1493"/>
              <a:gd name="T85" fmla="*/ 910 h 920"/>
              <a:gd name="T86" fmla="*/ 1005 w 1493"/>
              <a:gd name="T87" fmla="*/ 880 h 920"/>
              <a:gd name="T88" fmla="*/ 942 w 1493"/>
              <a:gd name="T89" fmla="*/ 832 h 920"/>
              <a:gd name="T90" fmla="*/ 899 w 1493"/>
              <a:gd name="T91" fmla="*/ 780 h 920"/>
              <a:gd name="T92" fmla="*/ 862 w 1493"/>
              <a:gd name="T93" fmla="*/ 706 h 920"/>
              <a:gd name="T94" fmla="*/ 842 w 1493"/>
              <a:gd name="T95" fmla="*/ 621 h 920"/>
              <a:gd name="T96" fmla="*/ 839 w 1493"/>
              <a:gd name="T97" fmla="*/ 539 h 920"/>
              <a:gd name="T98" fmla="*/ 860 w 1493"/>
              <a:gd name="T99" fmla="*/ 420 h 920"/>
              <a:gd name="T100" fmla="*/ 910 w 1493"/>
              <a:gd name="T101" fmla="*/ 309 h 920"/>
              <a:gd name="T102" fmla="*/ 990 w 1493"/>
              <a:gd name="T103" fmla="*/ 203 h 920"/>
              <a:gd name="T104" fmla="*/ 1071 w 1493"/>
              <a:gd name="T105" fmla="*/ 128 h 920"/>
              <a:gd name="T106" fmla="*/ 1184 w 1493"/>
              <a:gd name="T107" fmla="*/ 57 h 920"/>
              <a:gd name="T108" fmla="*/ 1313 w 1493"/>
              <a:gd name="T109" fmla="*/ 11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3" h="920">
                <a:moveTo>
                  <a:pt x="530" y="0"/>
                </a:moveTo>
                <a:lnTo>
                  <a:pt x="548" y="12"/>
                </a:lnTo>
                <a:lnTo>
                  <a:pt x="548" y="12"/>
                </a:lnTo>
                <a:lnTo>
                  <a:pt x="531" y="22"/>
                </a:lnTo>
                <a:lnTo>
                  <a:pt x="515" y="34"/>
                </a:lnTo>
                <a:lnTo>
                  <a:pt x="500" y="46"/>
                </a:lnTo>
                <a:lnTo>
                  <a:pt x="486" y="58"/>
                </a:lnTo>
                <a:lnTo>
                  <a:pt x="473" y="72"/>
                </a:lnTo>
                <a:lnTo>
                  <a:pt x="461" y="86"/>
                </a:lnTo>
                <a:lnTo>
                  <a:pt x="450" y="101"/>
                </a:lnTo>
                <a:lnTo>
                  <a:pt x="441" y="117"/>
                </a:lnTo>
                <a:lnTo>
                  <a:pt x="431" y="133"/>
                </a:lnTo>
                <a:lnTo>
                  <a:pt x="423" y="149"/>
                </a:lnTo>
                <a:lnTo>
                  <a:pt x="415" y="167"/>
                </a:lnTo>
                <a:lnTo>
                  <a:pt x="409" y="184"/>
                </a:lnTo>
                <a:lnTo>
                  <a:pt x="403" y="203"/>
                </a:lnTo>
                <a:lnTo>
                  <a:pt x="399" y="223"/>
                </a:lnTo>
                <a:lnTo>
                  <a:pt x="395" y="242"/>
                </a:lnTo>
                <a:lnTo>
                  <a:pt x="393" y="262"/>
                </a:lnTo>
                <a:lnTo>
                  <a:pt x="393" y="262"/>
                </a:lnTo>
                <a:lnTo>
                  <a:pt x="424" y="273"/>
                </a:lnTo>
                <a:lnTo>
                  <a:pt x="455" y="284"/>
                </a:lnTo>
                <a:lnTo>
                  <a:pt x="481" y="297"/>
                </a:lnTo>
                <a:lnTo>
                  <a:pt x="507" y="311"/>
                </a:lnTo>
                <a:lnTo>
                  <a:pt x="531" y="326"/>
                </a:lnTo>
                <a:lnTo>
                  <a:pt x="552" y="342"/>
                </a:lnTo>
                <a:lnTo>
                  <a:pt x="572" y="361"/>
                </a:lnTo>
                <a:lnTo>
                  <a:pt x="589" y="380"/>
                </a:lnTo>
                <a:lnTo>
                  <a:pt x="605" y="400"/>
                </a:lnTo>
                <a:lnTo>
                  <a:pt x="617" y="422"/>
                </a:lnTo>
                <a:lnTo>
                  <a:pt x="629" y="444"/>
                </a:lnTo>
                <a:lnTo>
                  <a:pt x="638" y="467"/>
                </a:lnTo>
                <a:lnTo>
                  <a:pt x="645" y="493"/>
                </a:lnTo>
                <a:lnTo>
                  <a:pt x="650" y="519"/>
                </a:lnTo>
                <a:lnTo>
                  <a:pt x="653" y="546"/>
                </a:lnTo>
                <a:lnTo>
                  <a:pt x="655" y="575"/>
                </a:lnTo>
                <a:lnTo>
                  <a:pt x="655" y="575"/>
                </a:lnTo>
                <a:lnTo>
                  <a:pt x="653" y="594"/>
                </a:lnTo>
                <a:lnTo>
                  <a:pt x="653" y="611"/>
                </a:lnTo>
                <a:lnTo>
                  <a:pt x="651" y="628"/>
                </a:lnTo>
                <a:lnTo>
                  <a:pt x="649" y="645"/>
                </a:lnTo>
                <a:lnTo>
                  <a:pt x="645" y="661"/>
                </a:lnTo>
                <a:lnTo>
                  <a:pt x="641" y="678"/>
                </a:lnTo>
                <a:lnTo>
                  <a:pt x="636" y="694"/>
                </a:lnTo>
                <a:lnTo>
                  <a:pt x="630" y="709"/>
                </a:lnTo>
                <a:lnTo>
                  <a:pt x="624" y="724"/>
                </a:lnTo>
                <a:lnTo>
                  <a:pt x="617" y="740"/>
                </a:lnTo>
                <a:lnTo>
                  <a:pt x="609" y="753"/>
                </a:lnTo>
                <a:lnTo>
                  <a:pt x="600" y="767"/>
                </a:lnTo>
                <a:lnTo>
                  <a:pt x="591" y="781"/>
                </a:lnTo>
                <a:lnTo>
                  <a:pt x="581" y="794"/>
                </a:lnTo>
                <a:lnTo>
                  <a:pt x="570" y="807"/>
                </a:lnTo>
                <a:lnTo>
                  <a:pt x="558" y="820"/>
                </a:lnTo>
                <a:lnTo>
                  <a:pt x="558" y="820"/>
                </a:lnTo>
                <a:lnTo>
                  <a:pt x="546" y="833"/>
                </a:lnTo>
                <a:lnTo>
                  <a:pt x="534" y="843"/>
                </a:lnTo>
                <a:lnTo>
                  <a:pt x="521" y="854"/>
                </a:lnTo>
                <a:lnTo>
                  <a:pt x="508" y="864"/>
                </a:lnTo>
                <a:lnTo>
                  <a:pt x="494" y="872"/>
                </a:lnTo>
                <a:lnTo>
                  <a:pt x="480" y="880"/>
                </a:lnTo>
                <a:lnTo>
                  <a:pt x="466" y="889"/>
                </a:lnTo>
                <a:lnTo>
                  <a:pt x="451" y="894"/>
                </a:lnTo>
                <a:lnTo>
                  <a:pt x="437" y="900"/>
                </a:lnTo>
                <a:lnTo>
                  <a:pt x="422" y="906"/>
                </a:lnTo>
                <a:lnTo>
                  <a:pt x="406" y="910"/>
                </a:lnTo>
                <a:lnTo>
                  <a:pt x="391" y="913"/>
                </a:lnTo>
                <a:lnTo>
                  <a:pt x="374" y="917"/>
                </a:lnTo>
                <a:lnTo>
                  <a:pt x="357" y="918"/>
                </a:lnTo>
                <a:lnTo>
                  <a:pt x="341" y="919"/>
                </a:lnTo>
                <a:lnTo>
                  <a:pt x="323" y="920"/>
                </a:lnTo>
                <a:lnTo>
                  <a:pt x="323" y="920"/>
                </a:lnTo>
                <a:lnTo>
                  <a:pt x="306" y="919"/>
                </a:lnTo>
                <a:lnTo>
                  <a:pt x="288" y="918"/>
                </a:lnTo>
                <a:lnTo>
                  <a:pt x="272" y="917"/>
                </a:lnTo>
                <a:lnTo>
                  <a:pt x="256" y="913"/>
                </a:lnTo>
                <a:lnTo>
                  <a:pt x="239" y="910"/>
                </a:lnTo>
                <a:lnTo>
                  <a:pt x="224" y="906"/>
                </a:lnTo>
                <a:lnTo>
                  <a:pt x="209" y="900"/>
                </a:lnTo>
                <a:lnTo>
                  <a:pt x="194" y="894"/>
                </a:lnTo>
                <a:lnTo>
                  <a:pt x="180" y="889"/>
                </a:lnTo>
                <a:lnTo>
                  <a:pt x="166" y="880"/>
                </a:lnTo>
                <a:lnTo>
                  <a:pt x="153" y="872"/>
                </a:lnTo>
                <a:lnTo>
                  <a:pt x="139" y="863"/>
                </a:lnTo>
                <a:lnTo>
                  <a:pt x="127" y="854"/>
                </a:lnTo>
                <a:lnTo>
                  <a:pt x="115" y="843"/>
                </a:lnTo>
                <a:lnTo>
                  <a:pt x="102" y="832"/>
                </a:lnTo>
                <a:lnTo>
                  <a:pt x="90" y="820"/>
                </a:lnTo>
                <a:lnTo>
                  <a:pt x="90" y="820"/>
                </a:lnTo>
                <a:lnTo>
                  <a:pt x="80" y="807"/>
                </a:lnTo>
                <a:lnTo>
                  <a:pt x="70" y="794"/>
                </a:lnTo>
                <a:lnTo>
                  <a:pt x="60" y="780"/>
                </a:lnTo>
                <a:lnTo>
                  <a:pt x="51" y="766"/>
                </a:lnTo>
                <a:lnTo>
                  <a:pt x="43" y="751"/>
                </a:lnTo>
                <a:lnTo>
                  <a:pt x="36" y="737"/>
                </a:lnTo>
                <a:lnTo>
                  <a:pt x="29" y="721"/>
                </a:lnTo>
                <a:lnTo>
                  <a:pt x="23" y="706"/>
                </a:lnTo>
                <a:lnTo>
                  <a:pt x="17" y="689"/>
                </a:lnTo>
                <a:lnTo>
                  <a:pt x="13" y="673"/>
                </a:lnTo>
                <a:lnTo>
                  <a:pt x="9" y="656"/>
                </a:lnTo>
                <a:lnTo>
                  <a:pt x="6" y="638"/>
                </a:lnTo>
                <a:lnTo>
                  <a:pt x="3" y="621"/>
                </a:lnTo>
                <a:lnTo>
                  <a:pt x="1" y="602"/>
                </a:lnTo>
                <a:lnTo>
                  <a:pt x="0" y="583"/>
                </a:lnTo>
                <a:lnTo>
                  <a:pt x="0" y="564"/>
                </a:lnTo>
                <a:lnTo>
                  <a:pt x="0" y="564"/>
                </a:lnTo>
                <a:lnTo>
                  <a:pt x="1" y="539"/>
                </a:lnTo>
                <a:lnTo>
                  <a:pt x="2" y="515"/>
                </a:lnTo>
                <a:lnTo>
                  <a:pt x="6" y="491"/>
                </a:lnTo>
                <a:lnTo>
                  <a:pt x="9" y="467"/>
                </a:lnTo>
                <a:lnTo>
                  <a:pt x="15" y="444"/>
                </a:lnTo>
                <a:lnTo>
                  <a:pt x="21" y="420"/>
                </a:lnTo>
                <a:lnTo>
                  <a:pt x="29" y="398"/>
                </a:lnTo>
                <a:lnTo>
                  <a:pt x="38" y="375"/>
                </a:lnTo>
                <a:lnTo>
                  <a:pt x="47" y="353"/>
                </a:lnTo>
                <a:lnTo>
                  <a:pt x="59" y="331"/>
                </a:lnTo>
                <a:lnTo>
                  <a:pt x="72" y="309"/>
                </a:lnTo>
                <a:lnTo>
                  <a:pt x="85" y="287"/>
                </a:lnTo>
                <a:lnTo>
                  <a:pt x="100" y="266"/>
                </a:lnTo>
                <a:lnTo>
                  <a:pt x="116" y="245"/>
                </a:lnTo>
                <a:lnTo>
                  <a:pt x="132" y="224"/>
                </a:lnTo>
                <a:lnTo>
                  <a:pt x="151" y="203"/>
                </a:lnTo>
                <a:lnTo>
                  <a:pt x="151" y="203"/>
                </a:lnTo>
                <a:lnTo>
                  <a:pt x="171" y="183"/>
                </a:lnTo>
                <a:lnTo>
                  <a:pt x="190" y="163"/>
                </a:lnTo>
                <a:lnTo>
                  <a:pt x="210" y="146"/>
                </a:lnTo>
                <a:lnTo>
                  <a:pt x="231" y="128"/>
                </a:lnTo>
                <a:lnTo>
                  <a:pt x="253" y="112"/>
                </a:lnTo>
                <a:lnTo>
                  <a:pt x="275" y="97"/>
                </a:lnTo>
                <a:lnTo>
                  <a:pt x="299" y="83"/>
                </a:lnTo>
                <a:lnTo>
                  <a:pt x="322" y="70"/>
                </a:lnTo>
                <a:lnTo>
                  <a:pt x="345" y="57"/>
                </a:lnTo>
                <a:lnTo>
                  <a:pt x="370" y="47"/>
                </a:lnTo>
                <a:lnTo>
                  <a:pt x="395" y="36"/>
                </a:lnTo>
                <a:lnTo>
                  <a:pt x="421" y="27"/>
                </a:lnTo>
                <a:lnTo>
                  <a:pt x="448" y="19"/>
                </a:lnTo>
                <a:lnTo>
                  <a:pt x="474" y="11"/>
                </a:lnTo>
                <a:lnTo>
                  <a:pt x="502" y="5"/>
                </a:lnTo>
                <a:lnTo>
                  <a:pt x="530" y="0"/>
                </a:lnTo>
                <a:lnTo>
                  <a:pt x="530" y="0"/>
                </a:lnTo>
                <a:close/>
                <a:moveTo>
                  <a:pt x="1369" y="0"/>
                </a:moveTo>
                <a:lnTo>
                  <a:pt x="1386" y="12"/>
                </a:lnTo>
                <a:lnTo>
                  <a:pt x="1386" y="12"/>
                </a:lnTo>
                <a:lnTo>
                  <a:pt x="1370" y="22"/>
                </a:lnTo>
                <a:lnTo>
                  <a:pt x="1354" y="34"/>
                </a:lnTo>
                <a:lnTo>
                  <a:pt x="1340" y="46"/>
                </a:lnTo>
                <a:lnTo>
                  <a:pt x="1326" y="58"/>
                </a:lnTo>
                <a:lnTo>
                  <a:pt x="1312" y="72"/>
                </a:lnTo>
                <a:lnTo>
                  <a:pt x="1300" y="86"/>
                </a:lnTo>
                <a:lnTo>
                  <a:pt x="1290" y="101"/>
                </a:lnTo>
                <a:lnTo>
                  <a:pt x="1279" y="117"/>
                </a:lnTo>
                <a:lnTo>
                  <a:pt x="1270" y="133"/>
                </a:lnTo>
                <a:lnTo>
                  <a:pt x="1262" y="149"/>
                </a:lnTo>
                <a:lnTo>
                  <a:pt x="1255" y="167"/>
                </a:lnTo>
                <a:lnTo>
                  <a:pt x="1248" y="184"/>
                </a:lnTo>
                <a:lnTo>
                  <a:pt x="1242" y="203"/>
                </a:lnTo>
                <a:lnTo>
                  <a:pt x="1237" y="223"/>
                </a:lnTo>
                <a:lnTo>
                  <a:pt x="1234" y="242"/>
                </a:lnTo>
                <a:lnTo>
                  <a:pt x="1231" y="262"/>
                </a:lnTo>
                <a:lnTo>
                  <a:pt x="1231" y="262"/>
                </a:lnTo>
                <a:lnTo>
                  <a:pt x="1263" y="273"/>
                </a:lnTo>
                <a:lnTo>
                  <a:pt x="1293" y="284"/>
                </a:lnTo>
                <a:lnTo>
                  <a:pt x="1320" y="297"/>
                </a:lnTo>
                <a:lnTo>
                  <a:pt x="1345" y="311"/>
                </a:lnTo>
                <a:lnTo>
                  <a:pt x="1370" y="326"/>
                </a:lnTo>
                <a:lnTo>
                  <a:pt x="1391" y="342"/>
                </a:lnTo>
                <a:lnTo>
                  <a:pt x="1411" y="361"/>
                </a:lnTo>
                <a:lnTo>
                  <a:pt x="1428" y="380"/>
                </a:lnTo>
                <a:lnTo>
                  <a:pt x="1443" y="400"/>
                </a:lnTo>
                <a:lnTo>
                  <a:pt x="1456" y="422"/>
                </a:lnTo>
                <a:lnTo>
                  <a:pt x="1468" y="444"/>
                </a:lnTo>
                <a:lnTo>
                  <a:pt x="1477" y="467"/>
                </a:lnTo>
                <a:lnTo>
                  <a:pt x="1484" y="493"/>
                </a:lnTo>
                <a:lnTo>
                  <a:pt x="1488" y="519"/>
                </a:lnTo>
                <a:lnTo>
                  <a:pt x="1492" y="546"/>
                </a:lnTo>
                <a:lnTo>
                  <a:pt x="1493" y="575"/>
                </a:lnTo>
                <a:lnTo>
                  <a:pt x="1493" y="575"/>
                </a:lnTo>
                <a:lnTo>
                  <a:pt x="1493" y="594"/>
                </a:lnTo>
                <a:lnTo>
                  <a:pt x="1492" y="611"/>
                </a:lnTo>
                <a:lnTo>
                  <a:pt x="1490" y="628"/>
                </a:lnTo>
                <a:lnTo>
                  <a:pt x="1487" y="645"/>
                </a:lnTo>
                <a:lnTo>
                  <a:pt x="1484" y="661"/>
                </a:lnTo>
                <a:lnTo>
                  <a:pt x="1479" y="678"/>
                </a:lnTo>
                <a:lnTo>
                  <a:pt x="1475" y="694"/>
                </a:lnTo>
                <a:lnTo>
                  <a:pt x="1469" y="709"/>
                </a:lnTo>
                <a:lnTo>
                  <a:pt x="1463" y="724"/>
                </a:lnTo>
                <a:lnTo>
                  <a:pt x="1456" y="740"/>
                </a:lnTo>
                <a:lnTo>
                  <a:pt x="1448" y="753"/>
                </a:lnTo>
                <a:lnTo>
                  <a:pt x="1440" y="767"/>
                </a:lnTo>
                <a:lnTo>
                  <a:pt x="1429" y="781"/>
                </a:lnTo>
                <a:lnTo>
                  <a:pt x="1420" y="794"/>
                </a:lnTo>
                <a:lnTo>
                  <a:pt x="1408" y="807"/>
                </a:lnTo>
                <a:lnTo>
                  <a:pt x="1397" y="820"/>
                </a:lnTo>
                <a:lnTo>
                  <a:pt x="1397" y="820"/>
                </a:lnTo>
                <a:lnTo>
                  <a:pt x="1385" y="833"/>
                </a:lnTo>
                <a:lnTo>
                  <a:pt x="1372" y="843"/>
                </a:lnTo>
                <a:lnTo>
                  <a:pt x="1359" y="854"/>
                </a:lnTo>
                <a:lnTo>
                  <a:pt x="1347" y="864"/>
                </a:lnTo>
                <a:lnTo>
                  <a:pt x="1333" y="872"/>
                </a:lnTo>
                <a:lnTo>
                  <a:pt x="1319" y="880"/>
                </a:lnTo>
                <a:lnTo>
                  <a:pt x="1305" y="889"/>
                </a:lnTo>
                <a:lnTo>
                  <a:pt x="1291" y="894"/>
                </a:lnTo>
                <a:lnTo>
                  <a:pt x="1276" y="900"/>
                </a:lnTo>
                <a:lnTo>
                  <a:pt x="1261" y="906"/>
                </a:lnTo>
                <a:lnTo>
                  <a:pt x="1244" y="910"/>
                </a:lnTo>
                <a:lnTo>
                  <a:pt x="1229" y="913"/>
                </a:lnTo>
                <a:lnTo>
                  <a:pt x="1213" y="917"/>
                </a:lnTo>
                <a:lnTo>
                  <a:pt x="1197" y="918"/>
                </a:lnTo>
                <a:lnTo>
                  <a:pt x="1179" y="919"/>
                </a:lnTo>
                <a:lnTo>
                  <a:pt x="1162" y="920"/>
                </a:lnTo>
                <a:lnTo>
                  <a:pt x="1162" y="920"/>
                </a:lnTo>
                <a:lnTo>
                  <a:pt x="1144" y="919"/>
                </a:lnTo>
                <a:lnTo>
                  <a:pt x="1128" y="918"/>
                </a:lnTo>
                <a:lnTo>
                  <a:pt x="1110" y="917"/>
                </a:lnTo>
                <a:lnTo>
                  <a:pt x="1094" y="913"/>
                </a:lnTo>
                <a:lnTo>
                  <a:pt x="1079" y="910"/>
                </a:lnTo>
                <a:lnTo>
                  <a:pt x="1063" y="906"/>
                </a:lnTo>
                <a:lnTo>
                  <a:pt x="1048" y="900"/>
                </a:lnTo>
                <a:lnTo>
                  <a:pt x="1034" y="894"/>
                </a:lnTo>
                <a:lnTo>
                  <a:pt x="1019" y="889"/>
                </a:lnTo>
                <a:lnTo>
                  <a:pt x="1005" y="880"/>
                </a:lnTo>
                <a:lnTo>
                  <a:pt x="992" y="872"/>
                </a:lnTo>
                <a:lnTo>
                  <a:pt x="978" y="863"/>
                </a:lnTo>
                <a:lnTo>
                  <a:pt x="965" y="854"/>
                </a:lnTo>
                <a:lnTo>
                  <a:pt x="953" y="843"/>
                </a:lnTo>
                <a:lnTo>
                  <a:pt x="942" y="832"/>
                </a:lnTo>
                <a:lnTo>
                  <a:pt x="930" y="820"/>
                </a:lnTo>
                <a:lnTo>
                  <a:pt x="930" y="820"/>
                </a:lnTo>
                <a:lnTo>
                  <a:pt x="919" y="807"/>
                </a:lnTo>
                <a:lnTo>
                  <a:pt x="908" y="794"/>
                </a:lnTo>
                <a:lnTo>
                  <a:pt x="899" y="780"/>
                </a:lnTo>
                <a:lnTo>
                  <a:pt x="889" y="766"/>
                </a:lnTo>
                <a:lnTo>
                  <a:pt x="881" y="751"/>
                </a:lnTo>
                <a:lnTo>
                  <a:pt x="874" y="737"/>
                </a:lnTo>
                <a:lnTo>
                  <a:pt x="867" y="721"/>
                </a:lnTo>
                <a:lnTo>
                  <a:pt x="862" y="706"/>
                </a:lnTo>
                <a:lnTo>
                  <a:pt x="856" y="689"/>
                </a:lnTo>
                <a:lnTo>
                  <a:pt x="851" y="673"/>
                </a:lnTo>
                <a:lnTo>
                  <a:pt x="848" y="656"/>
                </a:lnTo>
                <a:lnTo>
                  <a:pt x="844" y="638"/>
                </a:lnTo>
                <a:lnTo>
                  <a:pt x="842" y="621"/>
                </a:lnTo>
                <a:lnTo>
                  <a:pt x="839" y="602"/>
                </a:lnTo>
                <a:lnTo>
                  <a:pt x="839" y="583"/>
                </a:lnTo>
                <a:lnTo>
                  <a:pt x="838" y="564"/>
                </a:lnTo>
                <a:lnTo>
                  <a:pt x="838" y="564"/>
                </a:lnTo>
                <a:lnTo>
                  <a:pt x="839" y="539"/>
                </a:lnTo>
                <a:lnTo>
                  <a:pt x="841" y="515"/>
                </a:lnTo>
                <a:lnTo>
                  <a:pt x="844" y="491"/>
                </a:lnTo>
                <a:lnTo>
                  <a:pt x="848" y="467"/>
                </a:lnTo>
                <a:lnTo>
                  <a:pt x="853" y="444"/>
                </a:lnTo>
                <a:lnTo>
                  <a:pt x="860" y="420"/>
                </a:lnTo>
                <a:lnTo>
                  <a:pt x="867" y="398"/>
                </a:lnTo>
                <a:lnTo>
                  <a:pt x="877" y="375"/>
                </a:lnTo>
                <a:lnTo>
                  <a:pt x="886" y="353"/>
                </a:lnTo>
                <a:lnTo>
                  <a:pt x="898" y="331"/>
                </a:lnTo>
                <a:lnTo>
                  <a:pt x="910" y="309"/>
                </a:lnTo>
                <a:lnTo>
                  <a:pt x="923" y="287"/>
                </a:lnTo>
                <a:lnTo>
                  <a:pt x="938" y="266"/>
                </a:lnTo>
                <a:lnTo>
                  <a:pt x="955" y="245"/>
                </a:lnTo>
                <a:lnTo>
                  <a:pt x="972" y="224"/>
                </a:lnTo>
                <a:lnTo>
                  <a:pt x="990" y="203"/>
                </a:lnTo>
                <a:lnTo>
                  <a:pt x="990" y="203"/>
                </a:lnTo>
                <a:lnTo>
                  <a:pt x="1009" y="183"/>
                </a:lnTo>
                <a:lnTo>
                  <a:pt x="1029" y="163"/>
                </a:lnTo>
                <a:lnTo>
                  <a:pt x="1049" y="146"/>
                </a:lnTo>
                <a:lnTo>
                  <a:pt x="1071" y="128"/>
                </a:lnTo>
                <a:lnTo>
                  <a:pt x="1092" y="112"/>
                </a:lnTo>
                <a:lnTo>
                  <a:pt x="1114" y="97"/>
                </a:lnTo>
                <a:lnTo>
                  <a:pt x="1137" y="83"/>
                </a:lnTo>
                <a:lnTo>
                  <a:pt x="1160" y="70"/>
                </a:lnTo>
                <a:lnTo>
                  <a:pt x="1184" y="57"/>
                </a:lnTo>
                <a:lnTo>
                  <a:pt x="1209" y="47"/>
                </a:lnTo>
                <a:lnTo>
                  <a:pt x="1234" y="36"/>
                </a:lnTo>
                <a:lnTo>
                  <a:pt x="1259" y="27"/>
                </a:lnTo>
                <a:lnTo>
                  <a:pt x="1286" y="19"/>
                </a:lnTo>
                <a:lnTo>
                  <a:pt x="1313" y="11"/>
                </a:lnTo>
                <a:lnTo>
                  <a:pt x="1341" y="5"/>
                </a:lnTo>
                <a:lnTo>
                  <a:pt x="1369" y="0"/>
                </a:lnTo>
                <a:lnTo>
                  <a:pt x="1369" y="0"/>
                </a:lnTo>
                <a:close/>
              </a:path>
            </a:pathLst>
          </a:custGeom>
          <a:solidFill>
            <a:schemeClr val="accent6">
              <a:alpha val="57000"/>
            </a:scheme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AU" sz="1800" kern="0">
              <a:solidFill>
                <a:schemeClr val="tx2"/>
              </a:solidFill>
              <a:latin typeface="Arial" panose="020B0604020202020204"/>
              <a:ea typeface="+mn-ea"/>
              <a:cs typeface="+mn-cs"/>
            </a:endParaRPr>
          </a:p>
        </p:txBody>
      </p:sp>
      <p:sp>
        <p:nvSpPr>
          <p:cNvPr id="24" name="Text Placeholder 23"/>
          <p:cNvSpPr>
            <a:spLocks noGrp="1"/>
          </p:cNvSpPr>
          <p:nvPr userDrawn="1">
            <p:ph type="body" sz="quarter" idx="32" hasCustomPrompt="1"/>
          </p:nvPr>
        </p:nvSpPr>
        <p:spPr>
          <a:xfrm>
            <a:off x="891811" y="1339273"/>
            <a:ext cx="7342432" cy="4479636"/>
          </a:xfrm>
        </p:spPr>
        <p:txBody>
          <a:bodyPr anchor="ctr">
            <a:normAutofit/>
          </a:bodyPr>
          <a:lstStyle>
            <a:lvl1pPr>
              <a:defRPr sz="3200">
                <a:solidFill>
                  <a:schemeClr val="accent6"/>
                </a:solidFill>
              </a:defRPr>
            </a:lvl1pPr>
          </a:lstStyle>
          <a:p>
            <a:pPr lvl="0"/>
            <a:r>
              <a:rPr lang="en-US" dirty="0" smtClean="0"/>
              <a:t>Click to add pull quote</a:t>
            </a:r>
            <a:endParaRPr lang="en-AU" dirty="0"/>
          </a:p>
        </p:txBody>
      </p:sp>
    </p:spTree>
    <p:extLst>
      <p:ext uri="{BB962C8B-B14F-4D97-AF65-F5344CB8AC3E}">
        <p14:creationId xmlns:p14="http://schemas.microsoft.com/office/powerpoint/2010/main" val="2213090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3" name="Group 5"/>
          <p:cNvGrpSpPr>
            <a:grpSpLocks noChangeAspect="1"/>
          </p:cNvGrpSpPr>
          <p:nvPr userDrawn="1"/>
        </p:nvGrpSpPr>
        <p:grpSpPr bwMode="auto">
          <a:xfrm>
            <a:off x="7083425" y="0"/>
            <a:ext cx="1541463" cy="444500"/>
            <a:chOff x="1536" y="7"/>
            <a:chExt cx="2190" cy="631"/>
          </a:xfrm>
        </p:grpSpPr>
        <p:sp>
          <p:nvSpPr>
            <p:cNvPr id="4" name="AutoShape 4"/>
            <p:cNvSpPr>
              <a:spLocks noChangeAspect="1" noChangeArrowheads="1" noTextEdit="1"/>
            </p:cNvSpPr>
            <p:nvPr userDrawn="1"/>
          </p:nvSpPr>
          <p:spPr bwMode="auto">
            <a:xfrm>
              <a:off x="1536" y="7"/>
              <a:ext cx="2190"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5" name="Rectangle 6"/>
            <p:cNvSpPr>
              <a:spLocks noChangeArrowheads="1"/>
            </p:cNvSpPr>
            <p:nvPr userDrawn="1"/>
          </p:nvSpPr>
          <p:spPr bwMode="auto">
            <a:xfrm>
              <a:off x="1536" y="7"/>
              <a:ext cx="2188" cy="633"/>
            </a:xfrm>
            <a:prstGeom prst="rect">
              <a:avLst/>
            </a:prstGeom>
            <a:solidFill>
              <a:srgbClr val="465D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400">
                  <a:solidFill>
                    <a:schemeClr val="tx1"/>
                  </a:solidFill>
                  <a:latin typeface="Arial" pitchFamily="34" charset="0"/>
                  <a:ea typeface="Osaka"/>
                  <a:cs typeface="Osaka"/>
                </a:defRPr>
              </a:lvl1pPr>
              <a:lvl2pPr marL="742950" indent="-285750" algn="ctr" eaLnBrk="0" hangingPunct="0">
                <a:defRPr sz="1400">
                  <a:solidFill>
                    <a:schemeClr val="tx1"/>
                  </a:solidFill>
                  <a:latin typeface="Arial" pitchFamily="34" charset="0"/>
                  <a:ea typeface="Osaka"/>
                  <a:cs typeface="Osaka"/>
                </a:defRPr>
              </a:lvl2pPr>
              <a:lvl3pPr marL="1143000" indent="-228600" algn="ctr" eaLnBrk="0" hangingPunct="0">
                <a:defRPr sz="1400">
                  <a:solidFill>
                    <a:schemeClr val="tx1"/>
                  </a:solidFill>
                  <a:latin typeface="Arial" pitchFamily="34" charset="0"/>
                  <a:ea typeface="Osaka"/>
                  <a:cs typeface="Osaka"/>
                </a:defRPr>
              </a:lvl3pPr>
              <a:lvl4pPr marL="1600200" indent="-228600" algn="ctr" eaLnBrk="0" hangingPunct="0">
                <a:defRPr sz="1400">
                  <a:solidFill>
                    <a:schemeClr val="tx1"/>
                  </a:solidFill>
                  <a:latin typeface="Arial" pitchFamily="34" charset="0"/>
                  <a:ea typeface="Osaka"/>
                  <a:cs typeface="Osaka"/>
                </a:defRPr>
              </a:lvl4pPr>
              <a:lvl5pPr marL="2057400" indent="-228600" algn="ctr" eaLnBrk="0" hangingPunct="0">
                <a:defRPr sz="1400">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400">
                  <a:solidFill>
                    <a:schemeClr val="tx1"/>
                  </a:solidFill>
                  <a:latin typeface="Arial" pitchFamily="34" charset="0"/>
                  <a:ea typeface="Osaka"/>
                  <a:cs typeface="Osaka"/>
                </a:defRPr>
              </a:lvl9pPr>
            </a:lstStyle>
            <a:p>
              <a:pPr>
                <a:defRPr/>
              </a:pPr>
              <a:endParaRPr lang="en-US" altLang="en-US" sz="1400" smtClean="0"/>
            </a:p>
          </p:txBody>
        </p:sp>
        <p:sp>
          <p:nvSpPr>
            <p:cNvPr id="6" name="Freeform 7"/>
            <p:cNvSpPr>
              <a:spLocks/>
            </p:cNvSpPr>
            <p:nvPr userDrawn="1"/>
          </p:nvSpPr>
          <p:spPr bwMode="auto">
            <a:xfrm>
              <a:off x="1732" y="203"/>
              <a:ext cx="196" cy="248"/>
            </a:xfrm>
            <a:custGeom>
              <a:avLst/>
              <a:gdLst>
                <a:gd name="T0" fmla="*/ 33 w 196"/>
                <a:gd name="T1" fmla="*/ 107 h 248"/>
                <a:gd name="T2" fmla="*/ 33 w 196"/>
                <a:gd name="T3" fmla="*/ 0 h 248"/>
                <a:gd name="T4" fmla="*/ 0 w 196"/>
                <a:gd name="T5" fmla="*/ 0 h 248"/>
                <a:gd name="T6" fmla="*/ 0 w 196"/>
                <a:gd name="T7" fmla="*/ 248 h 248"/>
                <a:gd name="T8" fmla="*/ 33 w 196"/>
                <a:gd name="T9" fmla="*/ 248 h 248"/>
                <a:gd name="T10" fmla="*/ 33 w 196"/>
                <a:gd name="T11" fmla="*/ 144 h 248"/>
                <a:gd name="T12" fmla="*/ 47 w 196"/>
                <a:gd name="T13" fmla="*/ 133 h 248"/>
                <a:gd name="T14" fmla="*/ 149 w 196"/>
                <a:gd name="T15" fmla="*/ 248 h 248"/>
                <a:gd name="T16" fmla="*/ 196 w 196"/>
                <a:gd name="T17" fmla="*/ 248 h 248"/>
                <a:gd name="T18" fmla="*/ 71 w 196"/>
                <a:gd name="T19" fmla="*/ 111 h 248"/>
                <a:gd name="T20" fmla="*/ 194 w 196"/>
                <a:gd name="T21" fmla="*/ 0 h 248"/>
                <a:gd name="T22" fmla="*/ 149 w 196"/>
                <a:gd name="T23" fmla="*/ 0 h 248"/>
                <a:gd name="T24" fmla="*/ 33 w 196"/>
                <a:gd name="T25" fmla="*/ 10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248">
                  <a:moveTo>
                    <a:pt x="33" y="107"/>
                  </a:moveTo>
                  <a:lnTo>
                    <a:pt x="33" y="0"/>
                  </a:lnTo>
                  <a:lnTo>
                    <a:pt x="0" y="0"/>
                  </a:lnTo>
                  <a:lnTo>
                    <a:pt x="0" y="248"/>
                  </a:lnTo>
                  <a:lnTo>
                    <a:pt x="33" y="248"/>
                  </a:lnTo>
                  <a:lnTo>
                    <a:pt x="33" y="144"/>
                  </a:lnTo>
                  <a:lnTo>
                    <a:pt x="47" y="133"/>
                  </a:lnTo>
                  <a:lnTo>
                    <a:pt x="149" y="248"/>
                  </a:lnTo>
                  <a:lnTo>
                    <a:pt x="196" y="248"/>
                  </a:lnTo>
                  <a:lnTo>
                    <a:pt x="71" y="111"/>
                  </a:lnTo>
                  <a:lnTo>
                    <a:pt x="194" y="0"/>
                  </a:lnTo>
                  <a:lnTo>
                    <a:pt x="149" y="0"/>
                  </a:lnTo>
                  <a:lnTo>
                    <a:pt x="33"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7" name="Freeform 8"/>
            <p:cNvSpPr>
              <a:spLocks noEditPoints="1"/>
            </p:cNvSpPr>
            <p:nvPr userDrawn="1"/>
          </p:nvSpPr>
          <p:spPr bwMode="auto">
            <a:xfrm>
              <a:off x="1940" y="198"/>
              <a:ext cx="234" cy="258"/>
            </a:xfrm>
            <a:custGeom>
              <a:avLst/>
              <a:gdLst>
                <a:gd name="T0" fmla="*/ 369 w 99"/>
                <a:gd name="T1" fmla="*/ 279 h 109"/>
                <a:gd name="T2" fmla="*/ 532 w 99"/>
                <a:gd name="T3" fmla="*/ 135 h 109"/>
                <a:gd name="T4" fmla="*/ 716 w 99"/>
                <a:gd name="T5" fmla="*/ 291 h 109"/>
                <a:gd name="T6" fmla="*/ 532 w 99"/>
                <a:gd name="T7" fmla="*/ 504 h 109"/>
                <a:gd name="T8" fmla="*/ 503 w 99"/>
                <a:gd name="T9" fmla="*/ 516 h 109"/>
                <a:gd name="T10" fmla="*/ 447 w 99"/>
                <a:gd name="T11" fmla="*/ 447 h 109"/>
                <a:gd name="T12" fmla="*/ 369 w 99"/>
                <a:gd name="T13" fmla="*/ 279 h 109"/>
                <a:gd name="T14" fmla="*/ 1045 w 99"/>
                <a:gd name="T15" fmla="*/ 1098 h 109"/>
                <a:gd name="T16" fmla="*/ 1229 w 99"/>
                <a:gd name="T17" fmla="*/ 914 h 109"/>
                <a:gd name="T18" fmla="*/ 1111 w 99"/>
                <a:gd name="T19" fmla="*/ 795 h 109"/>
                <a:gd name="T20" fmla="*/ 778 w 99"/>
                <a:gd name="T21" fmla="*/ 1127 h 109"/>
                <a:gd name="T22" fmla="*/ 778 w 99"/>
                <a:gd name="T23" fmla="*/ 1127 h 109"/>
                <a:gd name="T24" fmla="*/ 447 w 99"/>
                <a:gd name="T25" fmla="*/ 1288 h 109"/>
                <a:gd name="T26" fmla="*/ 173 w 99"/>
                <a:gd name="T27" fmla="*/ 1037 h 109"/>
                <a:gd name="T28" fmla="*/ 447 w 99"/>
                <a:gd name="T29" fmla="*/ 746 h 109"/>
                <a:gd name="T30" fmla="*/ 463 w 99"/>
                <a:gd name="T31" fmla="*/ 729 h 109"/>
                <a:gd name="T32" fmla="*/ 697 w 99"/>
                <a:gd name="T33" fmla="*/ 996 h 109"/>
                <a:gd name="T34" fmla="*/ 832 w 99"/>
                <a:gd name="T35" fmla="*/ 873 h 109"/>
                <a:gd name="T36" fmla="*/ 610 w 99"/>
                <a:gd name="T37" fmla="*/ 639 h 109"/>
                <a:gd name="T38" fmla="*/ 882 w 99"/>
                <a:gd name="T39" fmla="*/ 291 h 109"/>
                <a:gd name="T40" fmla="*/ 541 w 99"/>
                <a:gd name="T41" fmla="*/ 0 h 109"/>
                <a:gd name="T42" fmla="*/ 184 w 99"/>
                <a:gd name="T43" fmla="*/ 303 h 109"/>
                <a:gd name="T44" fmla="*/ 357 w 99"/>
                <a:gd name="T45" fmla="*/ 611 h 109"/>
                <a:gd name="T46" fmla="*/ 262 w 99"/>
                <a:gd name="T47" fmla="*/ 660 h 109"/>
                <a:gd name="T48" fmla="*/ 0 w 99"/>
                <a:gd name="T49" fmla="*/ 1037 h 109"/>
                <a:gd name="T50" fmla="*/ 463 w 99"/>
                <a:gd name="T51" fmla="*/ 1446 h 109"/>
                <a:gd name="T52" fmla="*/ 910 w 99"/>
                <a:gd name="T53" fmla="*/ 1221 h 109"/>
                <a:gd name="T54" fmla="*/ 1085 w 99"/>
                <a:gd name="T55" fmla="*/ 1418 h 109"/>
                <a:gd name="T56" fmla="*/ 1307 w 99"/>
                <a:gd name="T57" fmla="*/ 1418 h 109"/>
                <a:gd name="T58" fmla="*/ 1045 w 99"/>
                <a:gd name="T59" fmla="*/ 1098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 h="109">
                  <a:moveTo>
                    <a:pt x="28" y="21"/>
                  </a:moveTo>
                  <a:cubicBezTo>
                    <a:pt x="28" y="15"/>
                    <a:pt x="33" y="10"/>
                    <a:pt x="40" y="10"/>
                  </a:cubicBezTo>
                  <a:cubicBezTo>
                    <a:pt x="48" y="10"/>
                    <a:pt x="54" y="14"/>
                    <a:pt x="54" y="22"/>
                  </a:cubicBezTo>
                  <a:cubicBezTo>
                    <a:pt x="54" y="29"/>
                    <a:pt x="46" y="33"/>
                    <a:pt x="40" y="38"/>
                  </a:cubicBezTo>
                  <a:cubicBezTo>
                    <a:pt x="38" y="39"/>
                    <a:pt x="38" y="39"/>
                    <a:pt x="38" y="39"/>
                  </a:cubicBezTo>
                  <a:cubicBezTo>
                    <a:pt x="34" y="34"/>
                    <a:pt x="34" y="34"/>
                    <a:pt x="34" y="34"/>
                  </a:cubicBezTo>
                  <a:cubicBezTo>
                    <a:pt x="31" y="30"/>
                    <a:pt x="28" y="27"/>
                    <a:pt x="28" y="21"/>
                  </a:cubicBezTo>
                  <a:moveTo>
                    <a:pt x="79" y="83"/>
                  </a:moveTo>
                  <a:cubicBezTo>
                    <a:pt x="93" y="69"/>
                    <a:pt x="93" y="69"/>
                    <a:pt x="93" y="69"/>
                  </a:cubicBezTo>
                  <a:cubicBezTo>
                    <a:pt x="84" y="60"/>
                    <a:pt x="84" y="60"/>
                    <a:pt x="84" y="60"/>
                  </a:cubicBezTo>
                  <a:cubicBezTo>
                    <a:pt x="59" y="85"/>
                    <a:pt x="59" y="85"/>
                    <a:pt x="59" y="85"/>
                  </a:cubicBezTo>
                  <a:cubicBezTo>
                    <a:pt x="59" y="85"/>
                    <a:pt x="59" y="85"/>
                    <a:pt x="59" y="85"/>
                  </a:cubicBezTo>
                  <a:cubicBezTo>
                    <a:pt x="52" y="91"/>
                    <a:pt x="44" y="97"/>
                    <a:pt x="34" y="97"/>
                  </a:cubicBezTo>
                  <a:cubicBezTo>
                    <a:pt x="23" y="97"/>
                    <a:pt x="13" y="88"/>
                    <a:pt x="13" y="78"/>
                  </a:cubicBezTo>
                  <a:cubicBezTo>
                    <a:pt x="13" y="68"/>
                    <a:pt x="26" y="61"/>
                    <a:pt x="34" y="56"/>
                  </a:cubicBezTo>
                  <a:cubicBezTo>
                    <a:pt x="35" y="55"/>
                    <a:pt x="35" y="55"/>
                    <a:pt x="35" y="55"/>
                  </a:cubicBezTo>
                  <a:cubicBezTo>
                    <a:pt x="53" y="75"/>
                    <a:pt x="53" y="75"/>
                    <a:pt x="53" y="75"/>
                  </a:cubicBezTo>
                  <a:cubicBezTo>
                    <a:pt x="63" y="66"/>
                    <a:pt x="63" y="66"/>
                    <a:pt x="63" y="66"/>
                  </a:cubicBezTo>
                  <a:cubicBezTo>
                    <a:pt x="46" y="48"/>
                    <a:pt x="46" y="48"/>
                    <a:pt x="46" y="48"/>
                  </a:cubicBezTo>
                  <a:cubicBezTo>
                    <a:pt x="56" y="41"/>
                    <a:pt x="67" y="33"/>
                    <a:pt x="67" y="22"/>
                  </a:cubicBezTo>
                  <a:cubicBezTo>
                    <a:pt x="67" y="8"/>
                    <a:pt x="55" y="0"/>
                    <a:pt x="41" y="0"/>
                  </a:cubicBezTo>
                  <a:cubicBezTo>
                    <a:pt x="26" y="0"/>
                    <a:pt x="14" y="8"/>
                    <a:pt x="14" y="23"/>
                  </a:cubicBezTo>
                  <a:cubicBezTo>
                    <a:pt x="14" y="32"/>
                    <a:pt x="20" y="39"/>
                    <a:pt x="27" y="46"/>
                  </a:cubicBezTo>
                  <a:cubicBezTo>
                    <a:pt x="20" y="50"/>
                    <a:pt x="20" y="50"/>
                    <a:pt x="20" y="50"/>
                  </a:cubicBezTo>
                  <a:cubicBezTo>
                    <a:pt x="9" y="58"/>
                    <a:pt x="0" y="65"/>
                    <a:pt x="0" y="78"/>
                  </a:cubicBezTo>
                  <a:cubicBezTo>
                    <a:pt x="0" y="96"/>
                    <a:pt x="16" y="109"/>
                    <a:pt x="35" y="109"/>
                  </a:cubicBezTo>
                  <a:cubicBezTo>
                    <a:pt x="48" y="109"/>
                    <a:pt x="60" y="102"/>
                    <a:pt x="69" y="92"/>
                  </a:cubicBezTo>
                  <a:cubicBezTo>
                    <a:pt x="82" y="107"/>
                    <a:pt x="82" y="107"/>
                    <a:pt x="82" y="107"/>
                  </a:cubicBezTo>
                  <a:cubicBezTo>
                    <a:pt x="99" y="107"/>
                    <a:pt x="99" y="107"/>
                    <a:pt x="99" y="107"/>
                  </a:cubicBezTo>
                  <a:lnTo>
                    <a:pt x="79"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8" name="Freeform 9"/>
            <p:cNvSpPr>
              <a:spLocks/>
            </p:cNvSpPr>
            <p:nvPr userDrawn="1"/>
          </p:nvSpPr>
          <p:spPr bwMode="auto">
            <a:xfrm>
              <a:off x="2219" y="203"/>
              <a:ext cx="115" cy="248"/>
            </a:xfrm>
            <a:custGeom>
              <a:avLst/>
              <a:gdLst>
                <a:gd name="T0" fmla="*/ 33 w 115"/>
                <a:gd name="T1" fmla="*/ 0 h 248"/>
                <a:gd name="T2" fmla="*/ 0 w 115"/>
                <a:gd name="T3" fmla="*/ 0 h 248"/>
                <a:gd name="T4" fmla="*/ 0 w 115"/>
                <a:gd name="T5" fmla="*/ 248 h 248"/>
                <a:gd name="T6" fmla="*/ 115 w 115"/>
                <a:gd name="T7" fmla="*/ 248 h 248"/>
                <a:gd name="T8" fmla="*/ 115 w 115"/>
                <a:gd name="T9" fmla="*/ 220 h 248"/>
                <a:gd name="T10" fmla="*/ 33 w 115"/>
                <a:gd name="T11" fmla="*/ 220 h 248"/>
                <a:gd name="T12" fmla="*/ 33 w 115"/>
                <a:gd name="T13" fmla="*/ 0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48">
                  <a:moveTo>
                    <a:pt x="33" y="0"/>
                  </a:moveTo>
                  <a:lnTo>
                    <a:pt x="0" y="0"/>
                  </a:lnTo>
                  <a:lnTo>
                    <a:pt x="0" y="248"/>
                  </a:lnTo>
                  <a:lnTo>
                    <a:pt x="115" y="248"/>
                  </a:lnTo>
                  <a:lnTo>
                    <a:pt x="115" y="220"/>
                  </a:lnTo>
                  <a:lnTo>
                    <a:pt x="33" y="220"/>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9" name="Freeform 10"/>
            <p:cNvSpPr>
              <a:spLocks/>
            </p:cNvSpPr>
            <p:nvPr userDrawn="1"/>
          </p:nvSpPr>
          <p:spPr bwMode="auto">
            <a:xfrm>
              <a:off x="2441" y="196"/>
              <a:ext cx="264" cy="258"/>
            </a:xfrm>
            <a:custGeom>
              <a:avLst/>
              <a:gdLst>
                <a:gd name="T0" fmla="*/ 877 w 112"/>
                <a:gd name="T1" fmla="*/ 717 h 109"/>
                <a:gd name="T2" fmla="*/ 877 w 112"/>
                <a:gd name="T3" fmla="*/ 873 h 109"/>
                <a:gd name="T4" fmla="*/ 1256 w 112"/>
                <a:gd name="T5" fmla="*/ 873 h 109"/>
                <a:gd name="T6" fmla="*/ 773 w 112"/>
                <a:gd name="T7" fmla="*/ 1288 h 109"/>
                <a:gd name="T8" fmla="*/ 184 w 112"/>
                <a:gd name="T9" fmla="*/ 729 h 109"/>
                <a:gd name="T10" fmla="*/ 783 w 112"/>
                <a:gd name="T11" fmla="*/ 156 h 109"/>
                <a:gd name="T12" fmla="*/ 1256 w 112"/>
                <a:gd name="T13" fmla="*/ 386 h 109"/>
                <a:gd name="T14" fmla="*/ 1388 w 112"/>
                <a:gd name="T15" fmla="*/ 279 h 109"/>
                <a:gd name="T16" fmla="*/ 773 w 112"/>
                <a:gd name="T17" fmla="*/ 0 h 109"/>
                <a:gd name="T18" fmla="*/ 0 w 112"/>
                <a:gd name="T19" fmla="*/ 729 h 109"/>
                <a:gd name="T20" fmla="*/ 761 w 112"/>
                <a:gd name="T21" fmla="*/ 1446 h 109"/>
                <a:gd name="T22" fmla="*/ 1466 w 112"/>
                <a:gd name="T23" fmla="*/ 783 h 109"/>
                <a:gd name="T24" fmla="*/ 1466 w 112"/>
                <a:gd name="T25" fmla="*/ 717 h 109"/>
                <a:gd name="T26" fmla="*/ 877 w 112"/>
                <a:gd name="T27" fmla="*/ 717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109">
                  <a:moveTo>
                    <a:pt x="67" y="54"/>
                  </a:moveTo>
                  <a:cubicBezTo>
                    <a:pt x="67" y="66"/>
                    <a:pt x="67" y="66"/>
                    <a:pt x="67" y="66"/>
                  </a:cubicBezTo>
                  <a:cubicBezTo>
                    <a:pt x="96" y="66"/>
                    <a:pt x="96" y="66"/>
                    <a:pt x="96" y="66"/>
                  </a:cubicBezTo>
                  <a:cubicBezTo>
                    <a:pt x="96" y="83"/>
                    <a:pt x="77" y="97"/>
                    <a:pt x="59" y="97"/>
                  </a:cubicBezTo>
                  <a:cubicBezTo>
                    <a:pt x="34" y="97"/>
                    <a:pt x="14" y="77"/>
                    <a:pt x="14" y="55"/>
                  </a:cubicBezTo>
                  <a:cubicBezTo>
                    <a:pt x="14" y="31"/>
                    <a:pt x="34" y="12"/>
                    <a:pt x="60" y="12"/>
                  </a:cubicBezTo>
                  <a:cubicBezTo>
                    <a:pt x="74" y="12"/>
                    <a:pt x="88" y="19"/>
                    <a:pt x="96" y="29"/>
                  </a:cubicBezTo>
                  <a:cubicBezTo>
                    <a:pt x="106" y="21"/>
                    <a:pt x="106" y="21"/>
                    <a:pt x="106" y="21"/>
                  </a:cubicBezTo>
                  <a:cubicBezTo>
                    <a:pt x="95" y="8"/>
                    <a:pt x="77" y="0"/>
                    <a:pt x="59" y="0"/>
                  </a:cubicBezTo>
                  <a:cubicBezTo>
                    <a:pt x="26" y="0"/>
                    <a:pt x="0" y="25"/>
                    <a:pt x="0" y="55"/>
                  </a:cubicBezTo>
                  <a:cubicBezTo>
                    <a:pt x="0" y="84"/>
                    <a:pt x="26" y="109"/>
                    <a:pt x="58" y="109"/>
                  </a:cubicBezTo>
                  <a:cubicBezTo>
                    <a:pt x="90" y="109"/>
                    <a:pt x="112" y="87"/>
                    <a:pt x="112" y="59"/>
                  </a:cubicBezTo>
                  <a:cubicBezTo>
                    <a:pt x="112" y="54"/>
                    <a:pt x="112" y="54"/>
                    <a:pt x="112" y="54"/>
                  </a:cubicBezTo>
                  <a:lnTo>
                    <a:pt x="6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0" name="Freeform 11"/>
            <p:cNvSpPr>
              <a:spLocks/>
            </p:cNvSpPr>
            <p:nvPr userDrawn="1"/>
          </p:nvSpPr>
          <p:spPr bwMode="auto">
            <a:xfrm>
              <a:off x="2715" y="191"/>
              <a:ext cx="262" cy="258"/>
            </a:xfrm>
            <a:custGeom>
              <a:avLst/>
              <a:gdLst>
                <a:gd name="T0" fmla="*/ 262 w 262"/>
                <a:gd name="T1" fmla="*/ 258 h 258"/>
                <a:gd name="T2" fmla="*/ 127 w 262"/>
                <a:gd name="T3" fmla="*/ 0 h 258"/>
                <a:gd name="T4" fmla="*/ 0 w 262"/>
                <a:gd name="T5" fmla="*/ 258 h 258"/>
                <a:gd name="T6" fmla="*/ 38 w 262"/>
                <a:gd name="T7" fmla="*/ 258 h 258"/>
                <a:gd name="T8" fmla="*/ 132 w 262"/>
                <a:gd name="T9" fmla="*/ 69 h 258"/>
                <a:gd name="T10" fmla="*/ 179 w 262"/>
                <a:gd name="T11" fmla="*/ 168 h 258"/>
                <a:gd name="T12" fmla="*/ 113 w 262"/>
                <a:gd name="T13" fmla="*/ 168 h 258"/>
                <a:gd name="T14" fmla="*/ 101 w 262"/>
                <a:gd name="T15" fmla="*/ 197 h 258"/>
                <a:gd name="T16" fmla="*/ 193 w 262"/>
                <a:gd name="T17" fmla="*/ 197 h 258"/>
                <a:gd name="T18" fmla="*/ 224 w 262"/>
                <a:gd name="T19" fmla="*/ 258 h 258"/>
                <a:gd name="T20" fmla="*/ 262 w 262"/>
                <a:gd name="T21" fmla="*/ 258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258">
                  <a:moveTo>
                    <a:pt x="262" y="258"/>
                  </a:moveTo>
                  <a:lnTo>
                    <a:pt x="127" y="0"/>
                  </a:lnTo>
                  <a:lnTo>
                    <a:pt x="0" y="258"/>
                  </a:lnTo>
                  <a:lnTo>
                    <a:pt x="38" y="258"/>
                  </a:lnTo>
                  <a:lnTo>
                    <a:pt x="132" y="69"/>
                  </a:lnTo>
                  <a:lnTo>
                    <a:pt x="179" y="168"/>
                  </a:lnTo>
                  <a:lnTo>
                    <a:pt x="113" y="168"/>
                  </a:lnTo>
                  <a:lnTo>
                    <a:pt x="101" y="197"/>
                  </a:lnTo>
                  <a:lnTo>
                    <a:pt x="193" y="197"/>
                  </a:lnTo>
                  <a:lnTo>
                    <a:pt x="224" y="258"/>
                  </a:lnTo>
                  <a:lnTo>
                    <a:pt x="26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1" name="Freeform 12"/>
            <p:cNvSpPr>
              <a:spLocks/>
            </p:cNvSpPr>
            <p:nvPr userDrawn="1"/>
          </p:nvSpPr>
          <p:spPr bwMode="auto">
            <a:xfrm>
              <a:off x="2960" y="203"/>
              <a:ext cx="163" cy="246"/>
            </a:xfrm>
            <a:custGeom>
              <a:avLst/>
              <a:gdLst>
                <a:gd name="T0" fmla="*/ 100 w 163"/>
                <a:gd name="T1" fmla="*/ 29 h 246"/>
                <a:gd name="T2" fmla="*/ 163 w 163"/>
                <a:gd name="T3" fmla="*/ 29 h 246"/>
                <a:gd name="T4" fmla="*/ 163 w 163"/>
                <a:gd name="T5" fmla="*/ 0 h 246"/>
                <a:gd name="T6" fmla="*/ 0 w 163"/>
                <a:gd name="T7" fmla="*/ 0 h 246"/>
                <a:gd name="T8" fmla="*/ 0 w 163"/>
                <a:gd name="T9" fmla="*/ 29 h 246"/>
                <a:gd name="T10" fmla="*/ 64 w 163"/>
                <a:gd name="T11" fmla="*/ 29 h 246"/>
                <a:gd name="T12" fmla="*/ 64 w 163"/>
                <a:gd name="T13" fmla="*/ 246 h 246"/>
                <a:gd name="T14" fmla="*/ 100 w 163"/>
                <a:gd name="T15" fmla="*/ 246 h 246"/>
                <a:gd name="T16" fmla="*/ 100 w 163"/>
                <a:gd name="T17" fmla="*/ 29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6">
                  <a:moveTo>
                    <a:pt x="100" y="29"/>
                  </a:moveTo>
                  <a:lnTo>
                    <a:pt x="163" y="29"/>
                  </a:lnTo>
                  <a:lnTo>
                    <a:pt x="163" y="0"/>
                  </a:lnTo>
                  <a:lnTo>
                    <a:pt x="0" y="0"/>
                  </a:lnTo>
                  <a:lnTo>
                    <a:pt x="0" y="29"/>
                  </a:lnTo>
                  <a:lnTo>
                    <a:pt x="64" y="29"/>
                  </a:lnTo>
                  <a:lnTo>
                    <a:pt x="64" y="246"/>
                  </a:lnTo>
                  <a:lnTo>
                    <a:pt x="100" y="246"/>
                  </a:lnTo>
                  <a:lnTo>
                    <a:pt x="10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2" name="Freeform 13"/>
            <p:cNvSpPr>
              <a:spLocks/>
            </p:cNvSpPr>
            <p:nvPr userDrawn="1"/>
          </p:nvSpPr>
          <p:spPr bwMode="auto">
            <a:xfrm>
              <a:off x="3171" y="203"/>
              <a:ext cx="144" cy="246"/>
            </a:xfrm>
            <a:custGeom>
              <a:avLst/>
              <a:gdLst>
                <a:gd name="T0" fmla="*/ 0 w 144"/>
                <a:gd name="T1" fmla="*/ 246 h 246"/>
                <a:gd name="T2" fmla="*/ 144 w 144"/>
                <a:gd name="T3" fmla="*/ 246 h 246"/>
                <a:gd name="T4" fmla="*/ 144 w 144"/>
                <a:gd name="T5" fmla="*/ 218 h 246"/>
                <a:gd name="T6" fmla="*/ 33 w 144"/>
                <a:gd name="T7" fmla="*/ 218 h 246"/>
                <a:gd name="T8" fmla="*/ 33 w 144"/>
                <a:gd name="T9" fmla="*/ 137 h 246"/>
                <a:gd name="T10" fmla="*/ 141 w 144"/>
                <a:gd name="T11" fmla="*/ 137 h 246"/>
                <a:gd name="T12" fmla="*/ 141 w 144"/>
                <a:gd name="T13" fmla="*/ 111 h 246"/>
                <a:gd name="T14" fmla="*/ 33 w 144"/>
                <a:gd name="T15" fmla="*/ 111 h 246"/>
                <a:gd name="T16" fmla="*/ 33 w 144"/>
                <a:gd name="T17" fmla="*/ 29 h 246"/>
                <a:gd name="T18" fmla="*/ 144 w 144"/>
                <a:gd name="T19" fmla="*/ 29 h 246"/>
                <a:gd name="T20" fmla="*/ 144 w 144"/>
                <a:gd name="T21" fmla="*/ 0 h 246"/>
                <a:gd name="T22" fmla="*/ 0 w 144"/>
                <a:gd name="T23" fmla="*/ 0 h 246"/>
                <a:gd name="T24" fmla="*/ 0 w 144"/>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246">
                  <a:moveTo>
                    <a:pt x="0" y="246"/>
                  </a:moveTo>
                  <a:lnTo>
                    <a:pt x="144" y="246"/>
                  </a:lnTo>
                  <a:lnTo>
                    <a:pt x="144" y="218"/>
                  </a:lnTo>
                  <a:lnTo>
                    <a:pt x="33" y="218"/>
                  </a:lnTo>
                  <a:lnTo>
                    <a:pt x="33" y="137"/>
                  </a:lnTo>
                  <a:lnTo>
                    <a:pt x="141" y="137"/>
                  </a:lnTo>
                  <a:lnTo>
                    <a:pt x="141" y="111"/>
                  </a:lnTo>
                  <a:lnTo>
                    <a:pt x="33" y="111"/>
                  </a:lnTo>
                  <a:lnTo>
                    <a:pt x="33" y="29"/>
                  </a:lnTo>
                  <a:lnTo>
                    <a:pt x="144" y="29"/>
                  </a:lnTo>
                  <a:lnTo>
                    <a:pt x="144" y="0"/>
                  </a:lnTo>
                  <a:lnTo>
                    <a:pt x="0" y="0"/>
                  </a:lnTo>
                  <a:lnTo>
                    <a:pt x="0"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3" name="Freeform 14"/>
            <p:cNvSpPr>
              <a:spLocks/>
            </p:cNvSpPr>
            <p:nvPr userDrawn="1"/>
          </p:nvSpPr>
          <p:spPr bwMode="auto">
            <a:xfrm>
              <a:off x="3360" y="196"/>
              <a:ext cx="170" cy="258"/>
            </a:xfrm>
            <a:custGeom>
              <a:avLst/>
              <a:gdLst>
                <a:gd name="T0" fmla="*/ 897 w 72"/>
                <a:gd name="T1" fmla="*/ 213 h 109"/>
                <a:gd name="T2" fmla="*/ 512 w 72"/>
                <a:gd name="T3" fmla="*/ 0 h 109"/>
                <a:gd name="T4" fmla="*/ 66 w 72"/>
                <a:gd name="T5" fmla="*/ 357 h 109"/>
                <a:gd name="T6" fmla="*/ 397 w 72"/>
                <a:gd name="T7" fmla="*/ 717 h 109"/>
                <a:gd name="T8" fmla="*/ 503 w 72"/>
                <a:gd name="T9" fmla="*/ 757 h 109"/>
                <a:gd name="T10" fmla="*/ 763 w 72"/>
                <a:gd name="T11" fmla="*/ 1020 h 109"/>
                <a:gd name="T12" fmla="*/ 475 w 72"/>
                <a:gd name="T13" fmla="*/ 1288 h 109"/>
                <a:gd name="T14" fmla="*/ 184 w 72"/>
                <a:gd name="T15" fmla="*/ 1020 h 109"/>
                <a:gd name="T16" fmla="*/ 0 w 72"/>
                <a:gd name="T17" fmla="*/ 1058 h 109"/>
                <a:gd name="T18" fmla="*/ 463 w 72"/>
                <a:gd name="T19" fmla="*/ 1446 h 109"/>
                <a:gd name="T20" fmla="*/ 947 w 72"/>
                <a:gd name="T21" fmla="*/ 1020 h 109"/>
                <a:gd name="T22" fmla="*/ 569 w 72"/>
                <a:gd name="T23" fmla="*/ 599 h 109"/>
                <a:gd name="T24" fmla="*/ 463 w 72"/>
                <a:gd name="T25" fmla="*/ 554 h 109"/>
                <a:gd name="T26" fmla="*/ 250 w 72"/>
                <a:gd name="T27" fmla="*/ 357 h 109"/>
                <a:gd name="T28" fmla="*/ 503 w 72"/>
                <a:gd name="T29" fmla="*/ 173 h 109"/>
                <a:gd name="T30" fmla="*/ 753 w 72"/>
                <a:gd name="T31" fmla="*/ 291 h 109"/>
                <a:gd name="T32" fmla="*/ 897 w 72"/>
                <a:gd name="T33" fmla="*/ 213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09">
                  <a:moveTo>
                    <a:pt x="68" y="16"/>
                  </a:moveTo>
                  <a:cubicBezTo>
                    <a:pt x="62" y="6"/>
                    <a:pt x="51" y="0"/>
                    <a:pt x="39" y="0"/>
                  </a:cubicBezTo>
                  <a:cubicBezTo>
                    <a:pt x="21" y="0"/>
                    <a:pt x="5" y="11"/>
                    <a:pt x="5" y="27"/>
                  </a:cubicBezTo>
                  <a:cubicBezTo>
                    <a:pt x="5" y="42"/>
                    <a:pt x="17" y="49"/>
                    <a:pt x="30" y="54"/>
                  </a:cubicBezTo>
                  <a:cubicBezTo>
                    <a:pt x="38" y="57"/>
                    <a:pt x="38" y="57"/>
                    <a:pt x="38" y="57"/>
                  </a:cubicBezTo>
                  <a:cubicBezTo>
                    <a:pt x="48" y="61"/>
                    <a:pt x="58" y="66"/>
                    <a:pt x="58" y="77"/>
                  </a:cubicBezTo>
                  <a:cubicBezTo>
                    <a:pt x="58" y="88"/>
                    <a:pt x="49" y="97"/>
                    <a:pt x="36" y="97"/>
                  </a:cubicBezTo>
                  <a:cubicBezTo>
                    <a:pt x="24" y="97"/>
                    <a:pt x="14" y="89"/>
                    <a:pt x="14" y="77"/>
                  </a:cubicBezTo>
                  <a:cubicBezTo>
                    <a:pt x="0" y="80"/>
                    <a:pt x="0" y="80"/>
                    <a:pt x="0" y="80"/>
                  </a:cubicBezTo>
                  <a:cubicBezTo>
                    <a:pt x="2" y="97"/>
                    <a:pt x="17" y="109"/>
                    <a:pt x="35" y="109"/>
                  </a:cubicBezTo>
                  <a:cubicBezTo>
                    <a:pt x="56" y="109"/>
                    <a:pt x="72" y="96"/>
                    <a:pt x="72" y="77"/>
                  </a:cubicBezTo>
                  <a:cubicBezTo>
                    <a:pt x="72" y="59"/>
                    <a:pt x="60" y="51"/>
                    <a:pt x="43" y="45"/>
                  </a:cubicBezTo>
                  <a:cubicBezTo>
                    <a:pt x="35" y="42"/>
                    <a:pt x="35" y="42"/>
                    <a:pt x="35" y="42"/>
                  </a:cubicBezTo>
                  <a:cubicBezTo>
                    <a:pt x="28" y="40"/>
                    <a:pt x="19" y="36"/>
                    <a:pt x="19" y="27"/>
                  </a:cubicBezTo>
                  <a:cubicBezTo>
                    <a:pt x="19" y="18"/>
                    <a:pt x="29" y="13"/>
                    <a:pt x="38" y="13"/>
                  </a:cubicBezTo>
                  <a:cubicBezTo>
                    <a:pt x="47" y="13"/>
                    <a:pt x="53" y="16"/>
                    <a:pt x="57" y="22"/>
                  </a:cubicBezTo>
                  <a:lnTo>
                    <a:pt x="6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grpSp>
      <p:sp>
        <p:nvSpPr>
          <p:cNvPr id="14" name="Rectangle 31"/>
          <p:cNvSpPr>
            <a:spLocks noGrp="1" noChangeArrowheads="1"/>
          </p:cNvSpPr>
          <p:nvPr>
            <p:ph type="ftr" sz="quarter" idx="29"/>
          </p:nvPr>
        </p:nvSpPr>
        <p:spPr>
          <a:xfrm>
            <a:off x="3124200" y="6583365"/>
            <a:ext cx="2895600" cy="244475"/>
          </a:xfrm>
          <a:ln/>
        </p:spPr>
        <p:txBody>
          <a:bodyPr/>
          <a:lstStyle>
            <a:lvl1pPr>
              <a:defRPr/>
            </a:lvl1pPr>
          </a:lstStyle>
          <a:p>
            <a:pPr>
              <a:defRPr/>
            </a:pPr>
            <a:r>
              <a:rPr lang="en-US" altLang="en-US" smtClean="0"/>
              <a:t>klgates.com</a:t>
            </a:r>
            <a:endParaRPr lang="en-US" altLang="en-US"/>
          </a:p>
        </p:txBody>
      </p:sp>
      <p:sp>
        <p:nvSpPr>
          <p:cNvPr id="15" name="Rectangle 34"/>
          <p:cNvSpPr>
            <a:spLocks noGrp="1" noChangeArrowheads="1"/>
          </p:cNvSpPr>
          <p:nvPr>
            <p:ph type="dt" sz="half" idx="30"/>
          </p:nvPr>
        </p:nvSpPr>
        <p:spPr>
          <a:xfrm>
            <a:off x="495300" y="6583363"/>
            <a:ext cx="2133600" cy="246062"/>
          </a:xfrm>
          <a:ln/>
        </p:spPr>
        <p:txBody>
          <a:bodyPr/>
          <a:lstStyle>
            <a:lvl1pPr>
              <a:defRPr/>
            </a:lvl1pPr>
          </a:lstStyle>
          <a:p>
            <a:pPr>
              <a:defRPr/>
            </a:pPr>
            <a:r>
              <a:rPr lang="en-US" altLang="en-US" dirty="0" smtClean="0"/>
              <a:t>2023</a:t>
            </a:r>
            <a:endParaRPr lang="en-US" altLang="en-US" dirty="0"/>
          </a:p>
        </p:txBody>
      </p:sp>
      <p:sp>
        <p:nvSpPr>
          <p:cNvPr id="16" name="Rectangle 35"/>
          <p:cNvSpPr>
            <a:spLocks noGrp="1" noChangeArrowheads="1"/>
          </p:cNvSpPr>
          <p:nvPr>
            <p:ph type="sldNum" sz="quarter" idx="31"/>
          </p:nvPr>
        </p:nvSpPr>
        <p:spPr>
          <a:xfrm>
            <a:off x="6497364" y="6592888"/>
            <a:ext cx="2133600" cy="246062"/>
          </a:xfrm>
          <a:ln/>
        </p:spPr>
        <p:txBody>
          <a:bodyPr/>
          <a:lstStyle>
            <a:lvl1pPr>
              <a:defRPr/>
            </a:lvl1pPr>
          </a:lstStyle>
          <a:p>
            <a:pPr>
              <a:defRPr/>
            </a:pPr>
            <a:fld id="{57C4E651-7F7E-4851-9803-14E15A88B58F}" type="slidenum">
              <a:rPr lang="en-US" altLang="en-US"/>
              <a:pPr>
                <a:defRPr/>
              </a:pPr>
              <a:t>‹#›</a:t>
            </a:fld>
            <a:endParaRPr lang="en-US" altLang="en-US"/>
          </a:p>
        </p:txBody>
      </p:sp>
      <p:cxnSp>
        <p:nvCxnSpPr>
          <p:cNvPr id="17" name="Straight Connector 16"/>
          <p:cNvCxnSpPr/>
          <p:nvPr userDrawn="1"/>
        </p:nvCxnSpPr>
        <p:spPr bwMode="auto">
          <a:xfrm>
            <a:off x="495300" y="6563710"/>
            <a:ext cx="813566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58161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d Slide">
    <p:bg>
      <p:bgPr>
        <a:solidFill>
          <a:schemeClr val="accent1"/>
        </a:solidFill>
        <a:effectLst/>
      </p:bgPr>
    </p:bg>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0" y="0"/>
            <a:ext cx="9144000" cy="6858000"/>
          </a:xfrm>
          <a:prstGeom prst="rect">
            <a:avLst/>
          </a:prstGeom>
          <a:solidFill>
            <a:schemeClr val="accent6"/>
          </a:solidFill>
          <a:ln>
            <a:noFill/>
          </a:ln>
          <a:effectLst/>
          <a:extLst/>
        </p:spPr>
        <p:txBody>
          <a:bodyPr wrap="none" anchor="ctr"/>
          <a:lstStyle>
            <a:lvl1pPr>
              <a:defRPr sz="1400">
                <a:solidFill>
                  <a:schemeClr val="tx1"/>
                </a:solidFill>
                <a:latin typeface="Arial" charset="0"/>
                <a:ea typeface="Osaka" pitchFamily="1" charset="-128"/>
              </a:defRPr>
            </a:lvl1pPr>
            <a:lvl2pPr marL="742950" indent="-285750">
              <a:defRPr sz="1400">
                <a:solidFill>
                  <a:schemeClr val="tx1"/>
                </a:solidFill>
                <a:latin typeface="Arial" charset="0"/>
                <a:ea typeface="Osaka" pitchFamily="1" charset="-128"/>
              </a:defRPr>
            </a:lvl2pPr>
            <a:lvl3pPr marL="1143000" indent="-228600">
              <a:defRPr sz="1400">
                <a:solidFill>
                  <a:schemeClr val="tx1"/>
                </a:solidFill>
                <a:latin typeface="Arial" charset="0"/>
                <a:ea typeface="Osaka" pitchFamily="1" charset="-128"/>
              </a:defRPr>
            </a:lvl3pPr>
            <a:lvl4pPr marL="1600200" indent="-228600">
              <a:defRPr sz="1400">
                <a:solidFill>
                  <a:schemeClr val="tx1"/>
                </a:solidFill>
                <a:latin typeface="Arial" charset="0"/>
                <a:ea typeface="Osaka" pitchFamily="1" charset="-128"/>
              </a:defRPr>
            </a:lvl4pPr>
            <a:lvl5pPr marL="2057400" indent="-228600">
              <a:defRPr sz="1400">
                <a:solidFill>
                  <a:schemeClr val="tx1"/>
                </a:solidFill>
                <a:latin typeface="Arial" charset="0"/>
                <a:ea typeface="Osaka" pitchFamily="1" charset="-128"/>
              </a:defRPr>
            </a:lvl5pPr>
            <a:lvl6pPr marL="2514600" indent="-228600" algn="ctr" eaLnBrk="0" fontAlgn="base" hangingPunct="0">
              <a:spcBef>
                <a:spcPct val="0"/>
              </a:spcBef>
              <a:spcAft>
                <a:spcPct val="0"/>
              </a:spcAft>
              <a:defRPr sz="1400">
                <a:solidFill>
                  <a:schemeClr val="tx1"/>
                </a:solidFill>
                <a:latin typeface="Arial" charset="0"/>
                <a:ea typeface="Osaka" pitchFamily="1" charset="-128"/>
              </a:defRPr>
            </a:lvl6pPr>
            <a:lvl7pPr marL="2971800" indent="-228600" algn="ctr" eaLnBrk="0" fontAlgn="base" hangingPunct="0">
              <a:spcBef>
                <a:spcPct val="0"/>
              </a:spcBef>
              <a:spcAft>
                <a:spcPct val="0"/>
              </a:spcAft>
              <a:defRPr sz="1400">
                <a:solidFill>
                  <a:schemeClr val="tx1"/>
                </a:solidFill>
                <a:latin typeface="Arial" charset="0"/>
                <a:ea typeface="Osaka" pitchFamily="1" charset="-128"/>
              </a:defRPr>
            </a:lvl7pPr>
            <a:lvl8pPr marL="3429000" indent="-228600" algn="ctr" eaLnBrk="0" fontAlgn="base" hangingPunct="0">
              <a:spcBef>
                <a:spcPct val="0"/>
              </a:spcBef>
              <a:spcAft>
                <a:spcPct val="0"/>
              </a:spcAft>
              <a:defRPr sz="1400">
                <a:solidFill>
                  <a:schemeClr val="tx1"/>
                </a:solidFill>
                <a:latin typeface="Arial" charset="0"/>
                <a:ea typeface="Osaka" pitchFamily="1" charset="-128"/>
              </a:defRPr>
            </a:lvl8pPr>
            <a:lvl9pPr marL="3886200" indent="-228600" algn="ctr" eaLnBrk="0" fontAlgn="base" hangingPunct="0">
              <a:spcBef>
                <a:spcPct val="0"/>
              </a:spcBef>
              <a:spcAft>
                <a:spcPct val="0"/>
              </a:spcAft>
              <a:defRPr sz="1400">
                <a:solidFill>
                  <a:schemeClr val="tx1"/>
                </a:solidFill>
                <a:latin typeface="Arial" charset="0"/>
                <a:ea typeface="Osaka" pitchFamily="1" charset="-128"/>
              </a:defRPr>
            </a:lvl9pPr>
          </a:lstStyle>
          <a:p>
            <a:pPr algn="ctr" eaLnBrk="0" hangingPunct="0">
              <a:defRPr/>
            </a:pPr>
            <a:endParaRPr lang="en-US" altLang="en-US" sz="1400" smtClean="0">
              <a:cs typeface="+mn-cs"/>
            </a:endParaRPr>
          </a:p>
        </p:txBody>
      </p:sp>
      <p:pic>
        <p:nvPicPr>
          <p:cNvPr id="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2751" y="2998790"/>
            <a:ext cx="57785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391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5" name="Rectangle 31"/>
          <p:cNvSpPr>
            <a:spLocks noGrp="1" noChangeArrowheads="1"/>
          </p:cNvSpPr>
          <p:nvPr>
            <p:ph type="ftr" sz="quarter" idx="3"/>
          </p:nvPr>
        </p:nvSpPr>
        <p:spPr bwMode="auto">
          <a:xfrm>
            <a:off x="3124200" y="658336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000">
                <a:solidFill>
                  <a:srgbClr val="51626F"/>
                </a:solidFill>
                <a:latin typeface="Arial" charset="0"/>
                <a:ea typeface="Osaka" pitchFamily="1" charset="-128"/>
                <a:cs typeface="+mn-cs"/>
              </a:defRPr>
            </a:lvl1pPr>
          </a:lstStyle>
          <a:p>
            <a:pPr>
              <a:defRPr/>
            </a:pPr>
            <a:r>
              <a:rPr lang="en-US" altLang="en-US" smtClean="0"/>
              <a:t>klgates.com</a:t>
            </a:r>
            <a:endParaRPr lang="en-US" altLang="en-US" dirty="0"/>
          </a:p>
        </p:txBody>
      </p:sp>
      <p:sp>
        <p:nvSpPr>
          <p:cNvPr id="1058" name="Rectangle 34"/>
          <p:cNvSpPr>
            <a:spLocks noGrp="1" noChangeArrowheads="1"/>
          </p:cNvSpPr>
          <p:nvPr>
            <p:ph type="dt" sz="half" idx="2"/>
          </p:nvPr>
        </p:nvSpPr>
        <p:spPr bwMode="auto">
          <a:xfrm>
            <a:off x="495300" y="6583363"/>
            <a:ext cx="213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eaLnBrk="0" hangingPunct="0">
              <a:defRPr sz="1000">
                <a:latin typeface="Arial" charset="0"/>
                <a:ea typeface="Osaka" pitchFamily="1" charset="-128"/>
                <a:cs typeface="+mn-cs"/>
              </a:defRPr>
            </a:lvl1pPr>
          </a:lstStyle>
          <a:p>
            <a:pPr>
              <a:defRPr/>
            </a:pPr>
            <a:r>
              <a:rPr lang="en-US" altLang="en-US" dirty="0" smtClean="0"/>
              <a:t>2023</a:t>
            </a:r>
            <a:endParaRPr lang="en-US" altLang="en-US" dirty="0"/>
          </a:p>
        </p:txBody>
      </p:sp>
      <p:sp>
        <p:nvSpPr>
          <p:cNvPr id="1059" name="Rectangle 35"/>
          <p:cNvSpPr>
            <a:spLocks noGrp="1" noChangeArrowheads="1"/>
          </p:cNvSpPr>
          <p:nvPr>
            <p:ph type="sldNum" sz="quarter" idx="4"/>
          </p:nvPr>
        </p:nvSpPr>
        <p:spPr bwMode="auto">
          <a:xfrm>
            <a:off x="6497364" y="6592888"/>
            <a:ext cx="213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eaLnBrk="0" hangingPunct="0">
              <a:defRPr sz="1000">
                <a:latin typeface="Arial" charset="0"/>
                <a:ea typeface="Osaka" pitchFamily="1" charset="-128"/>
                <a:cs typeface="+mn-cs"/>
              </a:defRPr>
            </a:lvl1pPr>
          </a:lstStyle>
          <a:p>
            <a:pPr>
              <a:defRPr/>
            </a:pPr>
            <a:fld id="{ACBAD367-0227-4B3F-8BF8-6CC5765D9467}" type="slidenum">
              <a:rPr lang="en-US" altLang="en-US"/>
              <a:pPr>
                <a:defRPr/>
              </a:pPr>
              <a:t>‹#›</a:t>
            </a:fld>
            <a:endParaRPr lang="en-US" altLang="en-US" dirty="0"/>
          </a:p>
        </p:txBody>
      </p:sp>
      <p:grpSp>
        <p:nvGrpSpPr>
          <p:cNvPr id="1030" name="Group 5"/>
          <p:cNvGrpSpPr>
            <a:grpSpLocks noChangeAspect="1"/>
          </p:cNvGrpSpPr>
          <p:nvPr/>
        </p:nvGrpSpPr>
        <p:grpSpPr bwMode="auto">
          <a:xfrm>
            <a:off x="7083425" y="0"/>
            <a:ext cx="1541463" cy="444500"/>
            <a:chOff x="1536" y="7"/>
            <a:chExt cx="2190" cy="631"/>
          </a:xfrm>
        </p:grpSpPr>
        <p:sp>
          <p:nvSpPr>
            <p:cNvPr id="1031" name="AutoShape 4"/>
            <p:cNvSpPr>
              <a:spLocks noChangeAspect="1" noChangeArrowheads="1" noTextEdit="1"/>
            </p:cNvSpPr>
            <p:nvPr userDrawn="1"/>
          </p:nvSpPr>
          <p:spPr bwMode="auto">
            <a:xfrm>
              <a:off x="1536" y="7"/>
              <a:ext cx="2190"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1032" name="Rectangle 6"/>
            <p:cNvSpPr>
              <a:spLocks noChangeArrowheads="1"/>
            </p:cNvSpPr>
            <p:nvPr userDrawn="1"/>
          </p:nvSpPr>
          <p:spPr bwMode="auto">
            <a:xfrm>
              <a:off x="1536" y="7"/>
              <a:ext cx="2188" cy="633"/>
            </a:xfrm>
            <a:prstGeom prst="rect">
              <a:avLst/>
            </a:prstGeom>
            <a:solidFill>
              <a:srgbClr val="465D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400">
                  <a:solidFill>
                    <a:schemeClr val="tx1"/>
                  </a:solidFill>
                  <a:latin typeface="Arial" pitchFamily="34" charset="0"/>
                  <a:ea typeface="Osaka"/>
                  <a:cs typeface="Osaka"/>
                </a:defRPr>
              </a:lvl1pPr>
              <a:lvl2pPr marL="742950" indent="-285750" algn="ctr" eaLnBrk="0" hangingPunct="0">
                <a:defRPr sz="1400">
                  <a:solidFill>
                    <a:schemeClr val="tx1"/>
                  </a:solidFill>
                  <a:latin typeface="Arial" pitchFamily="34" charset="0"/>
                  <a:ea typeface="Osaka"/>
                  <a:cs typeface="Osaka"/>
                </a:defRPr>
              </a:lvl2pPr>
              <a:lvl3pPr marL="1143000" indent="-228600" algn="ctr" eaLnBrk="0" hangingPunct="0">
                <a:defRPr sz="1400">
                  <a:solidFill>
                    <a:schemeClr val="tx1"/>
                  </a:solidFill>
                  <a:latin typeface="Arial" pitchFamily="34" charset="0"/>
                  <a:ea typeface="Osaka"/>
                  <a:cs typeface="Osaka"/>
                </a:defRPr>
              </a:lvl3pPr>
              <a:lvl4pPr marL="1600200" indent="-228600" algn="ctr" eaLnBrk="0" hangingPunct="0">
                <a:defRPr sz="1400">
                  <a:solidFill>
                    <a:schemeClr val="tx1"/>
                  </a:solidFill>
                  <a:latin typeface="Arial" pitchFamily="34" charset="0"/>
                  <a:ea typeface="Osaka"/>
                  <a:cs typeface="Osaka"/>
                </a:defRPr>
              </a:lvl4pPr>
              <a:lvl5pPr marL="2057400" indent="-228600" algn="ctr" eaLnBrk="0" hangingPunct="0">
                <a:defRPr sz="1400">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400">
                  <a:solidFill>
                    <a:schemeClr val="tx1"/>
                  </a:solidFill>
                  <a:latin typeface="Arial" pitchFamily="34" charset="0"/>
                  <a:ea typeface="Osaka"/>
                  <a:cs typeface="Osaka"/>
                </a:defRPr>
              </a:lvl9pPr>
            </a:lstStyle>
            <a:p>
              <a:pPr>
                <a:defRPr/>
              </a:pPr>
              <a:endParaRPr lang="en-US" altLang="en-US" sz="1400" smtClean="0"/>
            </a:p>
          </p:txBody>
        </p:sp>
        <p:sp>
          <p:nvSpPr>
            <p:cNvPr id="1033" name="Freeform 7"/>
            <p:cNvSpPr>
              <a:spLocks/>
            </p:cNvSpPr>
            <p:nvPr userDrawn="1"/>
          </p:nvSpPr>
          <p:spPr bwMode="auto">
            <a:xfrm>
              <a:off x="1732" y="203"/>
              <a:ext cx="196" cy="248"/>
            </a:xfrm>
            <a:custGeom>
              <a:avLst/>
              <a:gdLst>
                <a:gd name="T0" fmla="*/ 33 w 196"/>
                <a:gd name="T1" fmla="*/ 107 h 248"/>
                <a:gd name="T2" fmla="*/ 33 w 196"/>
                <a:gd name="T3" fmla="*/ 0 h 248"/>
                <a:gd name="T4" fmla="*/ 0 w 196"/>
                <a:gd name="T5" fmla="*/ 0 h 248"/>
                <a:gd name="T6" fmla="*/ 0 w 196"/>
                <a:gd name="T7" fmla="*/ 248 h 248"/>
                <a:gd name="T8" fmla="*/ 33 w 196"/>
                <a:gd name="T9" fmla="*/ 248 h 248"/>
                <a:gd name="T10" fmla="*/ 33 w 196"/>
                <a:gd name="T11" fmla="*/ 144 h 248"/>
                <a:gd name="T12" fmla="*/ 47 w 196"/>
                <a:gd name="T13" fmla="*/ 133 h 248"/>
                <a:gd name="T14" fmla="*/ 149 w 196"/>
                <a:gd name="T15" fmla="*/ 248 h 248"/>
                <a:gd name="T16" fmla="*/ 196 w 196"/>
                <a:gd name="T17" fmla="*/ 248 h 248"/>
                <a:gd name="T18" fmla="*/ 71 w 196"/>
                <a:gd name="T19" fmla="*/ 111 h 248"/>
                <a:gd name="T20" fmla="*/ 194 w 196"/>
                <a:gd name="T21" fmla="*/ 0 h 248"/>
                <a:gd name="T22" fmla="*/ 149 w 196"/>
                <a:gd name="T23" fmla="*/ 0 h 248"/>
                <a:gd name="T24" fmla="*/ 33 w 196"/>
                <a:gd name="T25" fmla="*/ 10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248">
                  <a:moveTo>
                    <a:pt x="33" y="107"/>
                  </a:moveTo>
                  <a:lnTo>
                    <a:pt x="33" y="0"/>
                  </a:lnTo>
                  <a:lnTo>
                    <a:pt x="0" y="0"/>
                  </a:lnTo>
                  <a:lnTo>
                    <a:pt x="0" y="248"/>
                  </a:lnTo>
                  <a:lnTo>
                    <a:pt x="33" y="248"/>
                  </a:lnTo>
                  <a:lnTo>
                    <a:pt x="33" y="144"/>
                  </a:lnTo>
                  <a:lnTo>
                    <a:pt x="47" y="133"/>
                  </a:lnTo>
                  <a:lnTo>
                    <a:pt x="149" y="248"/>
                  </a:lnTo>
                  <a:lnTo>
                    <a:pt x="196" y="248"/>
                  </a:lnTo>
                  <a:lnTo>
                    <a:pt x="71" y="111"/>
                  </a:lnTo>
                  <a:lnTo>
                    <a:pt x="194" y="0"/>
                  </a:lnTo>
                  <a:lnTo>
                    <a:pt x="149" y="0"/>
                  </a:lnTo>
                  <a:lnTo>
                    <a:pt x="33"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034" name="Freeform 8"/>
            <p:cNvSpPr>
              <a:spLocks noEditPoints="1"/>
            </p:cNvSpPr>
            <p:nvPr userDrawn="1"/>
          </p:nvSpPr>
          <p:spPr bwMode="auto">
            <a:xfrm>
              <a:off x="1940" y="198"/>
              <a:ext cx="234" cy="258"/>
            </a:xfrm>
            <a:custGeom>
              <a:avLst/>
              <a:gdLst>
                <a:gd name="T0" fmla="*/ 369 w 99"/>
                <a:gd name="T1" fmla="*/ 279 h 109"/>
                <a:gd name="T2" fmla="*/ 532 w 99"/>
                <a:gd name="T3" fmla="*/ 135 h 109"/>
                <a:gd name="T4" fmla="*/ 716 w 99"/>
                <a:gd name="T5" fmla="*/ 291 h 109"/>
                <a:gd name="T6" fmla="*/ 532 w 99"/>
                <a:gd name="T7" fmla="*/ 504 h 109"/>
                <a:gd name="T8" fmla="*/ 503 w 99"/>
                <a:gd name="T9" fmla="*/ 516 h 109"/>
                <a:gd name="T10" fmla="*/ 447 w 99"/>
                <a:gd name="T11" fmla="*/ 447 h 109"/>
                <a:gd name="T12" fmla="*/ 369 w 99"/>
                <a:gd name="T13" fmla="*/ 279 h 109"/>
                <a:gd name="T14" fmla="*/ 1045 w 99"/>
                <a:gd name="T15" fmla="*/ 1098 h 109"/>
                <a:gd name="T16" fmla="*/ 1229 w 99"/>
                <a:gd name="T17" fmla="*/ 914 h 109"/>
                <a:gd name="T18" fmla="*/ 1111 w 99"/>
                <a:gd name="T19" fmla="*/ 795 h 109"/>
                <a:gd name="T20" fmla="*/ 778 w 99"/>
                <a:gd name="T21" fmla="*/ 1127 h 109"/>
                <a:gd name="T22" fmla="*/ 778 w 99"/>
                <a:gd name="T23" fmla="*/ 1127 h 109"/>
                <a:gd name="T24" fmla="*/ 447 w 99"/>
                <a:gd name="T25" fmla="*/ 1288 h 109"/>
                <a:gd name="T26" fmla="*/ 173 w 99"/>
                <a:gd name="T27" fmla="*/ 1037 h 109"/>
                <a:gd name="T28" fmla="*/ 447 w 99"/>
                <a:gd name="T29" fmla="*/ 746 h 109"/>
                <a:gd name="T30" fmla="*/ 463 w 99"/>
                <a:gd name="T31" fmla="*/ 729 h 109"/>
                <a:gd name="T32" fmla="*/ 697 w 99"/>
                <a:gd name="T33" fmla="*/ 996 h 109"/>
                <a:gd name="T34" fmla="*/ 832 w 99"/>
                <a:gd name="T35" fmla="*/ 873 h 109"/>
                <a:gd name="T36" fmla="*/ 610 w 99"/>
                <a:gd name="T37" fmla="*/ 639 h 109"/>
                <a:gd name="T38" fmla="*/ 882 w 99"/>
                <a:gd name="T39" fmla="*/ 291 h 109"/>
                <a:gd name="T40" fmla="*/ 541 w 99"/>
                <a:gd name="T41" fmla="*/ 0 h 109"/>
                <a:gd name="T42" fmla="*/ 184 w 99"/>
                <a:gd name="T43" fmla="*/ 303 h 109"/>
                <a:gd name="T44" fmla="*/ 357 w 99"/>
                <a:gd name="T45" fmla="*/ 611 h 109"/>
                <a:gd name="T46" fmla="*/ 262 w 99"/>
                <a:gd name="T47" fmla="*/ 660 h 109"/>
                <a:gd name="T48" fmla="*/ 0 w 99"/>
                <a:gd name="T49" fmla="*/ 1037 h 109"/>
                <a:gd name="T50" fmla="*/ 463 w 99"/>
                <a:gd name="T51" fmla="*/ 1446 h 109"/>
                <a:gd name="T52" fmla="*/ 910 w 99"/>
                <a:gd name="T53" fmla="*/ 1221 h 109"/>
                <a:gd name="T54" fmla="*/ 1085 w 99"/>
                <a:gd name="T55" fmla="*/ 1418 h 109"/>
                <a:gd name="T56" fmla="*/ 1307 w 99"/>
                <a:gd name="T57" fmla="*/ 1418 h 109"/>
                <a:gd name="T58" fmla="*/ 1045 w 99"/>
                <a:gd name="T59" fmla="*/ 1098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 h="109">
                  <a:moveTo>
                    <a:pt x="28" y="21"/>
                  </a:moveTo>
                  <a:cubicBezTo>
                    <a:pt x="28" y="15"/>
                    <a:pt x="33" y="10"/>
                    <a:pt x="40" y="10"/>
                  </a:cubicBezTo>
                  <a:cubicBezTo>
                    <a:pt x="48" y="10"/>
                    <a:pt x="54" y="14"/>
                    <a:pt x="54" y="22"/>
                  </a:cubicBezTo>
                  <a:cubicBezTo>
                    <a:pt x="54" y="29"/>
                    <a:pt x="46" y="33"/>
                    <a:pt x="40" y="38"/>
                  </a:cubicBezTo>
                  <a:cubicBezTo>
                    <a:pt x="38" y="39"/>
                    <a:pt x="38" y="39"/>
                    <a:pt x="38" y="39"/>
                  </a:cubicBezTo>
                  <a:cubicBezTo>
                    <a:pt x="34" y="34"/>
                    <a:pt x="34" y="34"/>
                    <a:pt x="34" y="34"/>
                  </a:cubicBezTo>
                  <a:cubicBezTo>
                    <a:pt x="31" y="30"/>
                    <a:pt x="28" y="27"/>
                    <a:pt x="28" y="21"/>
                  </a:cubicBezTo>
                  <a:moveTo>
                    <a:pt x="79" y="83"/>
                  </a:moveTo>
                  <a:cubicBezTo>
                    <a:pt x="93" y="69"/>
                    <a:pt x="93" y="69"/>
                    <a:pt x="93" y="69"/>
                  </a:cubicBezTo>
                  <a:cubicBezTo>
                    <a:pt x="84" y="60"/>
                    <a:pt x="84" y="60"/>
                    <a:pt x="84" y="60"/>
                  </a:cubicBezTo>
                  <a:cubicBezTo>
                    <a:pt x="59" y="85"/>
                    <a:pt x="59" y="85"/>
                    <a:pt x="59" y="85"/>
                  </a:cubicBezTo>
                  <a:cubicBezTo>
                    <a:pt x="59" y="85"/>
                    <a:pt x="59" y="85"/>
                    <a:pt x="59" y="85"/>
                  </a:cubicBezTo>
                  <a:cubicBezTo>
                    <a:pt x="52" y="91"/>
                    <a:pt x="44" y="97"/>
                    <a:pt x="34" y="97"/>
                  </a:cubicBezTo>
                  <a:cubicBezTo>
                    <a:pt x="23" y="97"/>
                    <a:pt x="13" y="88"/>
                    <a:pt x="13" y="78"/>
                  </a:cubicBezTo>
                  <a:cubicBezTo>
                    <a:pt x="13" y="68"/>
                    <a:pt x="26" y="61"/>
                    <a:pt x="34" y="56"/>
                  </a:cubicBezTo>
                  <a:cubicBezTo>
                    <a:pt x="35" y="55"/>
                    <a:pt x="35" y="55"/>
                    <a:pt x="35" y="55"/>
                  </a:cubicBezTo>
                  <a:cubicBezTo>
                    <a:pt x="53" y="75"/>
                    <a:pt x="53" y="75"/>
                    <a:pt x="53" y="75"/>
                  </a:cubicBezTo>
                  <a:cubicBezTo>
                    <a:pt x="63" y="66"/>
                    <a:pt x="63" y="66"/>
                    <a:pt x="63" y="66"/>
                  </a:cubicBezTo>
                  <a:cubicBezTo>
                    <a:pt x="46" y="48"/>
                    <a:pt x="46" y="48"/>
                    <a:pt x="46" y="48"/>
                  </a:cubicBezTo>
                  <a:cubicBezTo>
                    <a:pt x="56" y="41"/>
                    <a:pt x="67" y="33"/>
                    <a:pt x="67" y="22"/>
                  </a:cubicBezTo>
                  <a:cubicBezTo>
                    <a:pt x="67" y="8"/>
                    <a:pt x="55" y="0"/>
                    <a:pt x="41" y="0"/>
                  </a:cubicBezTo>
                  <a:cubicBezTo>
                    <a:pt x="26" y="0"/>
                    <a:pt x="14" y="8"/>
                    <a:pt x="14" y="23"/>
                  </a:cubicBezTo>
                  <a:cubicBezTo>
                    <a:pt x="14" y="32"/>
                    <a:pt x="20" y="39"/>
                    <a:pt x="27" y="46"/>
                  </a:cubicBezTo>
                  <a:cubicBezTo>
                    <a:pt x="20" y="50"/>
                    <a:pt x="20" y="50"/>
                    <a:pt x="20" y="50"/>
                  </a:cubicBezTo>
                  <a:cubicBezTo>
                    <a:pt x="9" y="58"/>
                    <a:pt x="0" y="65"/>
                    <a:pt x="0" y="78"/>
                  </a:cubicBezTo>
                  <a:cubicBezTo>
                    <a:pt x="0" y="96"/>
                    <a:pt x="16" y="109"/>
                    <a:pt x="35" y="109"/>
                  </a:cubicBezTo>
                  <a:cubicBezTo>
                    <a:pt x="48" y="109"/>
                    <a:pt x="60" y="102"/>
                    <a:pt x="69" y="92"/>
                  </a:cubicBezTo>
                  <a:cubicBezTo>
                    <a:pt x="82" y="107"/>
                    <a:pt x="82" y="107"/>
                    <a:pt x="82" y="107"/>
                  </a:cubicBezTo>
                  <a:cubicBezTo>
                    <a:pt x="99" y="107"/>
                    <a:pt x="99" y="107"/>
                    <a:pt x="99" y="107"/>
                  </a:cubicBezTo>
                  <a:lnTo>
                    <a:pt x="79"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035" name="Freeform 9"/>
            <p:cNvSpPr>
              <a:spLocks/>
            </p:cNvSpPr>
            <p:nvPr userDrawn="1"/>
          </p:nvSpPr>
          <p:spPr bwMode="auto">
            <a:xfrm>
              <a:off x="2219" y="203"/>
              <a:ext cx="115" cy="248"/>
            </a:xfrm>
            <a:custGeom>
              <a:avLst/>
              <a:gdLst>
                <a:gd name="T0" fmla="*/ 33 w 115"/>
                <a:gd name="T1" fmla="*/ 0 h 248"/>
                <a:gd name="T2" fmla="*/ 0 w 115"/>
                <a:gd name="T3" fmla="*/ 0 h 248"/>
                <a:gd name="T4" fmla="*/ 0 w 115"/>
                <a:gd name="T5" fmla="*/ 248 h 248"/>
                <a:gd name="T6" fmla="*/ 115 w 115"/>
                <a:gd name="T7" fmla="*/ 248 h 248"/>
                <a:gd name="T8" fmla="*/ 115 w 115"/>
                <a:gd name="T9" fmla="*/ 220 h 248"/>
                <a:gd name="T10" fmla="*/ 33 w 115"/>
                <a:gd name="T11" fmla="*/ 220 h 248"/>
                <a:gd name="T12" fmla="*/ 33 w 115"/>
                <a:gd name="T13" fmla="*/ 0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48">
                  <a:moveTo>
                    <a:pt x="33" y="0"/>
                  </a:moveTo>
                  <a:lnTo>
                    <a:pt x="0" y="0"/>
                  </a:lnTo>
                  <a:lnTo>
                    <a:pt x="0" y="248"/>
                  </a:lnTo>
                  <a:lnTo>
                    <a:pt x="115" y="248"/>
                  </a:lnTo>
                  <a:lnTo>
                    <a:pt x="115" y="220"/>
                  </a:lnTo>
                  <a:lnTo>
                    <a:pt x="33" y="220"/>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036" name="Freeform 10"/>
            <p:cNvSpPr>
              <a:spLocks/>
            </p:cNvSpPr>
            <p:nvPr userDrawn="1"/>
          </p:nvSpPr>
          <p:spPr bwMode="auto">
            <a:xfrm>
              <a:off x="2441" y="196"/>
              <a:ext cx="264" cy="258"/>
            </a:xfrm>
            <a:custGeom>
              <a:avLst/>
              <a:gdLst>
                <a:gd name="T0" fmla="*/ 877 w 112"/>
                <a:gd name="T1" fmla="*/ 717 h 109"/>
                <a:gd name="T2" fmla="*/ 877 w 112"/>
                <a:gd name="T3" fmla="*/ 873 h 109"/>
                <a:gd name="T4" fmla="*/ 1256 w 112"/>
                <a:gd name="T5" fmla="*/ 873 h 109"/>
                <a:gd name="T6" fmla="*/ 773 w 112"/>
                <a:gd name="T7" fmla="*/ 1288 h 109"/>
                <a:gd name="T8" fmla="*/ 184 w 112"/>
                <a:gd name="T9" fmla="*/ 729 h 109"/>
                <a:gd name="T10" fmla="*/ 783 w 112"/>
                <a:gd name="T11" fmla="*/ 156 h 109"/>
                <a:gd name="T12" fmla="*/ 1256 w 112"/>
                <a:gd name="T13" fmla="*/ 386 h 109"/>
                <a:gd name="T14" fmla="*/ 1388 w 112"/>
                <a:gd name="T15" fmla="*/ 279 h 109"/>
                <a:gd name="T16" fmla="*/ 773 w 112"/>
                <a:gd name="T17" fmla="*/ 0 h 109"/>
                <a:gd name="T18" fmla="*/ 0 w 112"/>
                <a:gd name="T19" fmla="*/ 729 h 109"/>
                <a:gd name="T20" fmla="*/ 761 w 112"/>
                <a:gd name="T21" fmla="*/ 1446 h 109"/>
                <a:gd name="T22" fmla="*/ 1466 w 112"/>
                <a:gd name="T23" fmla="*/ 783 h 109"/>
                <a:gd name="T24" fmla="*/ 1466 w 112"/>
                <a:gd name="T25" fmla="*/ 717 h 109"/>
                <a:gd name="T26" fmla="*/ 877 w 112"/>
                <a:gd name="T27" fmla="*/ 717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109">
                  <a:moveTo>
                    <a:pt x="67" y="54"/>
                  </a:moveTo>
                  <a:cubicBezTo>
                    <a:pt x="67" y="66"/>
                    <a:pt x="67" y="66"/>
                    <a:pt x="67" y="66"/>
                  </a:cubicBezTo>
                  <a:cubicBezTo>
                    <a:pt x="96" y="66"/>
                    <a:pt x="96" y="66"/>
                    <a:pt x="96" y="66"/>
                  </a:cubicBezTo>
                  <a:cubicBezTo>
                    <a:pt x="96" y="83"/>
                    <a:pt x="77" y="97"/>
                    <a:pt x="59" y="97"/>
                  </a:cubicBezTo>
                  <a:cubicBezTo>
                    <a:pt x="34" y="97"/>
                    <a:pt x="14" y="77"/>
                    <a:pt x="14" y="55"/>
                  </a:cubicBezTo>
                  <a:cubicBezTo>
                    <a:pt x="14" y="31"/>
                    <a:pt x="34" y="12"/>
                    <a:pt x="60" y="12"/>
                  </a:cubicBezTo>
                  <a:cubicBezTo>
                    <a:pt x="74" y="12"/>
                    <a:pt x="88" y="19"/>
                    <a:pt x="96" y="29"/>
                  </a:cubicBezTo>
                  <a:cubicBezTo>
                    <a:pt x="106" y="21"/>
                    <a:pt x="106" y="21"/>
                    <a:pt x="106" y="21"/>
                  </a:cubicBezTo>
                  <a:cubicBezTo>
                    <a:pt x="95" y="8"/>
                    <a:pt x="77" y="0"/>
                    <a:pt x="59" y="0"/>
                  </a:cubicBezTo>
                  <a:cubicBezTo>
                    <a:pt x="26" y="0"/>
                    <a:pt x="0" y="25"/>
                    <a:pt x="0" y="55"/>
                  </a:cubicBezTo>
                  <a:cubicBezTo>
                    <a:pt x="0" y="84"/>
                    <a:pt x="26" y="109"/>
                    <a:pt x="58" y="109"/>
                  </a:cubicBezTo>
                  <a:cubicBezTo>
                    <a:pt x="90" y="109"/>
                    <a:pt x="112" y="87"/>
                    <a:pt x="112" y="59"/>
                  </a:cubicBezTo>
                  <a:cubicBezTo>
                    <a:pt x="112" y="54"/>
                    <a:pt x="112" y="54"/>
                    <a:pt x="112" y="54"/>
                  </a:cubicBezTo>
                  <a:lnTo>
                    <a:pt x="6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037" name="Freeform 11"/>
            <p:cNvSpPr>
              <a:spLocks/>
            </p:cNvSpPr>
            <p:nvPr userDrawn="1"/>
          </p:nvSpPr>
          <p:spPr bwMode="auto">
            <a:xfrm>
              <a:off x="2715" y="191"/>
              <a:ext cx="262" cy="258"/>
            </a:xfrm>
            <a:custGeom>
              <a:avLst/>
              <a:gdLst>
                <a:gd name="T0" fmla="*/ 262 w 262"/>
                <a:gd name="T1" fmla="*/ 258 h 258"/>
                <a:gd name="T2" fmla="*/ 127 w 262"/>
                <a:gd name="T3" fmla="*/ 0 h 258"/>
                <a:gd name="T4" fmla="*/ 0 w 262"/>
                <a:gd name="T5" fmla="*/ 258 h 258"/>
                <a:gd name="T6" fmla="*/ 38 w 262"/>
                <a:gd name="T7" fmla="*/ 258 h 258"/>
                <a:gd name="T8" fmla="*/ 132 w 262"/>
                <a:gd name="T9" fmla="*/ 69 h 258"/>
                <a:gd name="T10" fmla="*/ 179 w 262"/>
                <a:gd name="T11" fmla="*/ 168 h 258"/>
                <a:gd name="T12" fmla="*/ 113 w 262"/>
                <a:gd name="T13" fmla="*/ 168 h 258"/>
                <a:gd name="T14" fmla="*/ 101 w 262"/>
                <a:gd name="T15" fmla="*/ 197 h 258"/>
                <a:gd name="T16" fmla="*/ 193 w 262"/>
                <a:gd name="T17" fmla="*/ 197 h 258"/>
                <a:gd name="T18" fmla="*/ 224 w 262"/>
                <a:gd name="T19" fmla="*/ 258 h 258"/>
                <a:gd name="T20" fmla="*/ 262 w 262"/>
                <a:gd name="T21" fmla="*/ 258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258">
                  <a:moveTo>
                    <a:pt x="262" y="258"/>
                  </a:moveTo>
                  <a:lnTo>
                    <a:pt x="127" y="0"/>
                  </a:lnTo>
                  <a:lnTo>
                    <a:pt x="0" y="258"/>
                  </a:lnTo>
                  <a:lnTo>
                    <a:pt x="38" y="258"/>
                  </a:lnTo>
                  <a:lnTo>
                    <a:pt x="132" y="69"/>
                  </a:lnTo>
                  <a:lnTo>
                    <a:pt x="179" y="168"/>
                  </a:lnTo>
                  <a:lnTo>
                    <a:pt x="113" y="168"/>
                  </a:lnTo>
                  <a:lnTo>
                    <a:pt x="101" y="197"/>
                  </a:lnTo>
                  <a:lnTo>
                    <a:pt x="193" y="197"/>
                  </a:lnTo>
                  <a:lnTo>
                    <a:pt x="224" y="258"/>
                  </a:lnTo>
                  <a:lnTo>
                    <a:pt x="26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038" name="Freeform 12"/>
            <p:cNvSpPr>
              <a:spLocks/>
            </p:cNvSpPr>
            <p:nvPr userDrawn="1"/>
          </p:nvSpPr>
          <p:spPr bwMode="auto">
            <a:xfrm>
              <a:off x="2960" y="203"/>
              <a:ext cx="163" cy="246"/>
            </a:xfrm>
            <a:custGeom>
              <a:avLst/>
              <a:gdLst>
                <a:gd name="T0" fmla="*/ 100 w 163"/>
                <a:gd name="T1" fmla="*/ 29 h 246"/>
                <a:gd name="T2" fmla="*/ 163 w 163"/>
                <a:gd name="T3" fmla="*/ 29 h 246"/>
                <a:gd name="T4" fmla="*/ 163 w 163"/>
                <a:gd name="T5" fmla="*/ 0 h 246"/>
                <a:gd name="T6" fmla="*/ 0 w 163"/>
                <a:gd name="T7" fmla="*/ 0 h 246"/>
                <a:gd name="T8" fmla="*/ 0 w 163"/>
                <a:gd name="T9" fmla="*/ 29 h 246"/>
                <a:gd name="T10" fmla="*/ 64 w 163"/>
                <a:gd name="T11" fmla="*/ 29 h 246"/>
                <a:gd name="T12" fmla="*/ 64 w 163"/>
                <a:gd name="T13" fmla="*/ 246 h 246"/>
                <a:gd name="T14" fmla="*/ 100 w 163"/>
                <a:gd name="T15" fmla="*/ 246 h 246"/>
                <a:gd name="T16" fmla="*/ 100 w 163"/>
                <a:gd name="T17" fmla="*/ 29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6">
                  <a:moveTo>
                    <a:pt x="100" y="29"/>
                  </a:moveTo>
                  <a:lnTo>
                    <a:pt x="163" y="29"/>
                  </a:lnTo>
                  <a:lnTo>
                    <a:pt x="163" y="0"/>
                  </a:lnTo>
                  <a:lnTo>
                    <a:pt x="0" y="0"/>
                  </a:lnTo>
                  <a:lnTo>
                    <a:pt x="0" y="29"/>
                  </a:lnTo>
                  <a:lnTo>
                    <a:pt x="64" y="29"/>
                  </a:lnTo>
                  <a:lnTo>
                    <a:pt x="64" y="246"/>
                  </a:lnTo>
                  <a:lnTo>
                    <a:pt x="100" y="246"/>
                  </a:lnTo>
                  <a:lnTo>
                    <a:pt x="10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039" name="Freeform 13"/>
            <p:cNvSpPr>
              <a:spLocks/>
            </p:cNvSpPr>
            <p:nvPr userDrawn="1"/>
          </p:nvSpPr>
          <p:spPr bwMode="auto">
            <a:xfrm>
              <a:off x="3171" y="203"/>
              <a:ext cx="144" cy="246"/>
            </a:xfrm>
            <a:custGeom>
              <a:avLst/>
              <a:gdLst>
                <a:gd name="T0" fmla="*/ 0 w 144"/>
                <a:gd name="T1" fmla="*/ 246 h 246"/>
                <a:gd name="T2" fmla="*/ 144 w 144"/>
                <a:gd name="T3" fmla="*/ 246 h 246"/>
                <a:gd name="T4" fmla="*/ 144 w 144"/>
                <a:gd name="T5" fmla="*/ 218 h 246"/>
                <a:gd name="T6" fmla="*/ 33 w 144"/>
                <a:gd name="T7" fmla="*/ 218 h 246"/>
                <a:gd name="T8" fmla="*/ 33 w 144"/>
                <a:gd name="T9" fmla="*/ 137 h 246"/>
                <a:gd name="T10" fmla="*/ 141 w 144"/>
                <a:gd name="T11" fmla="*/ 137 h 246"/>
                <a:gd name="T12" fmla="*/ 141 w 144"/>
                <a:gd name="T13" fmla="*/ 111 h 246"/>
                <a:gd name="T14" fmla="*/ 33 w 144"/>
                <a:gd name="T15" fmla="*/ 111 h 246"/>
                <a:gd name="T16" fmla="*/ 33 w 144"/>
                <a:gd name="T17" fmla="*/ 29 h 246"/>
                <a:gd name="T18" fmla="*/ 144 w 144"/>
                <a:gd name="T19" fmla="*/ 29 h 246"/>
                <a:gd name="T20" fmla="*/ 144 w 144"/>
                <a:gd name="T21" fmla="*/ 0 h 246"/>
                <a:gd name="T22" fmla="*/ 0 w 144"/>
                <a:gd name="T23" fmla="*/ 0 h 246"/>
                <a:gd name="T24" fmla="*/ 0 w 144"/>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246">
                  <a:moveTo>
                    <a:pt x="0" y="246"/>
                  </a:moveTo>
                  <a:lnTo>
                    <a:pt x="144" y="246"/>
                  </a:lnTo>
                  <a:lnTo>
                    <a:pt x="144" y="218"/>
                  </a:lnTo>
                  <a:lnTo>
                    <a:pt x="33" y="218"/>
                  </a:lnTo>
                  <a:lnTo>
                    <a:pt x="33" y="137"/>
                  </a:lnTo>
                  <a:lnTo>
                    <a:pt x="141" y="137"/>
                  </a:lnTo>
                  <a:lnTo>
                    <a:pt x="141" y="111"/>
                  </a:lnTo>
                  <a:lnTo>
                    <a:pt x="33" y="111"/>
                  </a:lnTo>
                  <a:lnTo>
                    <a:pt x="33" y="29"/>
                  </a:lnTo>
                  <a:lnTo>
                    <a:pt x="144" y="29"/>
                  </a:lnTo>
                  <a:lnTo>
                    <a:pt x="144" y="0"/>
                  </a:lnTo>
                  <a:lnTo>
                    <a:pt x="0" y="0"/>
                  </a:lnTo>
                  <a:lnTo>
                    <a:pt x="0"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040" name="Freeform 14"/>
            <p:cNvSpPr>
              <a:spLocks/>
            </p:cNvSpPr>
            <p:nvPr userDrawn="1"/>
          </p:nvSpPr>
          <p:spPr bwMode="auto">
            <a:xfrm>
              <a:off x="3360" y="196"/>
              <a:ext cx="170" cy="258"/>
            </a:xfrm>
            <a:custGeom>
              <a:avLst/>
              <a:gdLst>
                <a:gd name="T0" fmla="*/ 897 w 72"/>
                <a:gd name="T1" fmla="*/ 213 h 109"/>
                <a:gd name="T2" fmla="*/ 512 w 72"/>
                <a:gd name="T3" fmla="*/ 0 h 109"/>
                <a:gd name="T4" fmla="*/ 66 w 72"/>
                <a:gd name="T5" fmla="*/ 357 h 109"/>
                <a:gd name="T6" fmla="*/ 397 w 72"/>
                <a:gd name="T7" fmla="*/ 717 h 109"/>
                <a:gd name="T8" fmla="*/ 503 w 72"/>
                <a:gd name="T9" fmla="*/ 757 h 109"/>
                <a:gd name="T10" fmla="*/ 763 w 72"/>
                <a:gd name="T11" fmla="*/ 1020 h 109"/>
                <a:gd name="T12" fmla="*/ 475 w 72"/>
                <a:gd name="T13" fmla="*/ 1288 h 109"/>
                <a:gd name="T14" fmla="*/ 184 w 72"/>
                <a:gd name="T15" fmla="*/ 1020 h 109"/>
                <a:gd name="T16" fmla="*/ 0 w 72"/>
                <a:gd name="T17" fmla="*/ 1058 h 109"/>
                <a:gd name="T18" fmla="*/ 463 w 72"/>
                <a:gd name="T19" fmla="*/ 1446 h 109"/>
                <a:gd name="T20" fmla="*/ 947 w 72"/>
                <a:gd name="T21" fmla="*/ 1020 h 109"/>
                <a:gd name="T22" fmla="*/ 569 w 72"/>
                <a:gd name="T23" fmla="*/ 599 h 109"/>
                <a:gd name="T24" fmla="*/ 463 w 72"/>
                <a:gd name="T25" fmla="*/ 554 h 109"/>
                <a:gd name="T26" fmla="*/ 250 w 72"/>
                <a:gd name="T27" fmla="*/ 357 h 109"/>
                <a:gd name="T28" fmla="*/ 503 w 72"/>
                <a:gd name="T29" fmla="*/ 173 h 109"/>
                <a:gd name="T30" fmla="*/ 753 w 72"/>
                <a:gd name="T31" fmla="*/ 291 h 109"/>
                <a:gd name="T32" fmla="*/ 897 w 72"/>
                <a:gd name="T33" fmla="*/ 213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09">
                  <a:moveTo>
                    <a:pt x="68" y="16"/>
                  </a:moveTo>
                  <a:cubicBezTo>
                    <a:pt x="62" y="6"/>
                    <a:pt x="51" y="0"/>
                    <a:pt x="39" y="0"/>
                  </a:cubicBezTo>
                  <a:cubicBezTo>
                    <a:pt x="21" y="0"/>
                    <a:pt x="5" y="11"/>
                    <a:pt x="5" y="27"/>
                  </a:cubicBezTo>
                  <a:cubicBezTo>
                    <a:pt x="5" y="42"/>
                    <a:pt x="17" y="49"/>
                    <a:pt x="30" y="54"/>
                  </a:cubicBezTo>
                  <a:cubicBezTo>
                    <a:pt x="38" y="57"/>
                    <a:pt x="38" y="57"/>
                    <a:pt x="38" y="57"/>
                  </a:cubicBezTo>
                  <a:cubicBezTo>
                    <a:pt x="48" y="61"/>
                    <a:pt x="58" y="66"/>
                    <a:pt x="58" y="77"/>
                  </a:cubicBezTo>
                  <a:cubicBezTo>
                    <a:pt x="58" y="88"/>
                    <a:pt x="49" y="97"/>
                    <a:pt x="36" y="97"/>
                  </a:cubicBezTo>
                  <a:cubicBezTo>
                    <a:pt x="24" y="97"/>
                    <a:pt x="14" y="89"/>
                    <a:pt x="14" y="77"/>
                  </a:cubicBezTo>
                  <a:cubicBezTo>
                    <a:pt x="0" y="80"/>
                    <a:pt x="0" y="80"/>
                    <a:pt x="0" y="80"/>
                  </a:cubicBezTo>
                  <a:cubicBezTo>
                    <a:pt x="2" y="97"/>
                    <a:pt x="17" y="109"/>
                    <a:pt x="35" y="109"/>
                  </a:cubicBezTo>
                  <a:cubicBezTo>
                    <a:pt x="56" y="109"/>
                    <a:pt x="72" y="96"/>
                    <a:pt x="72" y="77"/>
                  </a:cubicBezTo>
                  <a:cubicBezTo>
                    <a:pt x="72" y="59"/>
                    <a:pt x="60" y="51"/>
                    <a:pt x="43" y="45"/>
                  </a:cubicBezTo>
                  <a:cubicBezTo>
                    <a:pt x="35" y="42"/>
                    <a:pt x="35" y="42"/>
                    <a:pt x="35" y="42"/>
                  </a:cubicBezTo>
                  <a:cubicBezTo>
                    <a:pt x="28" y="40"/>
                    <a:pt x="19" y="36"/>
                    <a:pt x="19" y="27"/>
                  </a:cubicBezTo>
                  <a:cubicBezTo>
                    <a:pt x="19" y="18"/>
                    <a:pt x="29" y="13"/>
                    <a:pt x="38" y="13"/>
                  </a:cubicBezTo>
                  <a:cubicBezTo>
                    <a:pt x="47" y="13"/>
                    <a:pt x="53" y="16"/>
                    <a:pt x="57" y="22"/>
                  </a:cubicBezTo>
                  <a:lnTo>
                    <a:pt x="6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grpSp>
      <p:cxnSp>
        <p:nvCxnSpPr>
          <p:cNvPr id="3" name="Straight Connector 2"/>
          <p:cNvCxnSpPr/>
          <p:nvPr userDrawn="1"/>
        </p:nvCxnSpPr>
        <p:spPr bwMode="auto">
          <a:xfrm>
            <a:off x="495300" y="6563710"/>
            <a:ext cx="813566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Placeholder 4"/>
          <p:cNvSpPr>
            <a:spLocks noGrp="1"/>
          </p:cNvSpPr>
          <p:nvPr>
            <p:ph type="body" idx="1"/>
          </p:nvPr>
        </p:nvSpPr>
        <p:spPr>
          <a:xfrm>
            <a:off x="495300" y="1626036"/>
            <a:ext cx="8128180" cy="4550927"/>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itle Placeholder 8"/>
          <p:cNvSpPr>
            <a:spLocks noGrp="1"/>
          </p:cNvSpPr>
          <p:nvPr>
            <p:ph type="title"/>
          </p:nvPr>
        </p:nvSpPr>
        <p:spPr>
          <a:xfrm>
            <a:off x="495300" y="692727"/>
            <a:ext cx="8128180" cy="566161"/>
          </a:xfrm>
          <a:prstGeom prst="rect">
            <a:avLst/>
          </a:prstGeom>
        </p:spPr>
        <p:txBody>
          <a:bodyPr vert="horz" lIns="91440" tIns="45720" rIns="91440" bIns="45720" rtlCol="0" anchor="ctr">
            <a:normAutofit/>
          </a:bodyPr>
          <a:lstStyle/>
          <a:p>
            <a:r>
              <a:rPr lang="en-US" smtClean="0"/>
              <a:t>Click to edit Master title style</a:t>
            </a:r>
            <a:endParaRPr lang="en-AU" dirty="0"/>
          </a:p>
        </p:txBody>
      </p:sp>
    </p:spTree>
  </p:cSld>
  <p:clrMap bg1="lt1" tx1="dk1" bg2="lt2" tx2="dk2" accent1="accent1" accent2="accent2" accent3="accent3" accent4="accent4" accent5="accent5" accent6="accent6" hlink="hlink" folHlink="folHlink"/>
  <p:sldLayoutIdLst>
    <p:sldLayoutId id="2147485081" r:id="rId1"/>
    <p:sldLayoutId id="2147484985" r:id="rId2"/>
    <p:sldLayoutId id="2147484991" r:id="rId3"/>
    <p:sldLayoutId id="2147485078" r:id="rId4"/>
    <p:sldLayoutId id="2147485089" r:id="rId5"/>
    <p:sldLayoutId id="2147484986" r:id="rId6"/>
    <p:sldLayoutId id="2147485088" r:id="rId7"/>
    <p:sldLayoutId id="2147484997" r:id="rId8"/>
    <p:sldLayoutId id="2147484999" r:id="rId9"/>
    <p:sldLayoutId id="2147485091"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p:txStyles>
    <p:titleStyle>
      <a:lvl1pPr algn="l" rtl="0" eaLnBrk="1" fontAlgn="base" hangingPunct="1">
        <a:lnSpc>
          <a:spcPct val="90000"/>
        </a:lnSpc>
        <a:spcBef>
          <a:spcPct val="0"/>
        </a:spcBef>
        <a:spcAft>
          <a:spcPct val="0"/>
        </a:spcAft>
        <a:defRPr sz="3000" b="1">
          <a:solidFill>
            <a:schemeClr val="accent6"/>
          </a:solidFill>
          <a:latin typeface="+mj-lt"/>
          <a:ea typeface="+mj-ea"/>
          <a:cs typeface="+mj-cs"/>
        </a:defRPr>
      </a:lvl1pPr>
      <a:lvl2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2pPr>
      <a:lvl3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3pPr>
      <a:lvl4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4pPr>
      <a:lvl5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5pPr>
      <a:lvl6pPr marL="4572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6pPr>
      <a:lvl7pPr marL="9144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7pPr>
      <a:lvl8pPr marL="13716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8pPr>
      <a:lvl9pPr marL="18288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9pPr>
    </p:titleStyle>
    <p:bodyStyle>
      <a:lvl1pPr marL="0" indent="0" algn="l" rtl="0" eaLnBrk="1" fontAlgn="base" hangingPunct="1">
        <a:spcBef>
          <a:spcPct val="0"/>
        </a:spcBef>
        <a:spcAft>
          <a:spcPct val="25000"/>
        </a:spcAft>
        <a:buClr>
          <a:srgbClr val="51626F"/>
        </a:buClr>
        <a:buFont typeface="Wingdings" pitchFamily="2" charset="2"/>
        <a:defRPr sz="240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000">
          <a:solidFill>
            <a:srgbClr val="51626F"/>
          </a:solidFill>
          <a:latin typeface="+mn-lt"/>
          <a:ea typeface="+mn-ea"/>
        </a:defRPr>
      </a:lvl2pPr>
      <a:lvl3pPr marL="1143000" indent="-228600" algn="l" rtl="0" eaLnBrk="1" fontAlgn="base" hangingPunct="1">
        <a:spcBef>
          <a:spcPct val="0"/>
        </a:spcBef>
        <a:spcAft>
          <a:spcPct val="25000"/>
        </a:spcAft>
        <a:buClr>
          <a:schemeClr val="accent6"/>
        </a:buClr>
        <a:buSzPct val="98000"/>
        <a:buFont typeface="Wingdings" pitchFamily="2" charset="2"/>
        <a:buChar char="§"/>
        <a:defRPr sz="20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1800">
          <a:solidFill>
            <a:srgbClr val="51626F"/>
          </a:solidFill>
          <a:latin typeface="+mn-lt"/>
          <a:ea typeface="+mn-ea"/>
        </a:defRPr>
      </a:lvl4pPr>
      <a:lvl5pPr marL="2057400" indent="-228600" algn="l" rtl="0" eaLnBrk="1" fontAlgn="base" hangingPunct="1">
        <a:spcBef>
          <a:spcPct val="20000"/>
        </a:spcBef>
        <a:spcAft>
          <a:spcPct val="0"/>
        </a:spcAft>
        <a:buClr>
          <a:schemeClr val="tx1"/>
        </a:buClr>
        <a:buSzPct val="45000"/>
        <a:buFont typeface="Wingdings" pitchFamily="2" charset="2"/>
        <a:buChar char="q"/>
        <a:defRPr sz="16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5"/>
          <p:cNvGrpSpPr>
            <a:grpSpLocks noChangeAspect="1"/>
          </p:cNvGrpSpPr>
          <p:nvPr userDrawn="1"/>
        </p:nvGrpSpPr>
        <p:grpSpPr bwMode="auto">
          <a:xfrm>
            <a:off x="7083425" y="0"/>
            <a:ext cx="1541463" cy="444500"/>
            <a:chOff x="1536" y="7"/>
            <a:chExt cx="2190" cy="631"/>
          </a:xfrm>
        </p:grpSpPr>
        <p:sp>
          <p:nvSpPr>
            <p:cNvPr id="3" name="AutoShape 4"/>
            <p:cNvSpPr>
              <a:spLocks noChangeAspect="1" noChangeArrowheads="1" noTextEdit="1"/>
            </p:cNvSpPr>
            <p:nvPr userDrawn="1"/>
          </p:nvSpPr>
          <p:spPr bwMode="auto">
            <a:xfrm>
              <a:off x="1536" y="7"/>
              <a:ext cx="2190"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4" name="Rectangle 3"/>
            <p:cNvSpPr>
              <a:spLocks noChangeArrowheads="1"/>
            </p:cNvSpPr>
            <p:nvPr userDrawn="1"/>
          </p:nvSpPr>
          <p:spPr bwMode="auto">
            <a:xfrm>
              <a:off x="1536" y="7"/>
              <a:ext cx="2188" cy="633"/>
            </a:xfrm>
            <a:prstGeom prst="rect">
              <a:avLst/>
            </a:prstGeom>
            <a:solidFill>
              <a:srgbClr val="465D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400">
                  <a:solidFill>
                    <a:schemeClr val="tx1"/>
                  </a:solidFill>
                  <a:latin typeface="Arial" pitchFamily="34" charset="0"/>
                  <a:ea typeface="Osaka"/>
                  <a:cs typeface="Osaka"/>
                </a:defRPr>
              </a:lvl1pPr>
              <a:lvl2pPr marL="742950" indent="-285750" algn="ctr" eaLnBrk="0" hangingPunct="0">
                <a:defRPr sz="1400">
                  <a:solidFill>
                    <a:schemeClr val="tx1"/>
                  </a:solidFill>
                  <a:latin typeface="Arial" pitchFamily="34" charset="0"/>
                  <a:ea typeface="Osaka"/>
                  <a:cs typeface="Osaka"/>
                </a:defRPr>
              </a:lvl2pPr>
              <a:lvl3pPr marL="1143000" indent="-228600" algn="ctr" eaLnBrk="0" hangingPunct="0">
                <a:defRPr sz="1400">
                  <a:solidFill>
                    <a:schemeClr val="tx1"/>
                  </a:solidFill>
                  <a:latin typeface="Arial" pitchFamily="34" charset="0"/>
                  <a:ea typeface="Osaka"/>
                  <a:cs typeface="Osaka"/>
                </a:defRPr>
              </a:lvl3pPr>
              <a:lvl4pPr marL="1600200" indent="-228600" algn="ctr" eaLnBrk="0" hangingPunct="0">
                <a:defRPr sz="1400">
                  <a:solidFill>
                    <a:schemeClr val="tx1"/>
                  </a:solidFill>
                  <a:latin typeface="Arial" pitchFamily="34" charset="0"/>
                  <a:ea typeface="Osaka"/>
                  <a:cs typeface="Osaka"/>
                </a:defRPr>
              </a:lvl4pPr>
              <a:lvl5pPr marL="2057400" indent="-228600" algn="ctr" eaLnBrk="0" hangingPunct="0">
                <a:defRPr sz="1400">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400">
                  <a:solidFill>
                    <a:schemeClr val="tx1"/>
                  </a:solidFill>
                  <a:latin typeface="Arial" pitchFamily="34" charset="0"/>
                  <a:ea typeface="Osaka"/>
                  <a:cs typeface="Osaka"/>
                </a:defRPr>
              </a:lvl9pPr>
            </a:lstStyle>
            <a:p>
              <a:pPr>
                <a:defRPr/>
              </a:pPr>
              <a:endParaRPr lang="en-US" altLang="en-US" sz="1400" smtClean="0"/>
            </a:p>
          </p:txBody>
        </p:sp>
        <p:sp>
          <p:nvSpPr>
            <p:cNvPr id="5" name="Freeform 4"/>
            <p:cNvSpPr>
              <a:spLocks/>
            </p:cNvSpPr>
            <p:nvPr userDrawn="1"/>
          </p:nvSpPr>
          <p:spPr bwMode="auto">
            <a:xfrm>
              <a:off x="1732" y="203"/>
              <a:ext cx="196" cy="248"/>
            </a:xfrm>
            <a:custGeom>
              <a:avLst/>
              <a:gdLst>
                <a:gd name="T0" fmla="*/ 33 w 196"/>
                <a:gd name="T1" fmla="*/ 107 h 248"/>
                <a:gd name="T2" fmla="*/ 33 w 196"/>
                <a:gd name="T3" fmla="*/ 0 h 248"/>
                <a:gd name="T4" fmla="*/ 0 w 196"/>
                <a:gd name="T5" fmla="*/ 0 h 248"/>
                <a:gd name="T6" fmla="*/ 0 w 196"/>
                <a:gd name="T7" fmla="*/ 248 h 248"/>
                <a:gd name="T8" fmla="*/ 33 w 196"/>
                <a:gd name="T9" fmla="*/ 248 h 248"/>
                <a:gd name="T10" fmla="*/ 33 w 196"/>
                <a:gd name="T11" fmla="*/ 144 h 248"/>
                <a:gd name="T12" fmla="*/ 47 w 196"/>
                <a:gd name="T13" fmla="*/ 133 h 248"/>
                <a:gd name="T14" fmla="*/ 149 w 196"/>
                <a:gd name="T15" fmla="*/ 248 h 248"/>
                <a:gd name="T16" fmla="*/ 196 w 196"/>
                <a:gd name="T17" fmla="*/ 248 h 248"/>
                <a:gd name="T18" fmla="*/ 71 w 196"/>
                <a:gd name="T19" fmla="*/ 111 h 248"/>
                <a:gd name="T20" fmla="*/ 194 w 196"/>
                <a:gd name="T21" fmla="*/ 0 h 248"/>
                <a:gd name="T22" fmla="*/ 149 w 196"/>
                <a:gd name="T23" fmla="*/ 0 h 248"/>
                <a:gd name="T24" fmla="*/ 33 w 196"/>
                <a:gd name="T25" fmla="*/ 10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248">
                  <a:moveTo>
                    <a:pt x="33" y="107"/>
                  </a:moveTo>
                  <a:lnTo>
                    <a:pt x="33" y="0"/>
                  </a:lnTo>
                  <a:lnTo>
                    <a:pt x="0" y="0"/>
                  </a:lnTo>
                  <a:lnTo>
                    <a:pt x="0" y="248"/>
                  </a:lnTo>
                  <a:lnTo>
                    <a:pt x="33" y="248"/>
                  </a:lnTo>
                  <a:lnTo>
                    <a:pt x="33" y="144"/>
                  </a:lnTo>
                  <a:lnTo>
                    <a:pt x="47" y="133"/>
                  </a:lnTo>
                  <a:lnTo>
                    <a:pt x="149" y="248"/>
                  </a:lnTo>
                  <a:lnTo>
                    <a:pt x="196" y="248"/>
                  </a:lnTo>
                  <a:lnTo>
                    <a:pt x="71" y="111"/>
                  </a:lnTo>
                  <a:lnTo>
                    <a:pt x="194" y="0"/>
                  </a:lnTo>
                  <a:lnTo>
                    <a:pt x="149" y="0"/>
                  </a:lnTo>
                  <a:lnTo>
                    <a:pt x="33"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6" name="Freeform 5"/>
            <p:cNvSpPr>
              <a:spLocks noEditPoints="1"/>
            </p:cNvSpPr>
            <p:nvPr userDrawn="1"/>
          </p:nvSpPr>
          <p:spPr bwMode="auto">
            <a:xfrm>
              <a:off x="1940" y="198"/>
              <a:ext cx="234" cy="258"/>
            </a:xfrm>
            <a:custGeom>
              <a:avLst/>
              <a:gdLst>
                <a:gd name="T0" fmla="*/ 369 w 99"/>
                <a:gd name="T1" fmla="*/ 279 h 109"/>
                <a:gd name="T2" fmla="*/ 532 w 99"/>
                <a:gd name="T3" fmla="*/ 135 h 109"/>
                <a:gd name="T4" fmla="*/ 716 w 99"/>
                <a:gd name="T5" fmla="*/ 291 h 109"/>
                <a:gd name="T6" fmla="*/ 532 w 99"/>
                <a:gd name="T7" fmla="*/ 504 h 109"/>
                <a:gd name="T8" fmla="*/ 503 w 99"/>
                <a:gd name="T9" fmla="*/ 516 h 109"/>
                <a:gd name="T10" fmla="*/ 447 w 99"/>
                <a:gd name="T11" fmla="*/ 447 h 109"/>
                <a:gd name="T12" fmla="*/ 369 w 99"/>
                <a:gd name="T13" fmla="*/ 279 h 109"/>
                <a:gd name="T14" fmla="*/ 1045 w 99"/>
                <a:gd name="T15" fmla="*/ 1098 h 109"/>
                <a:gd name="T16" fmla="*/ 1229 w 99"/>
                <a:gd name="T17" fmla="*/ 914 h 109"/>
                <a:gd name="T18" fmla="*/ 1111 w 99"/>
                <a:gd name="T19" fmla="*/ 795 h 109"/>
                <a:gd name="T20" fmla="*/ 778 w 99"/>
                <a:gd name="T21" fmla="*/ 1127 h 109"/>
                <a:gd name="T22" fmla="*/ 778 w 99"/>
                <a:gd name="T23" fmla="*/ 1127 h 109"/>
                <a:gd name="T24" fmla="*/ 447 w 99"/>
                <a:gd name="T25" fmla="*/ 1288 h 109"/>
                <a:gd name="T26" fmla="*/ 173 w 99"/>
                <a:gd name="T27" fmla="*/ 1037 h 109"/>
                <a:gd name="T28" fmla="*/ 447 w 99"/>
                <a:gd name="T29" fmla="*/ 746 h 109"/>
                <a:gd name="T30" fmla="*/ 463 w 99"/>
                <a:gd name="T31" fmla="*/ 729 h 109"/>
                <a:gd name="T32" fmla="*/ 697 w 99"/>
                <a:gd name="T33" fmla="*/ 996 h 109"/>
                <a:gd name="T34" fmla="*/ 832 w 99"/>
                <a:gd name="T35" fmla="*/ 873 h 109"/>
                <a:gd name="T36" fmla="*/ 610 w 99"/>
                <a:gd name="T37" fmla="*/ 639 h 109"/>
                <a:gd name="T38" fmla="*/ 882 w 99"/>
                <a:gd name="T39" fmla="*/ 291 h 109"/>
                <a:gd name="T40" fmla="*/ 541 w 99"/>
                <a:gd name="T41" fmla="*/ 0 h 109"/>
                <a:gd name="T42" fmla="*/ 184 w 99"/>
                <a:gd name="T43" fmla="*/ 303 h 109"/>
                <a:gd name="T44" fmla="*/ 357 w 99"/>
                <a:gd name="T45" fmla="*/ 611 h 109"/>
                <a:gd name="T46" fmla="*/ 262 w 99"/>
                <a:gd name="T47" fmla="*/ 660 h 109"/>
                <a:gd name="T48" fmla="*/ 0 w 99"/>
                <a:gd name="T49" fmla="*/ 1037 h 109"/>
                <a:gd name="T50" fmla="*/ 463 w 99"/>
                <a:gd name="T51" fmla="*/ 1446 h 109"/>
                <a:gd name="T52" fmla="*/ 910 w 99"/>
                <a:gd name="T53" fmla="*/ 1221 h 109"/>
                <a:gd name="T54" fmla="*/ 1085 w 99"/>
                <a:gd name="T55" fmla="*/ 1418 h 109"/>
                <a:gd name="T56" fmla="*/ 1307 w 99"/>
                <a:gd name="T57" fmla="*/ 1418 h 109"/>
                <a:gd name="T58" fmla="*/ 1045 w 99"/>
                <a:gd name="T59" fmla="*/ 1098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 h="109">
                  <a:moveTo>
                    <a:pt x="28" y="21"/>
                  </a:moveTo>
                  <a:cubicBezTo>
                    <a:pt x="28" y="15"/>
                    <a:pt x="33" y="10"/>
                    <a:pt x="40" y="10"/>
                  </a:cubicBezTo>
                  <a:cubicBezTo>
                    <a:pt x="48" y="10"/>
                    <a:pt x="54" y="14"/>
                    <a:pt x="54" y="22"/>
                  </a:cubicBezTo>
                  <a:cubicBezTo>
                    <a:pt x="54" y="29"/>
                    <a:pt x="46" y="33"/>
                    <a:pt x="40" y="38"/>
                  </a:cubicBezTo>
                  <a:cubicBezTo>
                    <a:pt x="38" y="39"/>
                    <a:pt x="38" y="39"/>
                    <a:pt x="38" y="39"/>
                  </a:cubicBezTo>
                  <a:cubicBezTo>
                    <a:pt x="34" y="34"/>
                    <a:pt x="34" y="34"/>
                    <a:pt x="34" y="34"/>
                  </a:cubicBezTo>
                  <a:cubicBezTo>
                    <a:pt x="31" y="30"/>
                    <a:pt x="28" y="27"/>
                    <a:pt x="28" y="21"/>
                  </a:cubicBezTo>
                  <a:moveTo>
                    <a:pt x="79" y="83"/>
                  </a:moveTo>
                  <a:cubicBezTo>
                    <a:pt x="93" y="69"/>
                    <a:pt x="93" y="69"/>
                    <a:pt x="93" y="69"/>
                  </a:cubicBezTo>
                  <a:cubicBezTo>
                    <a:pt x="84" y="60"/>
                    <a:pt x="84" y="60"/>
                    <a:pt x="84" y="60"/>
                  </a:cubicBezTo>
                  <a:cubicBezTo>
                    <a:pt x="59" y="85"/>
                    <a:pt x="59" y="85"/>
                    <a:pt x="59" y="85"/>
                  </a:cubicBezTo>
                  <a:cubicBezTo>
                    <a:pt x="59" y="85"/>
                    <a:pt x="59" y="85"/>
                    <a:pt x="59" y="85"/>
                  </a:cubicBezTo>
                  <a:cubicBezTo>
                    <a:pt x="52" y="91"/>
                    <a:pt x="44" y="97"/>
                    <a:pt x="34" y="97"/>
                  </a:cubicBezTo>
                  <a:cubicBezTo>
                    <a:pt x="23" y="97"/>
                    <a:pt x="13" y="88"/>
                    <a:pt x="13" y="78"/>
                  </a:cubicBezTo>
                  <a:cubicBezTo>
                    <a:pt x="13" y="68"/>
                    <a:pt x="26" y="61"/>
                    <a:pt x="34" y="56"/>
                  </a:cubicBezTo>
                  <a:cubicBezTo>
                    <a:pt x="35" y="55"/>
                    <a:pt x="35" y="55"/>
                    <a:pt x="35" y="55"/>
                  </a:cubicBezTo>
                  <a:cubicBezTo>
                    <a:pt x="53" y="75"/>
                    <a:pt x="53" y="75"/>
                    <a:pt x="53" y="75"/>
                  </a:cubicBezTo>
                  <a:cubicBezTo>
                    <a:pt x="63" y="66"/>
                    <a:pt x="63" y="66"/>
                    <a:pt x="63" y="66"/>
                  </a:cubicBezTo>
                  <a:cubicBezTo>
                    <a:pt x="46" y="48"/>
                    <a:pt x="46" y="48"/>
                    <a:pt x="46" y="48"/>
                  </a:cubicBezTo>
                  <a:cubicBezTo>
                    <a:pt x="56" y="41"/>
                    <a:pt x="67" y="33"/>
                    <a:pt x="67" y="22"/>
                  </a:cubicBezTo>
                  <a:cubicBezTo>
                    <a:pt x="67" y="8"/>
                    <a:pt x="55" y="0"/>
                    <a:pt x="41" y="0"/>
                  </a:cubicBezTo>
                  <a:cubicBezTo>
                    <a:pt x="26" y="0"/>
                    <a:pt x="14" y="8"/>
                    <a:pt x="14" y="23"/>
                  </a:cubicBezTo>
                  <a:cubicBezTo>
                    <a:pt x="14" y="32"/>
                    <a:pt x="20" y="39"/>
                    <a:pt x="27" y="46"/>
                  </a:cubicBezTo>
                  <a:cubicBezTo>
                    <a:pt x="20" y="50"/>
                    <a:pt x="20" y="50"/>
                    <a:pt x="20" y="50"/>
                  </a:cubicBezTo>
                  <a:cubicBezTo>
                    <a:pt x="9" y="58"/>
                    <a:pt x="0" y="65"/>
                    <a:pt x="0" y="78"/>
                  </a:cubicBezTo>
                  <a:cubicBezTo>
                    <a:pt x="0" y="96"/>
                    <a:pt x="16" y="109"/>
                    <a:pt x="35" y="109"/>
                  </a:cubicBezTo>
                  <a:cubicBezTo>
                    <a:pt x="48" y="109"/>
                    <a:pt x="60" y="102"/>
                    <a:pt x="69" y="92"/>
                  </a:cubicBezTo>
                  <a:cubicBezTo>
                    <a:pt x="82" y="107"/>
                    <a:pt x="82" y="107"/>
                    <a:pt x="82" y="107"/>
                  </a:cubicBezTo>
                  <a:cubicBezTo>
                    <a:pt x="99" y="107"/>
                    <a:pt x="99" y="107"/>
                    <a:pt x="99" y="107"/>
                  </a:cubicBezTo>
                  <a:lnTo>
                    <a:pt x="79"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7" name="Freeform 6"/>
            <p:cNvSpPr>
              <a:spLocks/>
            </p:cNvSpPr>
            <p:nvPr userDrawn="1"/>
          </p:nvSpPr>
          <p:spPr bwMode="auto">
            <a:xfrm>
              <a:off x="2219" y="203"/>
              <a:ext cx="115" cy="248"/>
            </a:xfrm>
            <a:custGeom>
              <a:avLst/>
              <a:gdLst>
                <a:gd name="T0" fmla="*/ 33 w 115"/>
                <a:gd name="T1" fmla="*/ 0 h 248"/>
                <a:gd name="T2" fmla="*/ 0 w 115"/>
                <a:gd name="T3" fmla="*/ 0 h 248"/>
                <a:gd name="T4" fmla="*/ 0 w 115"/>
                <a:gd name="T5" fmla="*/ 248 h 248"/>
                <a:gd name="T6" fmla="*/ 115 w 115"/>
                <a:gd name="T7" fmla="*/ 248 h 248"/>
                <a:gd name="T8" fmla="*/ 115 w 115"/>
                <a:gd name="T9" fmla="*/ 220 h 248"/>
                <a:gd name="T10" fmla="*/ 33 w 115"/>
                <a:gd name="T11" fmla="*/ 220 h 248"/>
                <a:gd name="T12" fmla="*/ 33 w 115"/>
                <a:gd name="T13" fmla="*/ 0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48">
                  <a:moveTo>
                    <a:pt x="33" y="0"/>
                  </a:moveTo>
                  <a:lnTo>
                    <a:pt x="0" y="0"/>
                  </a:lnTo>
                  <a:lnTo>
                    <a:pt x="0" y="248"/>
                  </a:lnTo>
                  <a:lnTo>
                    <a:pt x="115" y="248"/>
                  </a:lnTo>
                  <a:lnTo>
                    <a:pt x="115" y="220"/>
                  </a:lnTo>
                  <a:lnTo>
                    <a:pt x="33" y="220"/>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8" name="Freeform 7"/>
            <p:cNvSpPr>
              <a:spLocks/>
            </p:cNvSpPr>
            <p:nvPr userDrawn="1"/>
          </p:nvSpPr>
          <p:spPr bwMode="auto">
            <a:xfrm>
              <a:off x="2441" y="196"/>
              <a:ext cx="264" cy="258"/>
            </a:xfrm>
            <a:custGeom>
              <a:avLst/>
              <a:gdLst>
                <a:gd name="T0" fmla="*/ 877 w 112"/>
                <a:gd name="T1" fmla="*/ 717 h 109"/>
                <a:gd name="T2" fmla="*/ 877 w 112"/>
                <a:gd name="T3" fmla="*/ 873 h 109"/>
                <a:gd name="T4" fmla="*/ 1256 w 112"/>
                <a:gd name="T5" fmla="*/ 873 h 109"/>
                <a:gd name="T6" fmla="*/ 773 w 112"/>
                <a:gd name="T7" fmla="*/ 1288 h 109"/>
                <a:gd name="T8" fmla="*/ 184 w 112"/>
                <a:gd name="T9" fmla="*/ 729 h 109"/>
                <a:gd name="T10" fmla="*/ 783 w 112"/>
                <a:gd name="T11" fmla="*/ 156 h 109"/>
                <a:gd name="T12" fmla="*/ 1256 w 112"/>
                <a:gd name="T13" fmla="*/ 386 h 109"/>
                <a:gd name="T14" fmla="*/ 1388 w 112"/>
                <a:gd name="T15" fmla="*/ 279 h 109"/>
                <a:gd name="T16" fmla="*/ 773 w 112"/>
                <a:gd name="T17" fmla="*/ 0 h 109"/>
                <a:gd name="T18" fmla="*/ 0 w 112"/>
                <a:gd name="T19" fmla="*/ 729 h 109"/>
                <a:gd name="T20" fmla="*/ 761 w 112"/>
                <a:gd name="T21" fmla="*/ 1446 h 109"/>
                <a:gd name="T22" fmla="*/ 1466 w 112"/>
                <a:gd name="T23" fmla="*/ 783 h 109"/>
                <a:gd name="T24" fmla="*/ 1466 w 112"/>
                <a:gd name="T25" fmla="*/ 717 h 109"/>
                <a:gd name="T26" fmla="*/ 877 w 112"/>
                <a:gd name="T27" fmla="*/ 717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109">
                  <a:moveTo>
                    <a:pt x="67" y="54"/>
                  </a:moveTo>
                  <a:cubicBezTo>
                    <a:pt x="67" y="66"/>
                    <a:pt x="67" y="66"/>
                    <a:pt x="67" y="66"/>
                  </a:cubicBezTo>
                  <a:cubicBezTo>
                    <a:pt x="96" y="66"/>
                    <a:pt x="96" y="66"/>
                    <a:pt x="96" y="66"/>
                  </a:cubicBezTo>
                  <a:cubicBezTo>
                    <a:pt x="96" y="83"/>
                    <a:pt x="77" y="97"/>
                    <a:pt x="59" y="97"/>
                  </a:cubicBezTo>
                  <a:cubicBezTo>
                    <a:pt x="34" y="97"/>
                    <a:pt x="14" y="77"/>
                    <a:pt x="14" y="55"/>
                  </a:cubicBezTo>
                  <a:cubicBezTo>
                    <a:pt x="14" y="31"/>
                    <a:pt x="34" y="12"/>
                    <a:pt x="60" y="12"/>
                  </a:cubicBezTo>
                  <a:cubicBezTo>
                    <a:pt x="74" y="12"/>
                    <a:pt x="88" y="19"/>
                    <a:pt x="96" y="29"/>
                  </a:cubicBezTo>
                  <a:cubicBezTo>
                    <a:pt x="106" y="21"/>
                    <a:pt x="106" y="21"/>
                    <a:pt x="106" y="21"/>
                  </a:cubicBezTo>
                  <a:cubicBezTo>
                    <a:pt x="95" y="8"/>
                    <a:pt x="77" y="0"/>
                    <a:pt x="59" y="0"/>
                  </a:cubicBezTo>
                  <a:cubicBezTo>
                    <a:pt x="26" y="0"/>
                    <a:pt x="0" y="25"/>
                    <a:pt x="0" y="55"/>
                  </a:cubicBezTo>
                  <a:cubicBezTo>
                    <a:pt x="0" y="84"/>
                    <a:pt x="26" y="109"/>
                    <a:pt x="58" y="109"/>
                  </a:cubicBezTo>
                  <a:cubicBezTo>
                    <a:pt x="90" y="109"/>
                    <a:pt x="112" y="87"/>
                    <a:pt x="112" y="59"/>
                  </a:cubicBezTo>
                  <a:cubicBezTo>
                    <a:pt x="112" y="54"/>
                    <a:pt x="112" y="54"/>
                    <a:pt x="112" y="54"/>
                  </a:cubicBezTo>
                  <a:lnTo>
                    <a:pt x="6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9" name="Freeform 8"/>
            <p:cNvSpPr>
              <a:spLocks/>
            </p:cNvSpPr>
            <p:nvPr userDrawn="1"/>
          </p:nvSpPr>
          <p:spPr bwMode="auto">
            <a:xfrm>
              <a:off x="2715" y="191"/>
              <a:ext cx="262" cy="258"/>
            </a:xfrm>
            <a:custGeom>
              <a:avLst/>
              <a:gdLst>
                <a:gd name="T0" fmla="*/ 262 w 262"/>
                <a:gd name="T1" fmla="*/ 258 h 258"/>
                <a:gd name="T2" fmla="*/ 127 w 262"/>
                <a:gd name="T3" fmla="*/ 0 h 258"/>
                <a:gd name="T4" fmla="*/ 0 w 262"/>
                <a:gd name="T5" fmla="*/ 258 h 258"/>
                <a:gd name="T6" fmla="*/ 38 w 262"/>
                <a:gd name="T7" fmla="*/ 258 h 258"/>
                <a:gd name="T8" fmla="*/ 132 w 262"/>
                <a:gd name="T9" fmla="*/ 69 h 258"/>
                <a:gd name="T10" fmla="*/ 179 w 262"/>
                <a:gd name="T11" fmla="*/ 168 h 258"/>
                <a:gd name="T12" fmla="*/ 113 w 262"/>
                <a:gd name="T13" fmla="*/ 168 h 258"/>
                <a:gd name="T14" fmla="*/ 101 w 262"/>
                <a:gd name="T15" fmla="*/ 197 h 258"/>
                <a:gd name="T16" fmla="*/ 193 w 262"/>
                <a:gd name="T17" fmla="*/ 197 h 258"/>
                <a:gd name="T18" fmla="*/ 224 w 262"/>
                <a:gd name="T19" fmla="*/ 258 h 258"/>
                <a:gd name="T20" fmla="*/ 262 w 262"/>
                <a:gd name="T21" fmla="*/ 258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258">
                  <a:moveTo>
                    <a:pt x="262" y="258"/>
                  </a:moveTo>
                  <a:lnTo>
                    <a:pt x="127" y="0"/>
                  </a:lnTo>
                  <a:lnTo>
                    <a:pt x="0" y="258"/>
                  </a:lnTo>
                  <a:lnTo>
                    <a:pt x="38" y="258"/>
                  </a:lnTo>
                  <a:lnTo>
                    <a:pt x="132" y="69"/>
                  </a:lnTo>
                  <a:lnTo>
                    <a:pt x="179" y="168"/>
                  </a:lnTo>
                  <a:lnTo>
                    <a:pt x="113" y="168"/>
                  </a:lnTo>
                  <a:lnTo>
                    <a:pt x="101" y="197"/>
                  </a:lnTo>
                  <a:lnTo>
                    <a:pt x="193" y="197"/>
                  </a:lnTo>
                  <a:lnTo>
                    <a:pt x="224" y="258"/>
                  </a:lnTo>
                  <a:lnTo>
                    <a:pt x="26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0" name="Freeform 9"/>
            <p:cNvSpPr>
              <a:spLocks/>
            </p:cNvSpPr>
            <p:nvPr userDrawn="1"/>
          </p:nvSpPr>
          <p:spPr bwMode="auto">
            <a:xfrm>
              <a:off x="2960" y="203"/>
              <a:ext cx="163" cy="246"/>
            </a:xfrm>
            <a:custGeom>
              <a:avLst/>
              <a:gdLst>
                <a:gd name="T0" fmla="*/ 100 w 163"/>
                <a:gd name="T1" fmla="*/ 29 h 246"/>
                <a:gd name="T2" fmla="*/ 163 w 163"/>
                <a:gd name="T3" fmla="*/ 29 h 246"/>
                <a:gd name="T4" fmla="*/ 163 w 163"/>
                <a:gd name="T5" fmla="*/ 0 h 246"/>
                <a:gd name="T6" fmla="*/ 0 w 163"/>
                <a:gd name="T7" fmla="*/ 0 h 246"/>
                <a:gd name="T8" fmla="*/ 0 w 163"/>
                <a:gd name="T9" fmla="*/ 29 h 246"/>
                <a:gd name="T10" fmla="*/ 64 w 163"/>
                <a:gd name="T11" fmla="*/ 29 h 246"/>
                <a:gd name="T12" fmla="*/ 64 w 163"/>
                <a:gd name="T13" fmla="*/ 246 h 246"/>
                <a:gd name="T14" fmla="*/ 100 w 163"/>
                <a:gd name="T15" fmla="*/ 246 h 246"/>
                <a:gd name="T16" fmla="*/ 100 w 163"/>
                <a:gd name="T17" fmla="*/ 29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6">
                  <a:moveTo>
                    <a:pt x="100" y="29"/>
                  </a:moveTo>
                  <a:lnTo>
                    <a:pt x="163" y="29"/>
                  </a:lnTo>
                  <a:lnTo>
                    <a:pt x="163" y="0"/>
                  </a:lnTo>
                  <a:lnTo>
                    <a:pt x="0" y="0"/>
                  </a:lnTo>
                  <a:lnTo>
                    <a:pt x="0" y="29"/>
                  </a:lnTo>
                  <a:lnTo>
                    <a:pt x="64" y="29"/>
                  </a:lnTo>
                  <a:lnTo>
                    <a:pt x="64" y="246"/>
                  </a:lnTo>
                  <a:lnTo>
                    <a:pt x="100" y="246"/>
                  </a:lnTo>
                  <a:lnTo>
                    <a:pt x="10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1" name="Freeform 10"/>
            <p:cNvSpPr>
              <a:spLocks/>
            </p:cNvSpPr>
            <p:nvPr userDrawn="1"/>
          </p:nvSpPr>
          <p:spPr bwMode="auto">
            <a:xfrm>
              <a:off x="3171" y="203"/>
              <a:ext cx="144" cy="246"/>
            </a:xfrm>
            <a:custGeom>
              <a:avLst/>
              <a:gdLst>
                <a:gd name="T0" fmla="*/ 0 w 144"/>
                <a:gd name="T1" fmla="*/ 246 h 246"/>
                <a:gd name="T2" fmla="*/ 144 w 144"/>
                <a:gd name="T3" fmla="*/ 246 h 246"/>
                <a:gd name="T4" fmla="*/ 144 w 144"/>
                <a:gd name="T5" fmla="*/ 218 h 246"/>
                <a:gd name="T6" fmla="*/ 33 w 144"/>
                <a:gd name="T7" fmla="*/ 218 h 246"/>
                <a:gd name="T8" fmla="*/ 33 w 144"/>
                <a:gd name="T9" fmla="*/ 137 h 246"/>
                <a:gd name="T10" fmla="*/ 141 w 144"/>
                <a:gd name="T11" fmla="*/ 137 h 246"/>
                <a:gd name="T12" fmla="*/ 141 w 144"/>
                <a:gd name="T13" fmla="*/ 111 h 246"/>
                <a:gd name="T14" fmla="*/ 33 w 144"/>
                <a:gd name="T15" fmla="*/ 111 h 246"/>
                <a:gd name="T16" fmla="*/ 33 w 144"/>
                <a:gd name="T17" fmla="*/ 29 h 246"/>
                <a:gd name="T18" fmla="*/ 144 w 144"/>
                <a:gd name="T19" fmla="*/ 29 h 246"/>
                <a:gd name="T20" fmla="*/ 144 w 144"/>
                <a:gd name="T21" fmla="*/ 0 h 246"/>
                <a:gd name="T22" fmla="*/ 0 w 144"/>
                <a:gd name="T23" fmla="*/ 0 h 246"/>
                <a:gd name="T24" fmla="*/ 0 w 144"/>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246">
                  <a:moveTo>
                    <a:pt x="0" y="246"/>
                  </a:moveTo>
                  <a:lnTo>
                    <a:pt x="144" y="246"/>
                  </a:lnTo>
                  <a:lnTo>
                    <a:pt x="144" y="218"/>
                  </a:lnTo>
                  <a:lnTo>
                    <a:pt x="33" y="218"/>
                  </a:lnTo>
                  <a:lnTo>
                    <a:pt x="33" y="137"/>
                  </a:lnTo>
                  <a:lnTo>
                    <a:pt x="141" y="137"/>
                  </a:lnTo>
                  <a:lnTo>
                    <a:pt x="141" y="111"/>
                  </a:lnTo>
                  <a:lnTo>
                    <a:pt x="33" y="111"/>
                  </a:lnTo>
                  <a:lnTo>
                    <a:pt x="33" y="29"/>
                  </a:lnTo>
                  <a:lnTo>
                    <a:pt x="144" y="29"/>
                  </a:lnTo>
                  <a:lnTo>
                    <a:pt x="144" y="0"/>
                  </a:lnTo>
                  <a:lnTo>
                    <a:pt x="0" y="0"/>
                  </a:lnTo>
                  <a:lnTo>
                    <a:pt x="0"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2" name="Freeform 11"/>
            <p:cNvSpPr>
              <a:spLocks/>
            </p:cNvSpPr>
            <p:nvPr userDrawn="1"/>
          </p:nvSpPr>
          <p:spPr bwMode="auto">
            <a:xfrm>
              <a:off x="3360" y="196"/>
              <a:ext cx="170" cy="258"/>
            </a:xfrm>
            <a:custGeom>
              <a:avLst/>
              <a:gdLst>
                <a:gd name="T0" fmla="*/ 897 w 72"/>
                <a:gd name="T1" fmla="*/ 213 h 109"/>
                <a:gd name="T2" fmla="*/ 512 w 72"/>
                <a:gd name="T3" fmla="*/ 0 h 109"/>
                <a:gd name="T4" fmla="*/ 66 w 72"/>
                <a:gd name="T5" fmla="*/ 357 h 109"/>
                <a:gd name="T6" fmla="*/ 397 w 72"/>
                <a:gd name="T7" fmla="*/ 717 h 109"/>
                <a:gd name="T8" fmla="*/ 503 w 72"/>
                <a:gd name="T9" fmla="*/ 757 h 109"/>
                <a:gd name="T10" fmla="*/ 763 w 72"/>
                <a:gd name="T11" fmla="*/ 1020 h 109"/>
                <a:gd name="T12" fmla="*/ 475 w 72"/>
                <a:gd name="T13" fmla="*/ 1288 h 109"/>
                <a:gd name="T14" fmla="*/ 184 w 72"/>
                <a:gd name="T15" fmla="*/ 1020 h 109"/>
                <a:gd name="T16" fmla="*/ 0 w 72"/>
                <a:gd name="T17" fmla="*/ 1058 h 109"/>
                <a:gd name="T18" fmla="*/ 463 w 72"/>
                <a:gd name="T19" fmla="*/ 1446 h 109"/>
                <a:gd name="T20" fmla="*/ 947 w 72"/>
                <a:gd name="T21" fmla="*/ 1020 h 109"/>
                <a:gd name="T22" fmla="*/ 569 w 72"/>
                <a:gd name="T23" fmla="*/ 599 h 109"/>
                <a:gd name="T24" fmla="*/ 463 w 72"/>
                <a:gd name="T25" fmla="*/ 554 h 109"/>
                <a:gd name="T26" fmla="*/ 250 w 72"/>
                <a:gd name="T27" fmla="*/ 357 h 109"/>
                <a:gd name="T28" fmla="*/ 503 w 72"/>
                <a:gd name="T29" fmla="*/ 173 h 109"/>
                <a:gd name="T30" fmla="*/ 753 w 72"/>
                <a:gd name="T31" fmla="*/ 291 h 109"/>
                <a:gd name="T32" fmla="*/ 897 w 72"/>
                <a:gd name="T33" fmla="*/ 213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09">
                  <a:moveTo>
                    <a:pt x="68" y="16"/>
                  </a:moveTo>
                  <a:cubicBezTo>
                    <a:pt x="62" y="6"/>
                    <a:pt x="51" y="0"/>
                    <a:pt x="39" y="0"/>
                  </a:cubicBezTo>
                  <a:cubicBezTo>
                    <a:pt x="21" y="0"/>
                    <a:pt x="5" y="11"/>
                    <a:pt x="5" y="27"/>
                  </a:cubicBezTo>
                  <a:cubicBezTo>
                    <a:pt x="5" y="42"/>
                    <a:pt x="17" y="49"/>
                    <a:pt x="30" y="54"/>
                  </a:cubicBezTo>
                  <a:cubicBezTo>
                    <a:pt x="38" y="57"/>
                    <a:pt x="38" y="57"/>
                    <a:pt x="38" y="57"/>
                  </a:cubicBezTo>
                  <a:cubicBezTo>
                    <a:pt x="48" y="61"/>
                    <a:pt x="58" y="66"/>
                    <a:pt x="58" y="77"/>
                  </a:cubicBezTo>
                  <a:cubicBezTo>
                    <a:pt x="58" y="88"/>
                    <a:pt x="49" y="97"/>
                    <a:pt x="36" y="97"/>
                  </a:cubicBezTo>
                  <a:cubicBezTo>
                    <a:pt x="24" y="97"/>
                    <a:pt x="14" y="89"/>
                    <a:pt x="14" y="77"/>
                  </a:cubicBezTo>
                  <a:cubicBezTo>
                    <a:pt x="0" y="80"/>
                    <a:pt x="0" y="80"/>
                    <a:pt x="0" y="80"/>
                  </a:cubicBezTo>
                  <a:cubicBezTo>
                    <a:pt x="2" y="97"/>
                    <a:pt x="17" y="109"/>
                    <a:pt x="35" y="109"/>
                  </a:cubicBezTo>
                  <a:cubicBezTo>
                    <a:pt x="56" y="109"/>
                    <a:pt x="72" y="96"/>
                    <a:pt x="72" y="77"/>
                  </a:cubicBezTo>
                  <a:cubicBezTo>
                    <a:pt x="72" y="59"/>
                    <a:pt x="60" y="51"/>
                    <a:pt x="43" y="45"/>
                  </a:cubicBezTo>
                  <a:cubicBezTo>
                    <a:pt x="35" y="42"/>
                    <a:pt x="35" y="42"/>
                    <a:pt x="35" y="42"/>
                  </a:cubicBezTo>
                  <a:cubicBezTo>
                    <a:pt x="28" y="40"/>
                    <a:pt x="19" y="36"/>
                    <a:pt x="19" y="27"/>
                  </a:cubicBezTo>
                  <a:cubicBezTo>
                    <a:pt x="19" y="18"/>
                    <a:pt x="29" y="13"/>
                    <a:pt x="38" y="13"/>
                  </a:cubicBezTo>
                  <a:cubicBezTo>
                    <a:pt x="47" y="13"/>
                    <a:pt x="53" y="16"/>
                    <a:pt x="57" y="22"/>
                  </a:cubicBezTo>
                  <a:lnTo>
                    <a:pt x="6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grpSp>
    </p:spTree>
  </p:cSld>
  <p:clrMap bg1="lt1" tx1="dk1" bg2="lt2" tx2="dk2" accent1="accent1" accent2="accent2" accent3="accent3" accent4="accent4" accent5="accent5" accent6="accent6" hlink="hlink" folHlink="folHlink"/>
  <p:sldLayoutIdLst>
    <p:sldLayoutId id="2147485077" r:id="rId1"/>
    <p:sldLayoutId id="2147485086" r:id="rId2"/>
    <p:sldLayoutId id="2147485087" r:id="rId3"/>
    <p:sldLayoutId id="2147485076" r:id="rId4"/>
    <p:sldLayoutId id="2147485092" r:id="rId5"/>
    <p:sldLayoutId id="2147485094" r:id="rId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morganstanley.com/ideas/private-credit-outlook-considerations#F2)"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sz="quarter"/>
          </p:nvPr>
        </p:nvSpPr>
        <p:spPr>
          <a:xfrm>
            <a:off x="410967" y="4179015"/>
            <a:ext cx="8465614" cy="1375982"/>
          </a:xfrm>
        </p:spPr>
        <p:txBody>
          <a:bodyPr/>
          <a:lstStyle/>
          <a:p>
            <a:pPr>
              <a:spcBef>
                <a:spcPts val="600"/>
              </a:spcBef>
              <a:spcAft>
                <a:spcPts val="600"/>
              </a:spcAft>
            </a:pPr>
            <a:r>
              <a:rPr lang="en-AU" sz="2800" dirty="0" smtClean="0">
                <a:latin typeface="+mn-lt"/>
              </a:rPr>
              <a:t/>
            </a:r>
            <a:br>
              <a:rPr lang="en-AU" sz="2800" dirty="0" smtClean="0">
                <a:latin typeface="+mn-lt"/>
              </a:rPr>
            </a:br>
            <a:r>
              <a:rPr lang="en-AU" sz="2800" dirty="0" smtClean="0">
                <a:latin typeface="+mn-lt"/>
              </a:rPr>
              <a:t>K&amp;L Gates Asset Management and Investment Funds Conference</a:t>
            </a:r>
            <a:br>
              <a:rPr lang="en-AU" sz="2800" dirty="0" smtClean="0">
                <a:latin typeface="+mn-lt"/>
              </a:rPr>
            </a:br>
            <a:r>
              <a:rPr lang="en-AU" sz="700" dirty="0">
                <a:latin typeface="+mn-lt"/>
              </a:rPr>
              <a:t> </a:t>
            </a:r>
            <a:r>
              <a:rPr lang="en-AU" sz="1050" dirty="0" smtClean="0">
                <a:latin typeface="+mn-lt"/>
              </a:rPr>
              <a:t>  </a:t>
            </a:r>
            <a:r>
              <a:rPr lang="en-AU" sz="1600" dirty="0" smtClean="0">
                <a:latin typeface="+mn-lt"/>
              </a:rPr>
              <a:t> </a:t>
            </a:r>
            <a:r>
              <a:rPr lang="en-AU" sz="2800" dirty="0" smtClean="0">
                <a:latin typeface="+mn-lt"/>
              </a:rPr>
              <a:t/>
            </a:r>
            <a:br>
              <a:rPr lang="en-AU" sz="2800" dirty="0" smtClean="0">
                <a:latin typeface="+mn-lt"/>
              </a:rPr>
            </a:br>
            <a:r>
              <a:rPr lang="en-AU" sz="2400" b="1" dirty="0" smtClean="0"/>
              <a:t>Seattle</a:t>
            </a:r>
            <a:endParaRPr lang="en-AU" sz="2800" b="1" dirty="0">
              <a:latin typeface="+mn-lt"/>
            </a:endParaRPr>
          </a:p>
        </p:txBody>
      </p:sp>
      <p:sp>
        <p:nvSpPr>
          <p:cNvPr id="16" name="Text Placeholder 15"/>
          <p:cNvSpPr>
            <a:spLocks noGrp="1"/>
          </p:cNvSpPr>
          <p:nvPr>
            <p:ph type="body" sz="quarter" idx="11"/>
          </p:nvPr>
        </p:nvSpPr>
        <p:spPr>
          <a:xfrm>
            <a:off x="410967" y="6097256"/>
            <a:ext cx="5019675" cy="448640"/>
          </a:xfrm>
        </p:spPr>
        <p:txBody>
          <a:bodyPr/>
          <a:lstStyle/>
          <a:p>
            <a:r>
              <a:rPr lang="en-AU" dirty="0" smtClean="0">
                <a:latin typeface="Arial (Body)"/>
              </a:rPr>
              <a:t>November </a:t>
            </a:r>
            <a:r>
              <a:rPr lang="en-AU" dirty="0" smtClean="0">
                <a:latin typeface="Arial (Body)"/>
              </a:rPr>
              <a:t>15, </a:t>
            </a:r>
            <a:r>
              <a:rPr lang="en-AU" dirty="0" smtClean="0">
                <a:latin typeface="Arial (Body)"/>
              </a:rPr>
              <a:t>2023</a:t>
            </a:r>
            <a:endParaRPr lang="en-AU" dirty="0">
              <a:latin typeface="Arial (Body)"/>
            </a:endParaRPr>
          </a:p>
        </p:txBody>
      </p:sp>
      <p:sp>
        <p:nvSpPr>
          <p:cNvPr id="3" name="Rectangle 2"/>
          <p:cNvSpPr/>
          <p:nvPr/>
        </p:nvSpPr>
        <p:spPr>
          <a:xfrm>
            <a:off x="410967" y="3743081"/>
            <a:ext cx="2569934" cy="646331"/>
          </a:xfrm>
          <a:prstGeom prst="rect">
            <a:avLst/>
          </a:prstGeom>
        </p:spPr>
        <p:txBody>
          <a:bodyPr wrap="none">
            <a:spAutoFit/>
          </a:bodyPr>
          <a:lstStyle/>
          <a:p>
            <a:r>
              <a:rPr lang="en-AU" sz="3600" u="sng" kern="0" dirty="0">
                <a:solidFill>
                  <a:srgbClr val="622567"/>
                </a:solidFill>
                <a:latin typeface="Arial"/>
                <a:ea typeface="+mj-ea"/>
                <a:cs typeface="+mj-cs"/>
              </a:rPr>
              <a:t>WELCOME</a:t>
            </a:r>
            <a:endParaRPr lang="en-US" sz="1800" dirty="0"/>
          </a:p>
        </p:txBody>
      </p:sp>
    </p:spTree>
    <p:extLst>
      <p:ext uri="{BB962C8B-B14F-4D97-AF65-F5344CB8AC3E}">
        <p14:creationId xmlns:p14="http://schemas.microsoft.com/office/powerpoint/2010/main" val="90468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7446"/>
            <a:ext cx="8229600" cy="838200"/>
          </a:xfrm>
        </p:spPr>
        <p:txBody>
          <a:bodyPr/>
          <a:lstStyle/>
          <a:p>
            <a:r>
              <a:rPr lang="en-US" dirty="0"/>
              <a:t>2024 SEC Examination Priorities</a:t>
            </a:r>
          </a:p>
        </p:txBody>
      </p:sp>
      <p:sp>
        <p:nvSpPr>
          <p:cNvPr id="3" name="Content Placeholder 2"/>
          <p:cNvSpPr>
            <a:spLocks noGrp="1"/>
          </p:cNvSpPr>
          <p:nvPr>
            <p:ph idx="1"/>
          </p:nvPr>
        </p:nvSpPr>
        <p:spPr>
          <a:xfrm>
            <a:off x="457200" y="1378689"/>
            <a:ext cx="8229600" cy="4906963"/>
          </a:xfrm>
        </p:spPr>
        <p:txBody>
          <a:bodyPr/>
          <a:lstStyle/>
          <a:p>
            <a:pPr marL="0" lvl="0" indent="0" eaLnBrk="0" hangingPunct="0">
              <a:spcBef>
                <a:spcPts val="1200"/>
              </a:spcBef>
              <a:buNone/>
            </a:pPr>
            <a:r>
              <a:rPr lang="en-US" sz="2200" i="1" dirty="0"/>
              <a:t>Crypto and Fin Tech</a:t>
            </a:r>
            <a:endParaRPr lang="en-US" sz="2200" dirty="0"/>
          </a:p>
          <a:p>
            <a:pPr marL="400050">
              <a:spcBef>
                <a:spcPts val="1200"/>
              </a:spcBef>
              <a:buClr>
                <a:srgbClr val="23526E"/>
              </a:buClr>
            </a:pPr>
            <a:r>
              <a:rPr lang="en-US" sz="2000" dirty="0"/>
              <a:t>Examination of automated tools and AI used in investment services </a:t>
            </a:r>
            <a:r>
              <a:rPr lang="en-US" sz="2000" dirty="0" smtClean="0"/>
              <a:t>space</a:t>
            </a:r>
          </a:p>
          <a:p>
            <a:pPr marL="400050">
              <a:spcBef>
                <a:spcPts val="1200"/>
              </a:spcBef>
              <a:buClr>
                <a:srgbClr val="23526E"/>
              </a:buClr>
            </a:pPr>
            <a:r>
              <a:rPr lang="en-US" sz="2000" dirty="0" smtClean="0"/>
              <a:t>Procedures </a:t>
            </a:r>
            <a:r>
              <a:rPr lang="en-US" sz="2000" dirty="0"/>
              <a:t>governing recommendations of crypto products and related discussions with retail </a:t>
            </a:r>
            <a:r>
              <a:rPr lang="en-US" sz="2000" dirty="0" smtClean="0"/>
              <a:t>customers</a:t>
            </a:r>
            <a:endParaRPr lang="en-US" sz="2000" dirty="0"/>
          </a:p>
          <a:p>
            <a:pPr marL="0" lvl="0" indent="0" eaLnBrk="0" hangingPunct="0">
              <a:spcBef>
                <a:spcPts val="1200"/>
              </a:spcBef>
              <a:buNone/>
            </a:pPr>
            <a:r>
              <a:rPr lang="en-US" sz="2200" i="1" dirty="0"/>
              <a:t>AML (</a:t>
            </a:r>
            <a:r>
              <a:rPr lang="en-US" sz="2200" i="1" dirty="0" smtClean="0"/>
              <a:t>new)</a:t>
            </a:r>
          </a:p>
          <a:p>
            <a:pPr>
              <a:spcBef>
                <a:spcPts val="1200"/>
              </a:spcBef>
            </a:pPr>
            <a:r>
              <a:rPr lang="en-US" sz="2000" dirty="0" smtClean="0"/>
              <a:t>Examination of </a:t>
            </a:r>
            <a:r>
              <a:rPr lang="en-US" sz="2000" dirty="0"/>
              <a:t>AML procedures and compliance with Bank Secrecy Act and whether programs are tailored to the unique AML risks associated with business </a:t>
            </a:r>
            <a:r>
              <a:rPr lang="en-US" sz="2000" dirty="0" smtClean="0"/>
              <a:t>model</a:t>
            </a:r>
          </a:p>
          <a:p>
            <a:pPr>
              <a:spcBef>
                <a:spcPts val="1200"/>
              </a:spcBef>
            </a:pPr>
            <a:r>
              <a:rPr lang="en-US" sz="2000" dirty="0" smtClean="0"/>
              <a:t>Focus </a:t>
            </a:r>
            <a:r>
              <a:rPr lang="en-US" sz="2000" dirty="0"/>
              <a:t>on independent testing, customer identification program, SAR filing obligations, and </a:t>
            </a:r>
            <a:r>
              <a:rPr lang="en-US" sz="2000" dirty="0" err="1"/>
              <a:t>OFAC</a:t>
            </a:r>
            <a:r>
              <a:rPr lang="en-US" sz="2000" dirty="0"/>
              <a:t> compliance</a:t>
            </a:r>
          </a:p>
          <a:p>
            <a:pPr marL="0" indent="0">
              <a:spcBef>
                <a:spcPts val="1200"/>
              </a:spcBef>
              <a:buNone/>
            </a:pPr>
            <a:endParaRPr lang="en-US" dirty="0"/>
          </a:p>
        </p:txBody>
      </p:sp>
    </p:spTree>
    <p:extLst>
      <p:ext uri="{BB962C8B-B14F-4D97-AF65-F5344CB8AC3E}">
        <p14:creationId xmlns:p14="http://schemas.microsoft.com/office/powerpoint/2010/main" val="1266710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3140"/>
            <a:ext cx="8229600" cy="685800"/>
          </a:xfrm>
        </p:spPr>
        <p:txBody>
          <a:bodyPr/>
          <a:lstStyle/>
          <a:p>
            <a:r>
              <a:rPr lang="en-US" dirty="0"/>
              <a:t>Division of Examinations Risk Alerts</a:t>
            </a:r>
          </a:p>
        </p:txBody>
      </p:sp>
      <p:sp>
        <p:nvSpPr>
          <p:cNvPr id="3" name="Content Placeholder 2"/>
          <p:cNvSpPr>
            <a:spLocks noGrp="1"/>
          </p:cNvSpPr>
          <p:nvPr>
            <p:ph idx="1"/>
          </p:nvPr>
        </p:nvSpPr>
        <p:spPr>
          <a:xfrm>
            <a:off x="457200" y="1438940"/>
            <a:ext cx="8431619" cy="5059363"/>
          </a:xfrm>
        </p:spPr>
        <p:txBody>
          <a:bodyPr/>
          <a:lstStyle/>
          <a:p>
            <a:pPr marL="0" lvl="0" indent="0" eaLnBrk="0" hangingPunct="0">
              <a:buNone/>
            </a:pPr>
            <a:r>
              <a:rPr lang="en-US" sz="2200" i="1" dirty="0"/>
              <a:t>Examinations Focused on New Marketing Rule </a:t>
            </a:r>
            <a:r>
              <a:rPr lang="en-US" sz="2200" dirty="0"/>
              <a:t>(Sept. 2022, June 2023)</a:t>
            </a:r>
          </a:p>
          <a:p>
            <a:pPr>
              <a:buClr>
                <a:srgbClr val="23526E"/>
              </a:buClr>
            </a:pPr>
            <a:r>
              <a:rPr lang="en-US" sz="1800" dirty="0"/>
              <a:t>Noting an “initial” initiative towards compliance with the </a:t>
            </a:r>
            <a:r>
              <a:rPr lang="en-US" sz="1800" dirty="0" smtClean="0"/>
              <a:t>marketing rule </a:t>
            </a:r>
            <a:r>
              <a:rPr lang="en-US" sz="1800" dirty="0"/>
              <a:t>focused on policies and procedures, the substantiation requirement, and performance advertising requirements (Sept. 2022</a:t>
            </a:r>
            <a:r>
              <a:rPr lang="en-US" sz="1800" dirty="0" smtClean="0"/>
              <a:t>)</a:t>
            </a:r>
            <a:endParaRPr lang="en-US" sz="1800" dirty="0"/>
          </a:p>
          <a:p>
            <a:pPr>
              <a:buClr>
                <a:srgbClr val="23526E"/>
              </a:buClr>
            </a:pPr>
            <a:r>
              <a:rPr lang="en-US" sz="1800" dirty="0"/>
              <a:t>Specifying “additional areas” for examination, including use of testimonials and endorsements, third-party ratings, and Form ADV disclosures (June 2023</a:t>
            </a:r>
            <a:r>
              <a:rPr lang="en-US" sz="1800" dirty="0" smtClean="0"/>
              <a:t>)</a:t>
            </a:r>
            <a:endParaRPr lang="en-US" sz="1800" dirty="0"/>
          </a:p>
          <a:p>
            <a:pPr marL="0" lvl="0" indent="0" eaLnBrk="0" hangingPunct="0">
              <a:buNone/>
            </a:pPr>
            <a:r>
              <a:rPr lang="en-US" sz="2200" i="1" dirty="0"/>
              <a:t>Safeguarding Customer Records and Information at Branch Offices </a:t>
            </a:r>
            <a:r>
              <a:rPr lang="en-US" sz="2200" dirty="0"/>
              <a:t>(Apr. 2023)</a:t>
            </a:r>
          </a:p>
          <a:p>
            <a:pPr marL="400050">
              <a:buClr>
                <a:srgbClr val="23526E"/>
              </a:buClr>
            </a:pPr>
            <a:r>
              <a:rPr lang="en-US" sz="1800" dirty="0"/>
              <a:t>Specifying common issues with respect to </a:t>
            </a:r>
            <a:r>
              <a:rPr lang="en-US" sz="1800" dirty="0" err="1"/>
              <a:t>Reg</a:t>
            </a:r>
            <a:r>
              <a:rPr lang="en-US" sz="1800" dirty="0"/>
              <a:t> S-P compliance, with focus on addressing safeguards for branch offices in </a:t>
            </a:r>
            <a:r>
              <a:rPr lang="en-US" sz="1800" dirty="0" smtClean="0"/>
              <a:t>particular</a:t>
            </a:r>
            <a:endParaRPr lang="en-US" sz="1800" dirty="0"/>
          </a:p>
          <a:p>
            <a:pPr marL="400050">
              <a:buClr>
                <a:srgbClr val="23526E"/>
              </a:buClr>
            </a:pPr>
            <a:r>
              <a:rPr lang="en-US" sz="1800" dirty="0"/>
              <a:t>Areas of weakness or deficiency observed in examinations include with respect to vendor management and oversight, email configuration, data classification, access management, and technology </a:t>
            </a:r>
            <a:r>
              <a:rPr lang="en-US" sz="1800" dirty="0" smtClean="0"/>
              <a:t>risk</a:t>
            </a:r>
            <a:endParaRPr lang="en-US" sz="1800" dirty="0"/>
          </a:p>
          <a:p>
            <a:endParaRPr lang="en-US" dirty="0"/>
          </a:p>
        </p:txBody>
      </p:sp>
    </p:spTree>
    <p:extLst>
      <p:ext uri="{BB962C8B-B14F-4D97-AF65-F5344CB8AC3E}">
        <p14:creationId xmlns:p14="http://schemas.microsoft.com/office/powerpoint/2010/main" val="2800518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lstStyle/>
          <a:p>
            <a:r>
              <a:rPr lang="en-US" dirty="0"/>
              <a:t>Division of Examinations Risk Alerts</a:t>
            </a:r>
          </a:p>
        </p:txBody>
      </p:sp>
      <p:sp>
        <p:nvSpPr>
          <p:cNvPr id="3" name="Content Placeholder 2"/>
          <p:cNvSpPr>
            <a:spLocks noGrp="1"/>
          </p:cNvSpPr>
          <p:nvPr>
            <p:ph idx="1"/>
          </p:nvPr>
        </p:nvSpPr>
        <p:spPr>
          <a:xfrm>
            <a:off x="457200" y="1295400"/>
            <a:ext cx="8229600" cy="4830763"/>
          </a:xfrm>
        </p:spPr>
        <p:txBody>
          <a:bodyPr/>
          <a:lstStyle/>
          <a:p>
            <a:pPr lvl="0" eaLnBrk="0" hangingPunct="0">
              <a:buFont typeface="Arial" pitchFamily="34" charset="0"/>
              <a:buChar char="•"/>
            </a:pPr>
            <a:r>
              <a:rPr lang="en-US" sz="2200" i="1" dirty="0"/>
              <a:t>Assessing Risks, Scoping Examinations, and Requesting Documents </a:t>
            </a:r>
            <a:r>
              <a:rPr lang="en-US" sz="2200" dirty="0"/>
              <a:t>(Sept. 2023)</a:t>
            </a:r>
          </a:p>
          <a:p>
            <a:pPr lvl="1"/>
            <a:r>
              <a:rPr lang="en-US" sz="1800" dirty="0"/>
              <a:t>Describing a risk-based approach to selecting firms to examine with consideration of prior examinations, disciplinary history, tips and referrals, type of business activity, length since last exam, media reports, material changes in leadership, and third-party data, among other </a:t>
            </a:r>
            <a:r>
              <a:rPr lang="en-US" sz="1800" dirty="0" smtClean="0"/>
              <a:t>factors</a:t>
            </a:r>
            <a:endParaRPr lang="en-US" sz="1800" dirty="0"/>
          </a:p>
          <a:p>
            <a:pPr lvl="1"/>
            <a:r>
              <a:rPr lang="en-US" sz="1800" dirty="0"/>
              <a:t>Stating that examinations typically involve review of operations, disclosures, conflicts of interest, and compliance practices, as well as custody and safekeeping of client assets, valuation, portfolio management, fees/expenses, and brokerage and best </a:t>
            </a:r>
            <a:r>
              <a:rPr lang="en-US" sz="1800" dirty="0" smtClean="0"/>
              <a:t>execution</a:t>
            </a:r>
            <a:endParaRPr lang="en-US" sz="1800" dirty="0"/>
          </a:p>
          <a:p>
            <a:pPr lvl="1"/>
            <a:r>
              <a:rPr lang="en-US" sz="1800" dirty="0"/>
              <a:t>Identifying typical requests for information in an examination (general information, compliance program, risk management, internal controls, trading activities</a:t>
            </a:r>
            <a:r>
              <a:rPr lang="en-US" sz="1800" dirty="0" smtClean="0"/>
              <a:t>)</a:t>
            </a:r>
            <a:endParaRPr lang="en-US" dirty="0"/>
          </a:p>
          <a:p>
            <a:endParaRPr lang="en-US" dirty="0"/>
          </a:p>
        </p:txBody>
      </p:sp>
    </p:spTree>
    <p:extLst>
      <p:ext uri="{BB962C8B-B14F-4D97-AF65-F5344CB8AC3E}">
        <p14:creationId xmlns:p14="http://schemas.microsoft.com/office/powerpoint/2010/main" val="2674339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01874" y="2547068"/>
            <a:ext cx="6486577" cy="1897341"/>
          </a:xfrm>
        </p:spPr>
        <p:txBody>
          <a:bodyPr>
            <a:noAutofit/>
          </a:bodyPr>
          <a:lstStyle/>
          <a:p>
            <a:r>
              <a:rPr lang="en-US" sz="3600" dirty="0"/>
              <a:t>ENFORCEMENT STATISTICS, TRENDS, AND IMPORTANT ACTIONS</a:t>
            </a:r>
          </a:p>
        </p:txBody>
      </p:sp>
    </p:spTree>
    <p:extLst>
      <p:ext uri="{BB962C8B-B14F-4D97-AF65-F5344CB8AC3E}">
        <p14:creationId xmlns:p14="http://schemas.microsoft.com/office/powerpoint/2010/main" val="1858098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037"/>
            <a:ext cx="8229600" cy="609600"/>
          </a:xfrm>
        </p:spPr>
        <p:txBody>
          <a:bodyPr/>
          <a:lstStyle/>
          <a:p>
            <a:r>
              <a:rPr lang="en-US" dirty="0" smtClean="0"/>
              <a:t>SEC Enforcement Statistics</a:t>
            </a:r>
            <a:r>
              <a:rPr lang="en-US" dirty="0"/>
              <a:t/>
            </a:r>
            <a:br>
              <a:rPr lang="en-US" dirty="0"/>
            </a:br>
            <a:endParaRPr lang="en-US" dirty="0"/>
          </a:p>
        </p:txBody>
      </p:sp>
      <p:sp>
        <p:nvSpPr>
          <p:cNvPr id="3" name="Content Placeholder 2"/>
          <p:cNvSpPr>
            <a:spLocks noGrp="1"/>
          </p:cNvSpPr>
          <p:nvPr>
            <p:ph idx="1"/>
          </p:nvPr>
        </p:nvSpPr>
        <p:spPr>
          <a:xfrm>
            <a:off x="457200" y="1394637"/>
            <a:ext cx="8229600" cy="5135563"/>
          </a:xfrm>
        </p:spPr>
        <p:txBody>
          <a:bodyPr/>
          <a:lstStyle/>
          <a:p>
            <a:pPr>
              <a:buFont typeface="Arial" panose="020B0604020202020204" pitchFamily="34" charset="0"/>
              <a:buChar char="•"/>
            </a:pPr>
            <a:r>
              <a:rPr lang="en-US" sz="1600" dirty="0"/>
              <a:t>FY 2023 enforcement statistics are expected to be released by the SEC very </a:t>
            </a:r>
            <a:r>
              <a:rPr lang="en-US" sz="1600" dirty="0" smtClean="0"/>
              <a:t>soon  </a:t>
            </a:r>
            <a:r>
              <a:rPr lang="en-US" sz="1600" dirty="0"/>
              <a:t>Chair Gensler offered a preview:</a:t>
            </a:r>
          </a:p>
          <a:p>
            <a:pPr marL="1028700" lvl="1" indent="-342900">
              <a:buFont typeface="Arial" panose="020B0604020202020204" pitchFamily="34" charset="0"/>
              <a:buChar char="•"/>
            </a:pPr>
            <a:r>
              <a:rPr lang="en-US" sz="1600" dirty="0"/>
              <a:t>780 total actions filed, including over 500 standalone </a:t>
            </a:r>
            <a:r>
              <a:rPr lang="en-US" sz="1600" dirty="0" smtClean="0"/>
              <a:t>actions</a:t>
            </a:r>
            <a:endParaRPr lang="en-US" sz="1600" dirty="0"/>
          </a:p>
          <a:p>
            <a:pPr marL="1028700" lvl="1" indent="-342900">
              <a:buFont typeface="Arial" panose="020B0604020202020204" pitchFamily="34" charset="0"/>
              <a:buChar char="•"/>
            </a:pPr>
            <a:r>
              <a:rPr lang="en-US" sz="1600" dirty="0"/>
              <a:t>Judgments and orders totaled over $5 </a:t>
            </a:r>
            <a:r>
              <a:rPr lang="en-US" sz="1600" dirty="0" smtClean="0"/>
              <a:t>billion</a:t>
            </a:r>
            <a:endParaRPr lang="en-US" sz="1600" dirty="0"/>
          </a:p>
          <a:p>
            <a:pPr marL="1028700" lvl="1" indent="-342900">
              <a:buFont typeface="Arial" panose="020B0604020202020204" pitchFamily="34" charset="0"/>
              <a:buChar char="•"/>
            </a:pPr>
            <a:r>
              <a:rPr lang="en-US" sz="1600" dirty="0"/>
              <a:t>Over $925 million distributed to harmed </a:t>
            </a:r>
            <a:r>
              <a:rPr lang="en-US" sz="1600" dirty="0" smtClean="0"/>
              <a:t>investors</a:t>
            </a:r>
            <a:endParaRPr lang="en-US" sz="1600" dirty="0"/>
          </a:p>
          <a:p>
            <a:pPr>
              <a:buFont typeface="Arial" panose="020B0604020202020204" pitchFamily="34" charset="0"/>
              <a:buChar char="•"/>
            </a:pPr>
            <a:r>
              <a:rPr lang="en-US" sz="1600" dirty="0"/>
              <a:t>FY 2022</a:t>
            </a:r>
          </a:p>
          <a:p>
            <a:pPr marL="1028700" lvl="1" indent="-342900">
              <a:buFont typeface="Arial" panose="020B0604020202020204" pitchFamily="34" charset="0"/>
              <a:buChar char="•"/>
            </a:pPr>
            <a:r>
              <a:rPr lang="en-US" sz="1600" dirty="0"/>
              <a:t>760 total actions filed, including:</a:t>
            </a:r>
          </a:p>
          <a:p>
            <a:pPr marL="1485900" lvl="2" indent="-342900">
              <a:buFont typeface="Arial" panose="020B0604020202020204" pitchFamily="34" charset="0"/>
              <a:buChar char="•"/>
            </a:pPr>
            <a:r>
              <a:rPr lang="en-US" sz="1600" dirty="0"/>
              <a:t>462 new enforcement actions (6.5 percent increase from FY 2021)</a:t>
            </a:r>
          </a:p>
          <a:p>
            <a:pPr marL="1943100" lvl="3" indent="-342900">
              <a:buFont typeface="Arial" panose="020B0604020202020204" pitchFamily="34" charset="0"/>
              <a:buChar char="•"/>
            </a:pPr>
            <a:r>
              <a:rPr lang="en-US" sz="1600" dirty="0"/>
              <a:t>More than two-thirds involved at least one individual defendant or respondent</a:t>
            </a:r>
          </a:p>
          <a:p>
            <a:pPr marL="1485900" lvl="2" indent="-342900">
              <a:buFont typeface="Arial" panose="020B0604020202020204" pitchFamily="34" charset="0"/>
              <a:buChar char="•"/>
            </a:pPr>
            <a:r>
              <a:rPr lang="en-US" sz="1600" dirty="0"/>
              <a:t>129 actions against issuers delinquent in required SEC filings</a:t>
            </a:r>
          </a:p>
          <a:p>
            <a:pPr marL="1485900" lvl="2" indent="-342900">
              <a:buFont typeface="Arial" panose="020B0604020202020204" pitchFamily="34" charset="0"/>
              <a:buChar char="•"/>
            </a:pPr>
            <a:r>
              <a:rPr lang="en-US" sz="1600" dirty="0"/>
              <a:t>169 “follow-on” administrative proceedings seeking individual bars based on criminal convictions, civil injunctions, or other orders</a:t>
            </a:r>
          </a:p>
          <a:p>
            <a:pPr marL="1028700" lvl="1" indent="-342900">
              <a:buFont typeface="Arial" panose="020B0604020202020204" pitchFamily="34" charset="0"/>
              <a:buChar char="•"/>
            </a:pPr>
            <a:r>
              <a:rPr lang="en-US" sz="1600" dirty="0"/>
              <a:t>Nine percent increase over the total actions filed in FY </a:t>
            </a:r>
            <a:r>
              <a:rPr lang="en-US" sz="1600" dirty="0" smtClean="0"/>
              <a:t>2021</a:t>
            </a:r>
            <a:endParaRPr lang="en-US" sz="1600" dirty="0"/>
          </a:p>
          <a:p>
            <a:r>
              <a:rPr lang="en-US" altLang="en-US" sz="1600" dirty="0" smtClean="0">
                <a:latin typeface="Arial" charset="0"/>
                <a:cs typeface="Arial" charset="0"/>
              </a:rPr>
              <a:t>SEC seeks a budget of $2.436 billion for FY 2024, which is over $300 million more than it sought in FY 2023</a:t>
            </a:r>
          </a:p>
          <a:p>
            <a:endParaRPr lang="en-US" altLang="en-US" sz="1400" dirty="0" smtClean="0">
              <a:latin typeface="Arial" charset="0"/>
              <a:cs typeface="Arial" charset="0"/>
            </a:endParaRPr>
          </a:p>
        </p:txBody>
      </p:sp>
    </p:spTree>
    <p:extLst>
      <p:ext uri="{BB962C8B-B14F-4D97-AF65-F5344CB8AC3E}">
        <p14:creationId xmlns:p14="http://schemas.microsoft.com/office/powerpoint/2010/main" val="173905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34" y="935666"/>
            <a:ext cx="8229600" cy="655638"/>
          </a:xfrm>
        </p:spPr>
        <p:txBody>
          <a:bodyPr/>
          <a:lstStyle/>
          <a:p>
            <a:pPr>
              <a:defRPr/>
            </a:pPr>
            <a:r>
              <a:rPr lang="en-US" dirty="0"/>
              <a:t> Enforcement-related developments</a:t>
            </a:r>
            <a:endParaRPr dirty="0"/>
          </a:p>
        </p:txBody>
      </p:sp>
      <p:sp>
        <p:nvSpPr>
          <p:cNvPr id="14339" name="Content Placeholder 2"/>
          <p:cNvSpPr>
            <a:spLocks noGrp="1"/>
          </p:cNvSpPr>
          <p:nvPr>
            <p:ph idx="1"/>
          </p:nvPr>
        </p:nvSpPr>
        <p:spPr>
          <a:xfrm>
            <a:off x="469392" y="1669195"/>
            <a:ext cx="8229600" cy="4297363"/>
          </a:xfrm>
        </p:spPr>
        <p:txBody>
          <a:bodyPr/>
          <a:lstStyle/>
          <a:p>
            <a:pPr marL="0" indent="0">
              <a:lnSpc>
                <a:spcPts val="2400"/>
              </a:lnSpc>
              <a:buNone/>
            </a:pPr>
            <a:r>
              <a:rPr lang="en-US" altLang="en-US" sz="2000" i="1" dirty="0">
                <a:latin typeface="Arial" charset="0"/>
                <a:cs typeface="Arial" charset="0"/>
              </a:rPr>
              <a:t>Director </a:t>
            </a:r>
            <a:r>
              <a:rPr lang="en-US" altLang="en-US" sz="2000" i="1" dirty="0" smtClean="0">
                <a:latin typeface="Arial" charset="0"/>
                <a:cs typeface="Arial" charset="0"/>
              </a:rPr>
              <a:t>Grewal’s Remarks to the New York City Bar Association Compliance Institute, October 24, 2023</a:t>
            </a:r>
          </a:p>
          <a:p>
            <a:pPr>
              <a:lnSpc>
                <a:spcPts val="2400"/>
              </a:lnSpc>
            </a:pPr>
            <a:r>
              <a:rPr lang="en-US" altLang="en-US" sz="2000" dirty="0" smtClean="0">
                <a:latin typeface="Arial" charset="0"/>
                <a:cs typeface="Arial" charset="0"/>
              </a:rPr>
              <a:t>Importance of creating a culture of </a:t>
            </a:r>
            <a:r>
              <a:rPr lang="en-US" altLang="en-US" sz="2000" b="1" i="1" dirty="0" smtClean="0">
                <a:latin typeface="Arial" charset="0"/>
                <a:cs typeface="Arial" charset="0"/>
              </a:rPr>
              <a:t>proactive</a:t>
            </a:r>
            <a:r>
              <a:rPr lang="en-US" altLang="en-US" sz="2000" dirty="0" smtClean="0">
                <a:latin typeface="Arial" charset="0"/>
                <a:cs typeface="Arial" charset="0"/>
              </a:rPr>
              <a:t> compliance which has three elements: </a:t>
            </a:r>
            <a:r>
              <a:rPr lang="en-US" altLang="en-US" sz="2000" b="1" i="1" dirty="0" smtClean="0">
                <a:latin typeface="Arial" charset="0"/>
                <a:cs typeface="Arial" charset="0"/>
              </a:rPr>
              <a:t>education, engagement and execution</a:t>
            </a:r>
            <a:endParaRPr lang="en-US" altLang="en-US" sz="2000" dirty="0" smtClean="0">
              <a:latin typeface="Arial" charset="0"/>
              <a:cs typeface="Arial" charset="0"/>
            </a:endParaRPr>
          </a:p>
          <a:p>
            <a:pPr>
              <a:lnSpc>
                <a:spcPts val="2400"/>
              </a:lnSpc>
            </a:pPr>
            <a:r>
              <a:rPr lang="en-US" sz="1800" dirty="0" smtClean="0"/>
              <a:t>“</a:t>
            </a:r>
            <a:r>
              <a:rPr lang="en-US" sz="1800" b="1" i="1" dirty="0" smtClean="0"/>
              <a:t>We put a lot of thought into making sure that our charging documents….clearly telegraph the basis of the misconduct to industry participants</a:t>
            </a:r>
            <a:r>
              <a:rPr lang="en-US" sz="1800" i="1" dirty="0" smtClean="0"/>
              <a:t>.”</a:t>
            </a:r>
          </a:p>
          <a:p>
            <a:pPr>
              <a:lnSpc>
                <a:spcPts val="2400"/>
              </a:lnSpc>
              <a:buFont typeface="Arial" panose="020B0604020202020204" pitchFamily="34" charset="0"/>
              <a:buChar char="•"/>
            </a:pPr>
            <a:r>
              <a:rPr lang="en-US" sz="1800" dirty="0" smtClean="0"/>
              <a:t>Emphasis </a:t>
            </a:r>
            <a:r>
              <a:rPr lang="en-US" sz="1800" dirty="0"/>
              <a:t>on cooperation, self-reporting, and </a:t>
            </a:r>
            <a:r>
              <a:rPr lang="en-US" sz="1800" dirty="0" smtClean="0"/>
              <a:t>remediation when securities violations occur. Other actions that have reduced penalties include:</a:t>
            </a:r>
            <a:endParaRPr lang="en-US" sz="1800" dirty="0"/>
          </a:p>
          <a:p>
            <a:pPr marL="1028700" lvl="1" indent="-342900">
              <a:lnSpc>
                <a:spcPts val="2400"/>
              </a:lnSpc>
              <a:buFont typeface="Arial" panose="020B0604020202020204" pitchFamily="34" charset="0"/>
              <a:buChar char="•"/>
            </a:pPr>
            <a:r>
              <a:rPr lang="en-US" sz="1800" dirty="0" smtClean="0"/>
              <a:t>Preemptively remediating </a:t>
            </a:r>
            <a:r>
              <a:rPr lang="en-US" sz="1800" dirty="0"/>
              <a:t>and </a:t>
            </a:r>
            <a:r>
              <a:rPr lang="en-US" sz="1800" dirty="0" smtClean="0"/>
              <a:t>ceasing </a:t>
            </a:r>
            <a:r>
              <a:rPr lang="en-US" sz="1800" dirty="0"/>
              <a:t>unlawful behavior</a:t>
            </a:r>
          </a:p>
          <a:p>
            <a:pPr marL="1028700" lvl="1" indent="-342900">
              <a:lnSpc>
                <a:spcPts val="2400"/>
              </a:lnSpc>
              <a:buFont typeface="Arial" panose="020B0604020202020204" pitchFamily="34" charset="0"/>
              <a:buChar char="•"/>
            </a:pPr>
            <a:r>
              <a:rPr lang="en-US" sz="1800" dirty="0"/>
              <a:t>Proactively </a:t>
            </a:r>
            <a:r>
              <a:rPr lang="en-US" sz="1800" dirty="0" smtClean="0"/>
              <a:t>providing </a:t>
            </a:r>
            <a:r>
              <a:rPr lang="en-US" sz="1800" dirty="0"/>
              <a:t>compensation</a:t>
            </a:r>
          </a:p>
          <a:p>
            <a:pPr marL="1028700" lvl="1" indent="-342900">
              <a:lnSpc>
                <a:spcPts val="2400"/>
              </a:lnSpc>
              <a:buFont typeface="Arial" panose="020B0604020202020204" pitchFamily="34" charset="0"/>
              <a:buChar char="•"/>
            </a:pPr>
            <a:r>
              <a:rPr lang="en-US" sz="1800" dirty="0" smtClean="0"/>
              <a:t>Identifying </a:t>
            </a:r>
            <a:r>
              <a:rPr lang="en-US" sz="1800" dirty="0"/>
              <a:t>key documents and </a:t>
            </a:r>
            <a:r>
              <a:rPr lang="en-US" sz="1800" dirty="0" smtClean="0"/>
              <a:t>witnesses to the staff</a:t>
            </a:r>
            <a:endParaRPr lang="en-US" sz="1800" dirty="0"/>
          </a:p>
          <a:p>
            <a:pPr marL="1028700" lvl="1" indent="-342900">
              <a:lnSpc>
                <a:spcPts val="2400"/>
              </a:lnSpc>
              <a:buFont typeface="Arial" panose="020B0604020202020204" pitchFamily="34" charset="0"/>
              <a:buChar char="•"/>
            </a:pPr>
            <a:r>
              <a:rPr lang="en-US" sz="1800" dirty="0" smtClean="0"/>
              <a:t>Providing </a:t>
            </a:r>
            <a:r>
              <a:rPr lang="en-US" sz="1800" dirty="0"/>
              <a:t>analyses, explanations, </a:t>
            </a:r>
            <a:r>
              <a:rPr lang="en-US" sz="1800" dirty="0" smtClean="0"/>
              <a:t>summaries that the staff has not yet identified</a:t>
            </a:r>
            <a:endParaRPr lang="en-US" sz="1800" dirty="0"/>
          </a:p>
          <a:p>
            <a:pPr lvl="1">
              <a:lnSpc>
                <a:spcPts val="2400"/>
              </a:lnSpc>
            </a:pPr>
            <a:endParaRPr lang="en-US" altLang="en-US" sz="1800" dirty="0" smtClean="0">
              <a:latin typeface="Arial" charset="0"/>
              <a:cs typeface="Arial" charset="0"/>
            </a:endParaRPr>
          </a:p>
          <a:p>
            <a:pPr>
              <a:lnSpc>
                <a:spcPts val="2400"/>
              </a:lnSpc>
            </a:pPr>
            <a:endParaRPr lang="en-US" altLang="en-US" sz="2400" dirty="0">
              <a:latin typeface="Arial" charset="0"/>
              <a:cs typeface="Arial" charset="0"/>
            </a:endParaRPr>
          </a:p>
          <a:p>
            <a:pPr eaLnBrk="1" hangingPunct="1">
              <a:lnSpc>
                <a:spcPts val="2400"/>
              </a:lnSpc>
            </a:pPr>
            <a:endParaRPr lang="en-US" altLang="en-US" dirty="0" smtClean="0">
              <a:latin typeface="Arial" charset="0"/>
              <a:cs typeface="Arial" charset="0"/>
            </a:endParaRPr>
          </a:p>
        </p:txBody>
      </p:sp>
    </p:spTree>
    <p:extLst>
      <p:ext uri="{BB962C8B-B14F-4D97-AF65-F5344CB8AC3E}">
        <p14:creationId xmlns:p14="http://schemas.microsoft.com/office/powerpoint/2010/main" val="2434763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6042"/>
            <a:ext cx="8229600" cy="655638"/>
          </a:xfrm>
        </p:spPr>
        <p:txBody>
          <a:bodyPr/>
          <a:lstStyle/>
          <a:p>
            <a:r>
              <a:rPr lang="en-US" dirty="0" smtClean="0"/>
              <a:t>Enforcement-Related Developments</a:t>
            </a:r>
            <a:endParaRPr lang="en-US" dirty="0"/>
          </a:p>
        </p:txBody>
      </p:sp>
      <p:sp>
        <p:nvSpPr>
          <p:cNvPr id="3" name="Content Placeholder 2"/>
          <p:cNvSpPr>
            <a:spLocks noGrp="1"/>
          </p:cNvSpPr>
          <p:nvPr>
            <p:ph idx="1"/>
          </p:nvPr>
        </p:nvSpPr>
        <p:spPr>
          <a:xfrm>
            <a:off x="457200" y="1681680"/>
            <a:ext cx="8378456" cy="4297363"/>
          </a:xfrm>
        </p:spPr>
        <p:txBody>
          <a:bodyPr/>
          <a:lstStyle/>
          <a:p>
            <a:pPr>
              <a:buFont typeface="Arial" panose="020B0604020202020204" pitchFamily="34" charset="0"/>
              <a:buChar char="•"/>
            </a:pPr>
            <a:r>
              <a:rPr lang="en-US" sz="2200" dirty="0"/>
              <a:t>Gatekeeper and compliance officer liability</a:t>
            </a:r>
          </a:p>
          <a:p>
            <a:pPr marL="1028700" lvl="1" indent="-342900">
              <a:buFont typeface="Arial" panose="020B0604020202020204" pitchFamily="34" charset="0"/>
              <a:buChar char="•"/>
            </a:pPr>
            <a:r>
              <a:rPr lang="en-US" sz="2200" dirty="0"/>
              <a:t>SEC is not seeking to “second-guess[] good faith judgment calls”</a:t>
            </a:r>
          </a:p>
          <a:p>
            <a:pPr marL="1028700" lvl="1" indent="-342900">
              <a:buFont typeface="Arial" panose="020B0604020202020204" pitchFamily="34" charset="0"/>
              <a:buChar char="•"/>
            </a:pPr>
            <a:r>
              <a:rPr lang="en-US" sz="2200" b="1" dirty="0"/>
              <a:t>Three</a:t>
            </a:r>
            <a:r>
              <a:rPr lang="en-US" sz="2200" dirty="0"/>
              <a:t> contingencies for when to hold </a:t>
            </a:r>
            <a:r>
              <a:rPr lang="en-US" sz="2200" dirty="0" err="1"/>
              <a:t>CCO</a:t>
            </a:r>
            <a:r>
              <a:rPr lang="en-US" sz="2200" dirty="0"/>
              <a:t> liable:</a:t>
            </a:r>
          </a:p>
          <a:p>
            <a:pPr marL="1485900" lvl="2" indent="-342900">
              <a:buFont typeface="Arial" panose="020B0604020202020204" pitchFamily="34" charset="0"/>
              <a:buChar char="•"/>
            </a:pPr>
            <a:r>
              <a:rPr lang="en-US" sz="2200" dirty="0"/>
              <a:t>Whether </a:t>
            </a:r>
            <a:r>
              <a:rPr lang="en-US" sz="2200" dirty="0" err="1"/>
              <a:t>CCO</a:t>
            </a:r>
            <a:r>
              <a:rPr lang="en-US" sz="2200" dirty="0"/>
              <a:t> mislead regulators</a:t>
            </a:r>
          </a:p>
          <a:p>
            <a:pPr marL="1485900" lvl="2" indent="-342900">
              <a:buFont typeface="Arial" panose="020B0604020202020204" pitchFamily="34" charset="0"/>
              <a:buChar char="•"/>
            </a:pPr>
            <a:r>
              <a:rPr lang="en-US" sz="2200" dirty="0"/>
              <a:t>Whether </a:t>
            </a:r>
            <a:r>
              <a:rPr lang="en-US" sz="2200" dirty="0" err="1"/>
              <a:t>CCO</a:t>
            </a:r>
            <a:r>
              <a:rPr lang="en-US" sz="2200" dirty="0"/>
              <a:t> utterly failed to perform responsibilities</a:t>
            </a:r>
          </a:p>
          <a:p>
            <a:pPr marL="1485900" lvl="2" indent="-342900">
              <a:buFont typeface="Arial" panose="020B0604020202020204" pitchFamily="34" charset="0"/>
              <a:buChar char="•"/>
            </a:pPr>
            <a:r>
              <a:rPr lang="en-US" sz="2200" dirty="0"/>
              <a:t>Whether </a:t>
            </a:r>
            <a:r>
              <a:rPr lang="en-US" sz="2200" dirty="0" err="1"/>
              <a:t>CCO</a:t>
            </a:r>
            <a:r>
              <a:rPr lang="en-US" sz="2200" dirty="0"/>
              <a:t> “affirmatively participated” in misconduct</a:t>
            </a:r>
          </a:p>
          <a:p>
            <a:endParaRPr lang="en-US" sz="3600" dirty="0"/>
          </a:p>
        </p:txBody>
      </p:sp>
    </p:spTree>
    <p:extLst>
      <p:ext uri="{BB962C8B-B14F-4D97-AF65-F5344CB8AC3E}">
        <p14:creationId xmlns:p14="http://schemas.microsoft.com/office/powerpoint/2010/main" val="374105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01874" y="2568334"/>
            <a:ext cx="6486577" cy="1907973"/>
          </a:xfrm>
        </p:spPr>
        <p:txBody>
          <a:bodyPr>
            <a:noAutofit/>
          </a:bodyPr>
          <a:lstStyle/>
          <a:p>
            <a:r>
              <a:rPr lang="en-US" sz="3600" dirty="0" smtClean="0"/>
              <a:t>KEY FOCUS AREAS AND NOTABLE ENFORCEMENT ACTIONS</a:t>
            </a:r>
            <a:endParaRPr lang="en-US" sz="3600" dirty="0"/>
          </a:p>
        </p:txBody>
      </p:sp>
    </p:spTree>
    <p:extLst>
      <p:ext uri="{BB962C8B-B14F-4D97-AF65-F5344CB8AC3E}">
        <p14:creationId xmlns:p14="http://schemas.microsoft.com/office/powerpoint/2010/main" val="2736011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29" y="767317"/>
            <a:ext cx="8229600" cy="632637"/>
          </a:xfrm>
        </p:spPr>
        <p:txBody>
          <a:bodyPr/>
          <a:lstStyle/>
          <a:p>
            <a:r>
              <a:rPr lang="en-US" dirty="0" smtClean="0"/>
              <a:t>Selected Enforcement Actions</a:t>
            </a:r>
            <a:endParaRPr lang="en-US" dirty="0"/>
          </a:p>
        </p:txBody>
      </p:sp>
      <p:sp>
        <p:nvSpPr>
          <p:cNvPr id="3" name="Content Placeholder 2"/>
          <p:cNvSpPr>
            <a:spLocks noGrp="1"/>
          </p:cNvSpPr>
          <p:nvPr>
            <p:ph idx="1"/>
          </p:nvPr>
        </p:nvSpPr>
        <p:spPr>
          <a:xfrm>
            <a:off x="563528" y="1314893"/>
            <a:ext cx="8229600" cy="4678363"/>
          </a:xfrm>
        </p:spPr>
        <p:txBody>
          <a:bodyPr/>
          <a:lstStyle/>
          <a:p>
            <a:r>
              <a:rPr lang="en-US" sz="2000" dirty="0" smtClean="0"/>
              <a:t>Recent and Ongoing Sweeps</a:t>
            </a:r>
          </a:p>
          <a:p>
            <a:pPr lvl="1"/>
            <a:r>
              <a:rPr lang="en-US" sz="2000" dirty="0" smtClean="0"/>
              <a:t>Custody rule</a:t>
            </a:r>
          </a:p>
          <a:p>
            <a:pPr lvl="1"/>
            <a:r>
              <a:rPr lang="en-US" sz="2000" dirty="0" smtClean="0"/>
              <a:t>Off-Channel communications/recordkeeping</a:t>
            </a:r>
          </a:p>
          <a:p>
            <a:pPr lvl="1"/>
            <a:r>
              <a:rPr lang="en-US" sz="2000" dirty="0" smtClean="0"/>
              <a:t>Marketing rule</a:t>
            </a:r>
            <a:endParaRPr lang="en-US" sz="1600" dirty="0" smtClean="0"/>
          </a:p>
          <a:p>
            <a:r>
              <a:rPr lang="en-US" sz="2000" dirty="0" smtClean="0"/>
              <a:t>Fees and Expenses</a:t>
            </a:r>
          </a:p>
          <a:p>
            <a:r>
              <a:rPr lang="en-US" sz="2000" dirty="0"/>
              <a:t>Fiduciary Duties </a:t>
            </a:r>
            <a:endParaRPr lang="en-US" sz="2000" dirty="0" smtClean="0"/>
          </a:p>
          <a:p>
            <a:r>
              <a:rPr lang="en-US" sz="2000" dirty="0" smtClean="0"/>
              <a:t>Valuation</a:t>
            </a:r>
          </a:p>
          <a:p>
            <a:r>
              <a:rPr lang="en-US" sz="2000" dirty="0" smtClean="0"/>
              <a:t>Conflicts of Interest</a:t>
            </a:r>
          </a:p>
          <a:p>
            <a:r>
              <a:rPr lang="en-US" sz="2000" dirty="0" smtClean="0"/>
              <a:t>Compliance Failures</a:t>
            </a:r>
          </a:p>
          <a:p>
            <a:r>
              <a:rPr lang="en-US" sz="2000" dirty="0" smtClean="0"/>
              <a:t>Whistleblower Protection Rules</a:t>
            </a:r>
          </a:p>
          <a:p>
            <a:r>
              <a:rPr lang="en-US" sz="2000" dirty="0"/>
              <a:t>ESG Disclosures, Policies and </a:t>
            </a:r>
            <a:r>
              <a:rPr lang="en-US" sz="2000" dirty="0" smtClean="0"/>
              <a:t>Procedures</a:t>
            </a:r>
          </a:p>
          <a:p>
            <a:r>
              <a:rPr lang="en-US" sz="2000" dirty="0" smtClean="0"/>
              <a:t>Gatekeepers </a:t>
            </a:r>
          </a:p>
          <a:p>
            <a:r>
              <a:rPr lang="en-US" sz="2000" dirty="0" smtClean="0"/>
              <a:t>Crypto</a:t>
            </a:r>
          </a:p>
        </p:txBody>
      </p:sp>
    </p:spTree>
    <p:extLst>
      <p:ext uri="{BB962C8B-B14F-4D97-AF65-F5344CB8AC3E}">
        <p14:creationId xmlns:p14="http://schemas.microsoft.com/office/powerpoint/2010/main" val="752424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5" y="639725"/>
            <a:ext cx="8686800" cy="762000"/>
          </a:xfrm>
        </p:spPr>
        <p:txBody>
          <a:bodyPr/>
          <a:lstStyle/>
          <a:p>
            <a:r>
              <a:rPr lang="en-US" dirty="0"/>
              <a:t>Selected enforcement actions: Custody </a:t>
            </a:r>
            <a:r>
              <a:rPr lang="en-US" dirty="0" smtClean="0"/>
              <a:t>Rule Sweeps</a:t>
            </a:r>
            <a:r>
              <a:rPr lang="en-US" dirty="0"/>
              <a:t/>
            </a:r>
            <a:br>
              <a:rPr lang="en-US" dirty="0"/>
            </a:br>
            <a:endParaRPr lang="en-US" dirty="0"/>
          </a:p>
        </p:txBody>
      </p:sp>
      <p:sp>
        <p:nvSpPr>
          <p:cNvPr id="3" name="Content Placeholder 2"/>
          <p:cNvSpPr>
            <a:spLocks noGrp="1"/>
          </p:cNvSpPr>
          <p:nvPr>
            <p:ph idx="1"/>
          </p:nvPr>
        </p:nvSpPr>
        <p:spPr>
          <a:xfrm>
            <a:off x="318975" y="1591339"/>
            <a:ext cx="8410353" cy="4876800"/>
          </a:xfrm>
        </p:spPr>
        <p:txBody>
          <a:bodyPr/>
          <a:lstStyle/>
          <a:p>
            <a:r>
              <a:rPr lang="en-US" sz="1800" dirty="0"/>
              <a:t>Second set of custody rule violation actions - almost one year after a similar set of messaging actions (Sept. 2023)</a:t>
            </a:r>
          </a:p>
          <a:p>
            <a:pPr lvl="1"/>
            <a:r>
              <a:rPr lang="en-US" sz="1600" dirty="0" smtClean="0"/>
              <a:t>5 </a:t>
            </a:r>
            <a:r>
              <a:rPr lang="en-US" sz="1600" dirty="0"/>
              <a:t>private fund advisers </a:t>
            </a:r>
            <a:r>
              <a:rPr lang="en-US" sz="1600" dirty="0" smtClean="0"/>
              <a:t>charged with </a:t>
            </a:r>
            <a:r>
              <a:rPr lang="en-US" sz="1600" dirty="0"/>
              <a:t>failing to deliver audited financials to private fund investors and/or to amend Form ADV accordingly</a:t>
            </a:r>
          </a:p>
          <a:p>
            <a:pPr lvl="1"/>
            <a:r>
              <a:rPr lang="en-US" sz="1600" dirty="0" smtClean="0"/>
              <a:t>Alleged compliance failures include: </a:t>
            </a:r>
          </a:p>
          <a:p>
            <a:pPr lvl="2"/>
            <a:r>
              <a:rPr lang="en-US" sz="1400" dirty="0" smtClean="0"/>
              <a:t>Failing to audit </a:t>
            </a:r>
          </a:p>
          <a:p>
            <a:pPr lvl="2"/>
            <a:r>
              <a:rPr lang="en-US" sz="1400" dirty="0"/>
              <a:t>Failing </a:t>
            </a:r>
            <a:r>
              <a:rPr lang="en-US" sz="1400" dirty="0" smtClean="0"/>
              <a:t>to deliver audited financials in a timely manner </a:t>
            </a:r>
          </a:p>
          <a:p>
            <a:pPr lvl="2"/>
            <a:r>
              <a:rPr lang="en-US" sz="1400" dirty="0"/>
              <a:t>Failing </a:t>
            </a:r>
            <a:r>
              <a:rPr lang="en-US" sz="1400" dirty="0" smtClean="0"/>
              <a:t>to promptly amend Form ADV to reflect that audited financial statements were received</a:t>
            </a:r>
          </a:p>
          <a:p>
            <a:pPr lvl="2"/>
            <a:r>
              <a:rPr lang="en-US" sz="1400" dirty="0"/>
              <a:t>Failing to maintain securities of certain private-equity funds with a qualified </a:t>
            </a:r>
            <a:r>
              <a:rPr lang="en-US" sz="1400" dirty="0" smtClean="0"/>
              <a:t>custodian</a:t>
            </a:r>
          </a:p>
          <a:p>
            <a:pPr lvl="2"/>
            <a:r>
              <a:rPr lang="en-US" sz="1400" dirty="0"/>
              <a:t>Failing to audit in accordance with the </a:t>
            </a:r>
            <a:r>
              <a:rPr lang="en-US" sz="1400" dirty="0" smtClean="0"/>
              <a:t>custody </a:t>
            </a:r>
            <a:r>
              <a:rPr lang="en-US" sz="1400" dirty="0"/>
              <a:t>r</a:t>
            </a:r>
            <a:r>
              <a:rPr lang="en-US" sz="1400" dirty="0" smtClean="0"/>
              <a:t>ule</a:t>
            </a:r>
          </a:p>
          <a:p>
            <a:pPr lvl="1"/>
            <a:r>
              <a:rPr lang="en-US" sz="1600" dirty="0" smtClean="0"/>
              <a:t>Charged with violations </a:t>
            </a:r>
            <a:r>
              <a:rPr lang="en-US" sz="1600" dirty="0"/>
              <a:t>of Section 206(4) of the Advisers Act and Rule 206(4)-2 thereunder, </a:t>
            </a:r>
            <a:r>
              <a:rPr lang="en-US" sz="1600" dirty="0" smtClean="0"/>
              <a:t>and </a:t>
            </a:r>
            <a:r>
              <a:rPr lang="en-US" sz="1600" dirty="0"/>
              <a:t>Section 204(a) and Rule 204-1(a) </a:t>
            </a:r>
            <a:r>
              <a:rPr lang="en-US" sz="1600" dirty="0" smtClean="0"/>
              <a:t>thereunder</a:t>
            </a:r>
            <a:r>
              <a:rPr lang="en-US" sz="1600" dirty="0"/>
              <a:t>. </a:t>
            </a:r>
            <a:endParaRPr lang="en-US" sz="1600" dirty="0" smtClean="0"/>
          </a:p>
          <a:p>
            <a:pPr lvl="1"/>
            <a:r>
              <a:rPr lang="en-US" sz="1600" dirty="0" smtClean="0"/>
              <a:t>Without </a:t>
            </a:r>
            <a:r>
              <a:rPr lang="en-US" sz="1600" dirty="0"/>
              <a:t>admitting or denying the findings, the firms </a:t>
            </a:r>
            <a:r>
              <a:rPr lang="en-US" sz="1600" dirty="0" smtClean="0"/>
              <a:t>settled via cease-and-desist, </a:t>
            </a:r>
            <a:r>
              <a:rPr lang="en-US" sz="1600" dirty="0"/>
              <a:t>agreed to be </a:t>
            </a:r>
            <a:r>
              <a:rPr lang="en-US" sz="1600" dirty="0" smtClean="0"/>
              <a:t>censured and </a:t>
            </a:r>
            <a:r>
              <a:rPr lang="en-US" sz="1600" dirty="0"/>
              <a:t>pay civil penalties ranging from $50,000 to $225,000.</a:t>
            </a:r>
            <a:endParaRPr lang="en-US" sz="1600" dirty="0" smtClean="0"/>
          </a:p>
          <a:p>
            <a:pPr marL="0" indent="0">
              <a:spcBef>
                <a:spcPts val="600"/>
              </a:spcBef>
              <a:buNone/>
            </a:pPr>
            <a:r>
              <a:rPr lang="en-US" sz="1800" i="1" dirty="0">
                <a:solidFill>
                  <a:srgbClr val="E66E32"/>
                </a:solidFill>
              </a:rPr>
              <a:t>Takeaways: SEC is sending a message to private fund advisers that compliance with the custody rule is main focus. Also, crucial to update Form </a:t>
            </a:r>
            <a:r>
              <a:rPr lang="en-US" sz="1800" i="1" dirty="0" err="1">
                <a:solidFill>
                  <a:srgbClr val="E66E32"/>
                </a:solidFill>
              </a:rPr>
              <a:t>ADV</a:t>
            </a:r>
            <a:r>
              <a:rPr lang="en-US" sz="1800" i="1" dirty="0">
                <a:solidFill>
                  <a:srgbClr val="E66E32"/>
                </a:solidFill>
              </a:rPr>
              <a:t> to confirm receipt of unqualified audit opinion. </a:t>
            </a:r>
            <a:r>
              <a:rPr lang="en-US" sz="1800" i="1" dirty="0" smtClean="0">
                <a:solidFill>
                  <a:srgbClr val="E66E32"/>
                </a:solidFill>
              </a:rPr>
              <a:t>Item </a:t>
            </a:r>
            <a:r>
              <a:rPr lang="en-US" sz="1800" i="1" dirty="0">
                <a:solidFill>
                  <a:srgbClr val="E66E32"/>
                </a:solidFill>
              </a:rPr>
              <a:t>7.B.(1). 23</a:t>
            </a:r>
            <a:r>
              <a:rPr lang="en-US" sz="1800" i="1" dirty="0" smtClean="0">
                <a:solidFill>
                  <a:srgbClr val="E66E32"/>
                </a:solidFill>
              </a:rPr>
              <a:t>.</a:t>
            </a:r>
            <a:endParaRPr lang="en-US" sz="1800" dirty="0">
              <a:solidFill>
                <a:srgbClr val="E66E32"/>
              </a:solidFill>
            </a:endParaRPr>
          </a:p>
        </p:txBody>
      </p:sp>
    </p:spTree>
    <p:extLst>
      <p:ext uri="{BB962C8B-B14F-4D97-AF65-F5344CB8AC3E}">
        <p14:creationId xmlns:p14="http://schemas.microsoft.com/office/powerpoint/2010/main" val="155524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22567"/>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205883" y="6583363"/>
            <a:ext cx="2895600" cy="244475"/>
          </a:xfrm>
        </p:spPr>
        <p:txBody>
          <a:bodyPr/>
          <a:lstStyle/>
          <a:p>
            <a:r>
              <a:rPr lang="en-US" altLang="en-US" dirty="0" smtClean="0"/>
              <a:t>klgates.com</a:t>
            </a:r>
            <a:endParaRPr lang="en-US" altLang="en-US" dirty="0"/>
          </a:p>
        </p:txBody>
      </p:sp>
      <p:sp>
        <p:nvSpPr>
          <p:cNvPr id="5" name="Date Placeholder 4"/>
          <p:cNvSpPr>
            <a:spLocks noGrp="1"/>
          </p:cNvSpPr>
          <p:nvPr>
            <p:ph type="dt" sz="half" idx="4294967295"/>
          </p:nvPr>
        </p:nvSpPr>
        <p:spPr>
          <a:xfrm>
            <a:off x="576983" y="6581776"/>
            <a:ext cx="2133600" cy="246062"/>
          </a:xfrm>
        </p:spPr>
        <p:txBody>
          <a:bodyPr/>
          <a:lstStyle/>
          <a:p>
            <a:r>
              <a:rPr lang="en-US" altLang="en-US" dirty="0" smtClean="0"/>
              <a:t>2023</a:t>
            </a:r>
            <a:endParaRPr lang="en-US" altLang="en-US" dirty="0"/>
          </a:p>
        </p:txBody>
      </p:sp>
      <p:sp>
        <p:nvSpPr>
          <p:cNvPr id="6" name="Slide Number Placeholder 5"/>
          <p:cNvSpPr>
            <a:spLocks noGrp="1"/>
          </p:cNvSpPr>
          <p:nvPr>
            <p:ph type="sldNum" sz="quarter" idx="4294967295"/>
          </p:nvPr>
        </p:nvSpPr>
        <p:spPr>
          <a:xfrm>
            <a:off x="6549207" y="6581776"/>
            <a:ext cx="2133600" cy="246062"/>
          </a:xfrm>
        </p:spPr>
        <p:txBody>
          <a:bodyPr/>
          <a:lstStyle/>
          <a:p>
            <a:fld id="{F6C52ABF-3520-460E-8D10-D8087401F00B}" type="slidenum">
              <a:rPr lang="en-US" altLang="en-US" smtClean="0"/>
              <a:pPr/>
              <a:t>1</a:t>
            </a:fld>
            <a:endParaRPr lang="en-US" altLang="en-US" dirty="0"/>
          </a:p>
        </p:txBody>
      </p:sp>
      <p:sp>
        <p:nvSpPr>
          <p:cNvPr id="8" name="Title 1"/>
          <p:cNvSpPr txBox="1">
            <a:spLocks/>
          </p:cNvSpPr>
          <p:nvPr/>
        </p:nvSpPr>
        <p:spPr>
          <a:xfrm>
            <a:off x="576983" y="881895"/>
            <a:ext cx="8153400" cy="555050"/>
          </a:xfrm>
          <a:prstGeom prst="rect">
            <a:avLst/>
          </a:prstGeom>
        </p:spPr>
        <p:txBody>
          <a:bodyPr/>
          <a:lstStyle>
            <a:lvl1pPr algn="l" rtl="0" eaLnBrk="1" fontAlgn="base" hangingPunct="1">
              <a:lnSpc>
                <a:spcPct val="90000"/>
              </a:lnSpc>
              <a:spcBef>
                <a:spcPct val="0"/>
              </a:spcBef>
              <a:spcAft>
                <a:spcPct val="0"/>
              </a:spcAft>
              <a:defRPr sz="3000" b="1">
                <a:solidFill>
                  <a:schemeClr val="accent6"/>
                </a:solidFill>
                <a:latin typeface="+mj-lt"/>
                <a:ea typeface="+mj-ea"/>
                <a:cs typeface="+mj-cs"/>
              </a:defRPr>
            </a:lvl1pPr>
            <a:lvl2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2pPr>
            <a:lvl3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3pPr>
            <a:lvl4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4pPr>
            <a:lvl5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5pPr>
            <a:lvl6pPr marL="4572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6pPr>
            <a:lvl7pPr marL="9144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7pPr>
            <a:lvl8pPr marL="13716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8pPr>
            <a:lvl9pPr marL="18288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9pPr>
          </a:lstStyle>
          <a:p>
            <a:r>
              <a:rPr lang="en-US" kern="0" dirty="0" smtClean="0">
                <a:solidFill>
                  <a:srgbClr val="FFFFFF"/>
                </a:solidFill>
              </a:rPr>
              <a:t>AGENDA</a:t>
            </a:r>
            <a:endParaRPr lang="en-AU" kern="0" dirty="0">
              <a:solidFill>
                <a:srgbClr val="FFFF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655343409"/>
              </p:ext>
            </p:extLst>
          </p:nvPr>
        </p:nvGraphicFramePr>
        <p:xfrm>
          <a:off x="624560" y="1665358"/>
          <a:ext cx="8058247" cy="3356274"/>
        </p:xfrm>
        <a:graphic>
          <a:graphicData uri="http://schemas.openxmlformats.org/drawingml/2006/table">
            <a:tbl>
              <a:tblPr firstRow="1" bandRow="1">
                <a:tableStyleId>{2D5ABB26-0587-4C30-8999-92F81FD0307C}</a:tableStyleId>
              </a:tblPr>
              <a:tblGrid>
                <a:gridCol w="470704">
                  <a:extLst>
                    <a:ext uri="{9D8B030D-6E8A-4147-A177-3AD203B41FA5}">
                      <a16:colId xmlns:a16="http://schemas.microsoft.com/office/drawing/2014/main" val="3247714684"/>
                    </a:ext>
                  </a:extLst>
                </a:gridCol>
                <a:gridCol w="7587543">
                  <a:extLst>
                    <a:ext uri="{9D8B030D-6E8A-4147-A177-3AD203B41FA5}">
                      <a16:colId xmlns:a16="http://schemas.microsoft.com/office/drawing/2014/main" val="446554508"/>
                    </a:ext>
                  </a:extLst>
                </a:gridCol>
              </a:tblGrid>
              <a:tr h="559379">
                <a:tc>
                  <a:txBody>
                    <a:bodyPr/>
                    <a:lstStyle/>
                    <a:p>
                      <a:pPr marL="0" indent="0">
                        <a:buFont typeface="+mj-lt"/>
                        <a:buNone/>
                      </a:pPr>
                      <a:r>
                        <a:rPr lang="en-AU" sz="1800" b="1" dirty="0" smtClean="0">
                          <a:solidFill>
                            <a:schemeClr val="tx1">
                              <a:lumMod val="20000"/>
                              <a:lumOff val="80000"/>
                            </a:schemeClr>
                          </a:solidFill>
                          <a:latin typeface="+mn-lt"/>
                        </a:rPr>
                        <a:t>1.</a:t>
                      </a:r>
                      <a:endParaRPr lang="en-AU" sz="1800" b="1" dirty="0">
                        <a:solidFill>
                          <a:schemeClr val="tx1">
                            <a:lumMod val="20000"/>
                            <a:lumOff val="80000"/>
                          </a:schemeClr>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smtClean="0">
                          <a:solidFill>
                            <a:schemeClr val="tx1">
                              <a:lumMod val="20000"/>
                              <a:lumOff val="80000"/>
                            </a:schemeClr>
                          </a:solidFill>
                          <a:latin typeface="Arial" panose="020B0604020202020204" pitchFamily="34" charset="0"/>
                          <a:cs typeface="Arial" panose="020B0604020202020204" pitchFamily="34" charset="0"/>
                        </a:rPr>
                        <a:t>Welcome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349618"/>
                  </a:ext>
                </a:extLst>
              </a:tr>
              <a:tr h="559379">
                <a:tc>
                  <a:txBody>
                    <a:bodyPr/>
                    <a:lstStyle/>
                    <a:p>
                      <a:pPr marL="0" marR="0" indent="0" algn="l">
                        <a:spcBef>
                          <a:spcPts val="600"/>
                        </a:spcBef>
                        <a:spcAft>
                          <a:spcPts val="600"/>
                        </a:spcAft>
                        <a:buFont typeface="+mj-lt"/>
                        <a:buNone/>
                      </a:pPr>
                      <a:r>
                        <a:rPr lang="en-AU" sz="1800" b="1" dirty="0" smtClean="0">
                          <a:solidFill>
                            <a:schemeClr val="tx1">
                              <a:lumMod val="20000"/>
                              <a:lumOff val="80000"/>
                            </a:schemeClr>
                          </a:solidFill>
                          <a:effectLst/>
                          <a:latin typeface="+mn-lt"/>
                          <a:ea typeface="Times New Roman" panose="02020603050405020304" pitchFamily="18" charset="0"/>
                          <a:cs typeface="Times New Roman" panose="02020603050405020304" pitchFamily="18" charset="0"/>
                        </a:rPr>
                        <a:t>2.</a:t>
                      </a:r>
                      <a:endParaRPr lang="en-AU" sz="1800" b="1" dirty="0">
                        <a:solidFill>
                          <a:schemeClr val="tx1">
                            <a:lumMod val="20000"/>
                            <a:lumOff val="80000"/>
                          </a:schemeClr>
                        </a:solidFill>
                        <a:effectLst/>
                        <a:latin typeface="+mn-lt"/>
                        <a:ea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smtClean="0">
                          <a:solidFill>
                            <a:schemeClr val="tx1">
                              <a:lumMod val="20000"/>
                              <a:lumOff val="80000"/>
                            </a:schemeClr>
                          </a:solidFill>
                          <a:latin typeface="Arial" panose="020B0604020202020204" pitchFamily="34" charset="0"/>
                          <a:cs typeface="Arial" panose="020B0604020202020204" pitchFamily="34" charset="0"/>
                        </a:rPr>
                        <a:t>SEC Enforcement</a:t>
                      </a:r>
                      <a:r>
                        <a:rPr lang="en-US" sz="1400" b="0" baseline="0" dirty="0" smtClean="0">
                          <a:solidFill>
                            <a:schemeClr val="tx1">
                              <a:lumMod val="20000"/>
                              <a:lumOff val="80000"/>
                            </a:schemeClr>
                          </a:solidFill>
                          <a:latin typeface="Arial" panose="020B0604020202020204" pitchFamily="34" charset="0"/>
                          <a:cs typeface="Arial" panose="020B0604020202020204" pitchFamily="34" charset="0"/>
                        </a:rPr>
                        <a:t> Actions and Examination Priorities</a:t>
                      </a:r>
                      <a:endParaRPr lang="en-AU" sz="1400" b="0" dirty="0" smtClean="0">
                        <a:solidFill>
                          <a:schemeClr val="tx1">
                            <a:lumMod val="20000"/>
                            <a:lumOff val="80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077459"/>
                  </a:ext>
                </a:extLst>
              </a:tr>
              <a:tr h="559379">
                <a:tc>
                  <a:txBody>
                    <a:bodyPr/>
                    <a:lstStyle/>
                    <a:p>
                      <a:pPr marL="0" marR="0" indent="0" algn="l">
                        <a:spcBef>
                          <a:spcPts val="600"/>
                        </a:spcBef>
                        <a:spcAft>
                          <a:spcPts val="600"/>
                        </a:spcAft>
                        <a:buFont typeface="+mj-lt"/>
                        <a:buNone/>
                      </a:pPr>
                      <a:r>
                        <a:rPr lang="en-AU" sz="1800" b="1" dirty="0" smtClean="0">
                          <a:solidFill>
                            <a:schemeClr val="tx1">
                              <a:lumMod val="20000"/>
                              <a:lumOff val="80000"/>
                            </a:schemeClr>
                          </a:solidFill>
                          <a:effectLst/>
                          <a:latin typeface="+mn-lt"/>
                          <a:ea typeface="Times New Roman" panose="02020603050405020304" pitchFamily="18" charset="0"/>
                          <a:cs typeface="Times New Roman" panose="02020603050405020304" pitchFamily="18" charset="0"/>
                        </a:rPr>
                        <a:t>3.</a:t>
                      </a:r>
                      <a:endParaRPr lang="en-AU" sz="1800" b="1" dirty="0">
                        <a:solidFill>
                          <a:schemeClr val="tx1">
                            <a:lumMod val="20000"/>
                            <a:lumOff val="80000"/>
                          </a:schemeClr>
                        </a:solidFill>
                        <a:effectLst/>
                        <a:latin typeface="+mn-lt"/>
                        <a:ea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smtClean="0">
                          <a:solidFill>
                            <a:schemeClr val="tx1">
                              <a:lumMod val="20000"/>
                              <a:lumOff val="80000"/>
                            </a:schemeClr>
                          </a:solidFill>
                          <a:latin typeface="Arial" panose="020B0604020202020204" pitchFamily="34" charset="0"/>
                          <a:cs typeface="Arial" panose="020B0604020202020204" pitchFamily="34" charset="0"/>
                        </a:rPr>
                        <a:t>Private Fund Adviser</a:t>
                      </a:r>
                      <a:r>
                        <a:rPr lang="en-US" sz="1400" b="0" baseline="0" dirty="0" smtClean="0">
                          <a:solidFill>
                            <a:schemeClr val="tx1">
                              <a:lumMod val="20000"/>
                              <a:lumOff val="80000"/>
                            </a:schemeClr>
                          </a:solidFill>
                          <a:latin typeface="Arial" panose="020B0604020202020204" pitchFamily="34" charset="0"/>
                          <a:cs typeface="Arial" panose="020B0604020202020204" pitchFamily="34" charset="0"/>
                        </a:rPr>
                        <a:t> Rule</a:t>
                      </a:r>
                      <a:endParaRPr lang="en-AU" sz="1400" b="0" dirty="0" smtClean="0">
                        <a:solidFill>
                          <a:schemeClr val="tx1">
                            <a:lumMod val="20000"/>
                            <a:lumOff val="80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0170689"/>
                  </a:ext>
                </a:extLst>
              </a:tr>
              <a:tr h="559379">
                <a:tc>
                  <a:txBody>
                    <a:bodyPr/>
                    <a:lstStyle/>
                    <a:p>
                      <a:pPr marL="0" marR="0" indent="0" algn="l">
                        <a:spcBef>
                          <a:spcPts val="600"/>
                        </a:spcBef>
                        <a:spcAft>
                          <a:spcPts val="600"/>
                        </a:spcAft>
                        <a:buFont typeface="+mj-lt"/>
                        <a:buNone/>
                      </a:pPr>
                      <a:r>
                        <a:rPr lang="en-AU" sz="1800" b="1" dirty="0" smtClean="0">
                          <a:solidFill>
                            <a:schemeClr val="tx1">
                              <a:lumMod val="20000"/>
                              <a:lumOff val="80000"/>
                            </a:schemeClr>
                          </a:solidFill>
                          <a:effectLst/>
                          <a:latin typeface="+mn-lt"/>
                          <a:ea typeface="Times New Roman" panose="02020603050405020304" pitchFamily="18" charset="0"/>
                          <a:cs typeface="Times New Roman" panose="02020603050405020304" pitchFamily="18" charset="0"/>
                        </a:rPr>
                        <a:t>4.</a:t>
                      </a:r>
                      <a:endParaRPr lang="en-AU" sz="1800" b="1" dirty="0">
                        <a:solidFill>
                          <a:schemeClr val="tx1">
                            <a:lumMod val="20000"/>
                            <a:lumOff val="80000"/>
                          </a:schemeClr>
                        </a:solidFill>
                        <a:effectLst/>
                        <a:latin typeface="+mn-lt"/>
                        <a:ea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400" b="0" dirty="0" err="1" smtClean="0">
                          <a:solidFill>
                            <a:schemeClr val="tx1">
                              <a:lumMod val="20000"/>
                              <a:lumOff val="80000"/>
                            </a:schemeClr>
                          </a:solidFill>
                          <a:latin typeface="Arial" panose="020B0604020202020204" pitchFamily="34" charset="0"/>
                          <a:cs typeface="Arial" panose="020B0604020202020204" pitchFamily="34" charset="0"/>
                        </a:rPr>
                        <a:t>ESG</a:t>
                      </a:r>
                      <a:r>
                        <a:rPr lang="en-AU" sz="1400" b="0" dirty="0" smtClean="0">
                          <a:solidFill>
                            <a:schemeClr val="tx1">
                              <a:lumMod val="20000"/>
                              <a:lumOff val="80000"/>
                            </a:schemeClr>
                          </a:solidFill>
                          <a:latin typeface="Arial" panose="020B0604020202020204" pitchFamily="34" charset="0"/>
                          <a:cs typeface="Arial" panose="020B0604020202020204" pitchFamily="34" charset="0"/>
                        </a:rPr>
                        <a:t> Developments for Managers</a:t>
                      </a:r>
                      <a:endParaRPr lang="en-AU" sz="1400" b="0" dirty="0">
                        <a:solidFill>
                          <a:schemeClr val="tx1">
                            <a:lumMod val="20000"/>
                            <a:lumOff val="80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961922"/>
                  </a:ext>
                </a:extLst>
              </a:tr>
              <a:tr h="559379">
                <a:tc>
                  <a:txBody>
                    <a:bodyPr/>
                    <a:lstStyle/>
                    <a:p>
                      <a:pPr marL="0" marR="0" indent="0" algn="l">
                        <a:spcBef>
                          <a:spcPts val="600"/>
                        </a:spcBef>
                        <a:spcAft>
                          <a:spcPts val="600"/>
                        </a:spcAft>
                        <a:buFont typeface="+mj-lt"/>
                        <a:buNone/>
                      </a:pPr>
                      <a:r>
                        <a:rPr lang="en-AU" sz="1800" b="1" dirty="0" smtClean="0">
                          <a:solidFill>
                            <a:schemeClr val="tx1">
                              <a:lumMod val="20000"/>
                              <a:lumOff val="80000"/>
                            </a:schemeClr>
                          </a:solidFill>
                          <a:effectLst/>
                          <a:latin typeface="+mn-lt"/>
                          <a:ea typeface="Times New Roman" panose="02020603050405020304" pitchFamily="18" charset="0"/>
                          <a:cs typeface="Times New Roman" panose="02020603050405020304" pitchFamily="18" charset="0"/>
                        </a:rPr>
                        <a:t>5.</a:t>
                      </a:r>
                      <a:endParaRPr lang="en-AU" sz="1800" b="1" dirty="0">
                        <a:solidFill>
                          <a:schemeClr val="tx1">
                            <a:lumMod val="20000"/>
                            <a:lumOff val="80000"/>
                          </a:schemeClr>
                        </a:solidFill>
                        <a:effectLst/>
                        <a:latin typeface="+mn-lt"/>
                        <a:ea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lumMod val="20000"/>
                              <a:lumOff val="80000"/>
                            </a:schemeClr>
                          </a:solidFill>
                          <a:latin typeface="Arial" panose="020B0604020202020204" pitchFamily="34" charset="0"/>
                          <a:ea typeface="+mn-ea"/>
                          <a:cs typeface="Arial" panose="020B0604020202020204" pitchFamily="34" charset="0"/>
                        </a:rPr>
                        <a:t>LP Trends</a:t>
                      </a:r>
                      <a:endParaRPr lang="en-AU" sz="1400" b="0" i="1" kern="1200" dirty="0" smtClean="0">
                        <a:solidFill>
                          <a:schemeClr val="tx1">
                            <a:lumMod val="20000"/>
                            <a:lumOff val="80000"/>
                          </a:schemeClr>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826693"/>
                  </a:ext>
                </a:extLst>
              </a:tr>
              <a:tr h="559379">
                <a:tc>
                  <a:txBody>
                    <a:bodyPr/>
                    <a:lstStyle/>
                    <a:p>
                      <a:pPr marL="0" marR="0" indent="0" algn="l">
                        <a:spcBef>
                          <a:spcPts val="600"/>
                        </a:spcBef>
                        <a:spcAft>
                          <a:spcPts val="600"/>
                        </a:spcAft>
                        <a:buFont typeface="+mj-lt"/>
                        <a:buNone/>
                      </a:pPr>
                      <a:r>
                        <a:rPr lang="en-AU" sz="1800" b="1" dirty="0" smtClean="0">
                          <a:solidFill>
                            <a:schemeClr val="tx1">
                              <a:lumMod val="20000"/>
                              <a:lumOff val="80000"/>
                            </a:schemeClr>
                          </a:solidFill>
                          <a:effectLst/>
                          <a:latin typeface="+mn-lt"/>
                          <a:ea typeface="Times New Roman" panose="02020603050405020304" pitchFamily="18" charset="0"/>
                          <a:cs typeface="Times New Roman" panose="02020603050405020304" pitchFamily="18" charset="0"/>
                        </a:rPr>
                        <a:t>6.</a:t>
                      </a:r>
                      <a:endParaRPr lang="en-AU" sz="1800" b="1" dirty="0">
                        <a:solidFill>
                          <a:schemeClr val="tx1">
                            <a:lumMod val="20000"/>
                            <a:lumOff val="80000"/>
                          </a:schemeClr>
                        </a:solidFill>
                        <a:effectLst/>
                        <a:latin typeface="+mn-lt"/>
                        <a:ea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smtClean="0">
                          <a:solidFill>
                            <a:schemeClr val="tx1">
                              <a:lumMod val="20000"/>
                              <a:lumOff val="80000"/>
                            </a:schemeClr>
                          </a:solidFill>
                          <a:latin typeface="Arial" panose="020B0604020202020204" pitchFamily="34" charset="0"/>
                          <a:ea typeface="+mn-ea"/>
                          <a:cs typeface="Arial" panose="020B0604020202020204" pitchFamily="34" charset="0"/>
                        </a:rPr>
                        <a:t>Reception</a:t>
                      </a:r>
                      <a:endParaRPr lang="en-AU" sz="1400" b="0" kern="1200" dirty="0">
                        <a:solidFill>
                          <a:schemeClr val="tx1">
                            <a:lumMod val="20000"/>
                            <a:lumOff val="80000"/>
                          </a:schemeClr>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5922693"/>
                  </a:ext>
                </a:extLst>
              </a:tr>
            </a:tbl>
          </a:graphicData>
        </a:graphic>
      </p:graphicFrame>
    </p:spTree>
    <p:extLst>
      <p:ext uri="{BB962C8B-B14F-4D97-AF65-F5344CB8AC3E}">
        <p14:creationId xmlns:p14="http://schemas.microsoft.com/office/powerpoint/2010/main" val="1390437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Selected enforcement actions: Off-Channel </a:t>
            </a:r>
            <a:r>
              <a:rPr lang="en-US" dirty="0" smtClean="0"/>
              <a:t>Communications Sweeps</a:t>
            </a:r>
            <a:r>
              <a:rPr lang="en-US" dirty="0"/>
              <a:t/>
            </a:r>
            <a:br>
              <a:rPr lang="en-US" dirty="0"/>
            </a:br>
            <a:endParaRPr lang="en-US" dirty="0"/>
          </a:p>
        </p:txBody>
      </p:sp>
      <p:sp>
        <p:nvSpPr>
          <p:cNvPr id="3" name="Content Placeholder 2"/>
          <p:cNvSpPr>
            <a:spLocks noGrp="1"/>
          </p:cNvSpPr>
          <p:nvPr>
            <p:ph idx="1"/>
          </p:nvPr>
        </p:nvSpPr>
        <p:spPr>
          <a:xfrm>
            <a:off x="457200" y="1683488"/>
            <a:ext cx="8484781" cy="5059363"/>
          </a:xfrm>
        </p:spPr>
        <p:txBody>
          <a:bodyPr/>
          <a:lstStyle/>
          <a:p>
            <a:r>
              <a:rPr lang="en-US" sz="1600" dirty="0" smtClean="0"/>
              <a:t>Recordkeeping </a:t>
            </a:r>
            <a:r>
              <a:rPr lang="en-US" sz="1600" dirty="0"/>
              <a:t>failures associated with off-channel communications </a:t>
            </a:r>
            <a:r>
              <a:rPr lang="en-US" sz="1600" dirty="0" smtClean="0"/>
              <a:t>(Aug. and Sept</a:t>
            </a:r>
            <a:r>
              <a:rPr lang="en-US" sz="1600" dirty="0"/>
              <a:t>. </a:t>
            </a:r>
            <a:r>
              <a:rPr lang="en-US" sz="1600" dirty="0" smtClean="0"/>
              <a:t>2023)</a:t>
            </a:r>
            <a:endParaRPr lang="en-US" sz="1600" dirty="0"/>
          </a:p>
          <a:p>
            <a:pPr lvl="1"/>
            <a:r>
              <a:rPr lang="en-US" sz="1600" dirty="0" smtClean="0"/>
              <a:t>21 </a:t>
            </a:r>
            <a:r>
              <a:rPr lang="en-US" sz="1600" dirty="0"/>
              <a:t>firms </a:t>
            </a:r>
            <a:r>
              <a:rPr lang="en-US" sz="1600" dirty="0" smtClean="0"/>
              <a:t>settled actions involving “widespread and longstanding failures” to maintain and preserve off-channel communications on personal devices (after the SEC conducted a sweep in September 2022 and charged firms over their use of off-channel communications) </a:t>
            </a:r>
          </a:p>
          <a:p>
            <a:pPr lvl="1"/>
            <a:r>
              <a:rPr lang="en-US" sz="1600" dirty="0" smtClean="0"/>
              <a:t>Charged </a:t>
            </a:r>
            <a:r>
              <a:rPr lang="en-US" sz="1600" dirty="0"/>
              <a:t>with violating Section 17(a) of the Exchange Act and </a:t>
            </a:r>
            <a:r>
              <a:rPr lang="en-US" sz="1600" dirty="0" smtClean="0"/>
              <a:t>Rule 17a-4(b</a:t>
            </a:r>
            <a:r>
              <a:rPr lang="en-US" sz="1600" dirty="0"/>
              <a:t>)(4) thereunder</a:t>
            </a:r>
          </a:p>
          <a:p>
            <a:pPr lvl="1"/>
            <a:r>
              <a:rPr lang="en-US" sz="1600" dirty="0" smtClean="0"/>
              <a:t>The </a:t>
            </a:r>
            <a:r>
              <a:rPr lang="en-US" sz="1600" dirty="0"/>
              <a:t>firms </a:t>
            </a:r>
            <a:r>
              <a:rPr lang="en-US" sz="1600" dirty="0" smtClean="0"/>
              <a:t>agreed to be censured and admitted </a:t>
            </a:r>
            <a:r>
              <a:rPr lang="en-US" sz="1600" dirty="0"/>
              <a:t>the facts set forth in their respective SEC orders and acknowledged that their conduct violated </a:t>
            </a:r>
            <a:r>
              <a:rPr lang="en-US" sz="1600" dirty="0" smtClean="0"/>
              <a:t>recordkeeping rules</a:t>
            </a:r>
          </a:p>
          <a:p>
            <a:pPr lvl="1"/>
            <a:r>
              <a:rPr lang="en-US" sz="1600" dirty="0"/>
              <a:t>$1.235 billion in </a:t>
            </a:r>
            <a:r>
              <a:rPr lang="en-US" sz="1600" dirty="0" smtClean="0"/>
              <a:t>penalties</a:t>
            </a:r>
          </a:p>
          <a:p>
            <a:pPr lvl="1"/>
            <a:r>
              <a:rPr lang="en-US" sz="1600" dirty="0" smtClean="0"/>
              <a:t>Since December 2021, 40 firms have settled actions and over $1.5 billion in civil penalties have been levied for failures to maintain and preserve electronic records</a:t>
            </a:r>
          </a:p>
          <a:p>
            <a:pPr marL="57150" indent="0">
              <a:spcBef>
                <a:spcPts val="1200"/>
              </a:spcBef>
              <a:buNone/>
            </a:pPr>
            <a:r>
              <a:rPr lang="en-US" sz="1600" i="1" dirty="0" smtClean="0">
                <a:solidFill>
                  <a:srgbClr val="E66E32"/>
                </a:solidFill>
              </a:rPr>
              <a:t>Takeaway</a:t>
            </a:r>
            <a:r>
              <a:rPr lang="en-US" sz="1600" i="1" dirty="0">
                <a:solidFill>
                  <a:srgbClr val="E66E32"/>
                </a:solidFill>
              </a:rPr>
              <a:t>: </a:t>
            </a:r>
            <a:r>
              <a:rPr lang="en-US" sz="1600" i="1" dirty="0" smtClean="0">
                <a:solidFill>
                  <a:srgbClr val="E66E32"/>
                </a:solidFill>
              </a:rPr>
              <a:t>Anticipate additional actions brought in FY2024. Crucial </a:t>
            </a:r>
            <a:r>
              <a:rPr lang="en-US" sz="1600" i="1" dirty="0">
                <a:solidFill>
                  <a:srgbClr val="E66E32"/>
                </a:solidFill>
              </a:rPr>
              <a:t>to evaluate policies pertaining to electronic records preservation and the use of unauthorized communication channels and implement measures to preserve and/or flag off-channel </a:t>
            </a:r>
            <a:r>
              <a:rPr lang="en-US" sz="1600" i="1" dirty="0" smtClean="0">
                <a:solidFill>
                  <a:srgbClr val="E66E32"/>
                </a:solidFill>
              </a:rPr>
              <a:t>communications</a:t>
            </a:r>
            <a:endParaRPr lang="en-US" sz="1600" i="1" dirty="0">
              <a:solidFill>
                <a:srgbClr val="E66E32"/>
              </a:solidFill>
            </a:endParaRPr>
          </a:p>
          <a:p>
            <a:pPr lvl="1"/>
            <a:endParaRPr lang="en-US" sz="1800" dirty="0" smtClean="0"/>
          </a:p>
          <a:p>
            <a:pPr lvl="1"/>
            <a:endParaRPr lang="en-US" sz="1800" dirty="0" smtClean="0"/>
          </a:p>
          <a:p>
            <a:endParaRPr lang="en-US" sz="2400" dirty="0"/>
          </a:p>
        </p:txBody>
      </p:sp>
    </p:spTree>
    <p:extLst>
      <p:ext uri="{BB962C8B-B14F-4D97-AF65-F5344CB8AC3E}">
        <p14:creationId xmlns:p14="http://schemas.microsoft.com/office/powerpoint/2010/main" val="1706609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623"/>
            <a:ext cx="8229600" cy="655638"/>
          </a:xfrm>
        </p:spPr>
        <p:txBody>
          <a:bodyPr/>
          <a:lstStyle/>
          <a:p>
            <a:r>
              <a:rPr lang="en-US" dirty="0" smtClean="0"/>
              <a:t>Selected </a:t>
            </a:r>
            <a:r>
              <a:rPr lang="en-US" dirty="0"/>
              <a:t>enforcement actions: Marketing Rule </a:t>
            </a:r>
            <a:r>
              <a:rPr lang="en-US" dirty="0" smtClean="0"/>
              <a:t>sweeps</a:t>
            </a:r>
            <a:r>
              <a:rPr lang="en-US" dirty="0"/>
              <a:t/>
            </a:r>
            <a:br>
              <a:rPr lang="en-US" dirty="0"/>
            </a:br>
            <a:endParaRPr lang="en-US" dirty="0"/>
          </a:p>
        </p:txBody>
      </p:sp>
      <p:sp>
        <p:nvSpPr>
          <p:cNvPr id="3" name="Content Placeholder 2"/>
          <p:cNvSpPr>
            <a:spLocks noGrp="1"/>
          </p:cNvSpPr>
          <p:nvPr>
            <p:ph idx="1"/>
          </p:nvPr>
        </p:nvSpPr>
        <p:spPr>
          <a:xfrm>
            <a:off x="457200" y="1798675"/>
            <a:ext cx="8229600" cy="4297363"/>
          </a:xfrm>
        </p:spPr>
        <p:txBody>
          <a:bodyPr/>
          <a:lstStyle/>
          <a:p>
            <a:r>
              <a:rPr lang="en-US" sz="1800" dirty="0" smtClean="0"/>
              <a:t>Marketing rule violations (Aug. and Sept. 2023)</a:t>
            </a:r>
          </a:p>
          <a:p>
            <a:pPr lvl="1"/>
            <a:r>
              <a:rPr lang="en-US" sz="1600" dirty="0" smtClean="0"/>
              <a:t>9 </a:t>
            </a:r>
            <a:r>
              <a:rPr lang="en-US" sz="1600" dirty="0"/>
              <a:t>registered investment advisers </a:t>
            </a:r>
            <a:r>
              <a:rPr lang="en-US" sz="1600" dirty="0" smtClean="0"/>
              <a:t>charged in </a:t>
            </a:r>
            <a:r>
              <a:rPr lang="en-US" sz="1600" dirty="0"/>
              <a:t>an ongoing sweep for advertising hypothetical performance to the general public on their websites without adopting and/or implementing policies and procedures required by </a:t>
            </a:r>
            <a:r>
              <a:rPr lang="en-US" sz="1600" dirty="0" smtClean="0"/>
              <a:t>the marketing </a:t>
            </a:r>
            <a:r>
              <a:rPr lang="en-US" sz="1600" dirty="0"/>
              <a:t>r</a:t>
            </a:r>
            <a:r>
              <a:rPr lang="en-US" sz="1600" dirty="0" smtClean="0"/>
              <a:t>ule</a:t>
            </a:r>
          </a:p>
          <a:p>
            <a:pPr lvl="2"/>
            <a:r>
              <a:rPr lang="en-US" sz="1400" dirty="0" smtClean="0"/>
              <a:t>Each of the firms advertised hypothetical performance on their websites, and two failed to maintain records of the advertisements</a:t>
            </a:r>
          </a:p>
          <a:p>
            <a:pPr lvl="2"/>
            <a:r>
              <a:rPr lang="en-US" sz="1400" dirty="0" smtClean="0"/>
              <a:t>All of the </a:t>
            </a:r>
            <a:r>
              <a:rPr lang="en-US" sz="1400" dirty="0"/>
              <a:t>firms </a:t>
            </a:r>
            <a:r>
              <a:rPr lang="en-US" sz="1400" dirty="0" smtClean="0"/>
              <a:t>charged with violating Section 206(4</a:t>
            </a:r>
            <a:r>
              <a:rPr lang="en-US" sz="1400" dirty="0"/>
              <a:t>) of the Advisers Act and </a:t>
            </a:r>
            <a:r>
              <a:rPr lang="en-US" sz="1400" dirty="0" smtClean="0"/>
              <a:t>Rule 206(4</a:t>
            </a:r>
            <a:r>
              <a:rPr lang="en-US" sz="1400" dirty="0"/>
              <a:t>)-1(d</a:t>
            </a:r>
            <a:r>
              <a:rPr lang="en-US" sz="1400" dirty="0" smtClean="0"/>
              <a:t>) thereunder </a:t>
            </a:r>
          </a:p>
          <a:p>
            <a:pPr lvl="2"/>
            <a:r>
              <a:rPr lang="en-US" sz="1400" dirty="0" smtClean="0"/>
              <a:t>The two firms with record keeping failures related to the advertisements were also charged with violating Section 204(a) of the Advisers Act and Rule 204-2(a)(11) thereunder</a:t>
            </a:r>
          </a:p>
          <a:p>
            <a:pPr lvl="2"/>
            <a:r>
              <a:rPr lang="en-US" sz="1400" dirty="0"/>
              <a:t>Without admitting or denying the SEC’s findings</a:t>
            </a:r>
            <a:r>
              <a:rPr lang="en-US" sz="1400" dirty="0" smtClean="0"/>
              <a:t>, all </a:t>
            </a:r>
            <a:r>
              <a:rPr lang="en-US" sz="1400" dirty="0"/>
              <a:t>nine firms have </a:t>
            </a:r>
            <a:r>
              <a:rPr lang="en-US" sz="1400" dirty="0" smtClean="0"/>
              <a:t>settled via cease-and-desist, agreed to be censured and pay $850,000 </a:t>
            </a:r>
            <a:r>
              <a:rPr lang="en-US" sz="1400" dirty="0"/>
              <a:t>in combined penalties.</a:t>
            </a:r>
            <a:endParaRPr lang="en-US" sz="1400" dirty="0" smtClean="0"/>
          </a:p>
          <a:p>
            <a:pPr marL="57150" indent="0">
              <a:spcBef>
                <a:spcPts val="1200"/>
              </a:spcBef>
              <a:buNone/>
            </a:pPr>
            <a:r>
              <a:rPr lang="en-US" sz="1800" i="1" dirty="0" smtClean="0">
                <a:solidFill>
                  <a:srgbClr val="E66E32"/>
                </a:solidFill>
              </a:rPr>
              <a:t>Takeaway: </a:t>
            </a:r>
            <a:r>
              <a:rPr lang="en-US" sz="1800" i="1" dirty="0">
                <a:solidFill>
                  <a:srgbClr val="E66E32"/>
                </a:solidFill>
              </a:rPr>
              <a:t>The first action under the new </a:t>
            </a:r>
            <a:r>
              <a:rPr lang="en-US" sz="1800" i="1" dirty="0" smtClean="0">
                <a:solidFill>
                  <a:srgbClr val="E66E32"/>
                </a:solidFill>
              </a:rPr>
              <a:t>marketing </a:t>
            </a:r>
            <a:r>
              <a:rPr lang="en-US" sz="1800" i="1" dirty="0">
                <a:solidFill>
                  <a:srgbClr val="E66E32"/>
                </a:solidFill>
              </a:rPr>
              <a:t>r</a:t>
            </a:r>
            <a:r>
              <a:rPr lang="en-US" sz="1800" i="1" dirty="0" smtClean="0">
                <a:solidFill>
                  <a:srgbClr val="E66E32"/>
                </a:solidFill>
              </a:rPr>
              <a:t>ule </a:t>
            </a:r>
            <a:r>
              <a:rPr lang="en-US" sz="1800" i="1" dirty="0">
                <a:solidFill>
                  <a:srgbClr val="E66E32"/>
                </a:solidFill>
              </a:rPr>
              <a:t>was brought less than one year after the compliance </a:t>
            </a:r>
            <a:r>
              <a:rPr lang="en-US" sz="1800" i="1" dirty="0" smtClean="0">
                <a:solidFill>
                  <a:srgbClr val="E66E32"/>
                </a:solidFill>
              </a:rPr>
              <a:t>date. Compliance with the marketing </a:t>
            </a:r>
            <a:r>
              <a:rPr lang="en-US" sz="1800" i="1" dirty="0">
                <a:solidFill>
                  <a:srgbClr val="E66E32"/>
                </a:solidFill>
              </a:rPr>
              <a:t>r</a:t>
            </a:r>
            <a:r>
              <a:rPr lang="en-US" sz="1800" i="1" dirty="0" smtClean="0">
                <a:solidFill>
                  <a:srgbClr val="E66E32"/>
                </a:solidFill>
              </a:rPr>
              <a:t>ule is a high priority for the SEC, Advisers should not delay reviewing its marketing policies and procedures</a:t>
            </a:r>
            <a:endParaRPr lang="en-US" sz="1800" dirty="0"/>
          </a:p>
        </p:txBody>
      </p:sp>
    </p:spTree>
    <p:extLst>
      <p:ext uri="{BB962C8B-B14F-4D97-AF65-F5344CB8AC3E}">
        <p14:creationId xmlns:p14="http://schemas.microsoft.com/office/powerpoint/2010/main" val="4099600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03" y="535134"/>
            <a:ext cx="8229600" cy="1036638"/>
          </a:xfrm>
        </p:spPr>
        <p:txBody>
          <a:bodyPr/>
          <a:lstStyle/>
          <a:p>
            <a:r>
              <a:rPr lang="en-US" dirty="0" smtClean="0"/>
              <a:t>Selected enforcement actions: Revenue Sharing / Fees and Expenses</a:t>
            </a:r>
            <a:endParaRPr lang="en-US" dirty="0"/>
          </a:p>
        </p:txBody>
      </p:sp>
      <p:sp>
        <p:nvSpPr>
          <p:cNvPr id="3" name="Content Placeholder 2"/>
          <p:cNvSpPr>
            <a:spLocks noGrp="1"/>
          </p:cNvSpPr>
          <p:nvPr>
            <p:ph idx="1"/>
          </p:nvPr>
        </p:nvSpPr>
        <p:spPr>
          <a:xfrm>
            <a:off x="425303" y="1571772"/>
            <a:ext cx="8431618" cy="4860925"/>
          </a:xfrm>
        </p:spPr>
        <p:txBody>
          <a:bodyPr/>
          <a:lstStyle/>
          <a:p>
            <a:r>
              <a:rPr lang="en-US" sz="1600" i="1" dirty="0"/>
              <a:t>In the matter of Insight Venture Management, LLC </a:t>
            </a:r>
            <a:r>
              <a:rPr lang="en-US" sz="1600" dirty="0"/>
              <a:t>(June 20, 2023) </a:t>
            </a:r>
          </a:p>
          <a:p>
            <a:pPr lvl="1"/>
            <a:r>
              <a:rPr lang="en-US" sz="1300" dirty="0" smtClean="0"/>
              <a:t>SEC </a:t>
            </a:r>
            <a:r>
              <a:rPr lang="en-US" sz="1300" dirty="0"/>
              <a:t>charged private fund adviser Insight with charging excess management fees and failing to disclose a conflict of interest to investors relating to its fee calculations. </a:t>
            </a:r>
          </a:p>
          <a:p>
            <a:pPr lvl="1"/>
            <a:r>
              <a:rPr lang="en-US" sz="1300" dirty="0"/>
              <a:t>Certain of Insight’s limited partnership agreements allowed Insight to charge management fees based on the funds’ invested capital in individual portfolio investments and required Insight to reduce the basis for these fees if Insight determined that one of these portfolio investments had suffered a permanent impairment.</a:t>
            </a:r>
          </a:p>
          <a:p>
            <a:pPr lvl="1"/>
            <a:r>
              <a:rPr lang="en-US" sz="1300" dirty="0"/>
              <a:t>Insight charged excess management fees by inaccurately calculating management fees based on aggregated invested capital at the portfolio company level instead of at the individual portfolio investment security level, as required by the applicable limited partnership agreements.</a:t>
            </a:r>
          </a:p>
          <a:p>
            <a:pPr lvl="1"/>
            <a:r>
              <a:rPr lang="en-US" sz="1300" dirty="0"/>
              <a:t>Further, Insight failed to disclose to investors a conflict of interest in connection with its permanent impairment criteria. Because Insight did not disclose its permanent impairment criteria, the LPs were unaware that the criteria Insight chose were narrow and subjective.</a:t>
            </a:r>
          </a:p>
          <a:p>
            <a:pPr lvl="1"/>
            <a:r>
              <a:rPr lang="en-US" sz="1300" dirty="0"/>
              <a:t>Insight also did not adopt or implement written policies or procedures reasonably designed to prevent violations of the Advisers Act. </a:t>
            </a:r>
          </a:p>
          <a:p>
            <a:pPr lvl="1"/>
            <a:r>
              <a:rPr lang="en-US" sz="1300" dirty="0"/>
              <a:t>Charged with violating Sections 206(2) and 206(4) of the Advisers Act and Rules 206(4)-7 and 206(4)-8 thereunder. </a:t>
            </a:r>
          </a:p>
          <a:p>
            <a:pPr lvl="1"/>
            <a:r>
              <a:rPr lang="en-US" sz="1300" dirty="0"/>
              <a:t>Settled via cease-and-desist for a $1.5 million penalty and $3.8 million of improper fees and prejudgment interest </a:t>
            </a:r>
          </a:p>
          <a:p>
            <a:pPr marL="57150" indent="0">
              <a:spcBef>
                <a:spcPts val="1800"/>
              </a:spcBef>
              <a:buNone/>
            </a:pPr>
            <a:r>
              <a:rPr lang="en-US" sz="1400" i="1" dirty="0" smtClean="0">
                <a:solidFill>
                  <a:srgbClr val="E66E32"/>
                </a:solidFill>
              </a:rPr>
              <a:t>Takeaway</a:t>
            </a:r>
            <a:r>
              <a:rPr lang="en-US" sz="1400" i="1" dirty="0">
                <a:solidFill>
                  <a:srgbClr val="E66E32"/>
                </a:solidFill>
              </a:rPr>
              <a:t>: </a:t>
            </a:r>
            <a:r>
              <a:rPr lang="en-US" sz="1400" i="1" dirty="0" smtClean="0">
                <a:solidFill>
                  <a:srgbClr val="E66E32"/>
                </a:solidFill>
              </a:rPr>
              <a:t>Continuing a several-years’-old trend, the SEC continues to bring actions against advisers related to disclosures and concerns regarding revenue sharing and other financial conflicts of interest </a:t>
            </a:r>
            <a:endParaRPr lang="en-US" sz="1400" dirty="0" smtClean="0"/>
          </a:p>
        </p:txBody>
      </p:sp>
    </p:spTree>
    <p:extLst>
      <p:ext uri="{BB962C8B-B14F-4D97-AF65-F5344CB8AC3E}">
        <p14:creationId xmlns:p14="http://schemas.microsoft.com/office/powerpoint/2010/main" val="3764049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56" y="953387"/>
            <a:ext cx="9144000" cy="685800"/>
          </a:xfrm>
        </p:spPr>
        <p:txBody>
          <a:bodyPr/>
          <a:lstStyle/>
          <a:p>
            <a:r>
              <a:rPr lang="en-US" dirty="0" smtClean="0"/>
              <a:t>Selected enforcement actions: Valuation</a:t>
            </a:r>
            <a:endParaRPr lang="en-US" dirty="0"/>
          </a:p>
        </p:txBody>
      </p:sp>
      <p:sp>
        <p:nvSpPr>
          <p:cNvPr id="3" name="Content Placeholder 2"/>
          <p:cNvSpPr>
            <a:spLocks noGrp="1"/>
          </p:cNvSpPr>
          <p:nvPr>
            <p:ph idx="1"/>
          </p:nvPr>
        </p:nvSpPr>
        <p:spPr>
          <a:xfrm>
            <a:off x="225056" y="1534594"/>
            <a:ext cx="8374912" cy="5059363"/>
          </a:xfrm>
        </p:spPr>
        <p:txBody>
          <a:bodyPr/>
          <a:lstStyle/>
          <a:p>
            <a:r>
              <a:rPr lang="en-US" sz="1800" i="1" dirty="0"/>
              <a:t>In the Matter of Chatham Asset Management, LLC and Anthony Melchiorre </a:t>
            </a:r>
            <a:r>
              <a:rPr lang="en-US" sz="1800" dirty="0"/>
              <a:t>(April 3, </a:t>
            </a:r>
            <a:r>
              <a:rPr lang="en-US" sz="1800" dirty="0" smtClean="0"/>
              <a:t>2023)</a:t>
            </a:r>
            <a:endParaRPr lang="en-US" sz="1800" dirty="0"/>
          </a:p>
          <a:p>
            <a:pPr lvl="1"/>
            <a:r>
              <a:rPr lang="en-US" sz="1400" dirty="0"/>
              <a:t>SEC </a:t>
            </a:r>
            <a:r>
              <a:rPr lang="en-US" sz="1400" dirty="0" smtClean="0"/>
              <a:t>charged </a:t>
            </a:r>
            <a:r>
              <a:rPr lang="en-US" sz="1400" dirty="0"/>
              <a:t>investment </a:t>
            </a:r>
            <a:r>
              <a:rPr lang="en-US" sz="1400" dirty="0" smtClean="0"/>
              <a:t>adviser to mutual </a:t>
            </a:r>
            <a:r>
              <a:rPr lang="en-US" sz="1400" dirty="0"/>
              <a:t>funds and private funds and its founder and principal </a:t>
            </a:r>
            <a:r>
              <a:rPr lang="en-US" sz="1400" dirty="0" smtClean="0"/>
              <a:t>for overcharging </a:t>
            </a:r>
            <a:r>
              <a:rPr lang="en-US" sz="1400" dirty="0"/>
              <a:t>its clients fees based on </a:t>
            </a:r>
            <a:r>
              <a:rPr lang="en-US" sz="1400" dirty="0" err="1"/>
              <a:t>NAV</a:t>
            </a:r>
            <a:r>
              <a:rPr lang="en-US" sz="1400" dirty="0"/>
              <a:t> calculated using price data that was based, in part, on the funds’ own inflated trading prices. As a result of the inflated trading prices of the securities, the net asset values of their client’s funds were higher than they would have been if the rebalancing trades were removed from the market, which, in turn, resulted in higher fees being charged to and paid by the </a:t>
            </a:r>
            <a:r>
              <a:rPr lang="en-US" sz="1400" dirty="0" smtClean="0"/>
              <a:t>clients</a:t>
            </a:r>
            <a:endParaRPr lang="en-US" sz="1400" dirty="0"/>
          </a:p>
          <a:p>
            <a:pPr lvl="1"/>
            <a:r>
              <a:rPr lang="en-US" sz="1400" dirty="0" smtClean="0"/>
              <a:t>Charged with violating Sections 206(2) and 17(a)(1) and (a)(2) of the Advisers Act.</a:t>
            </a:r>
          </a:p>
          <a:p>
            <a:pPr lvl="1"/>
            <a:r>
              <a:rPr lang="en-US" sz="1400" dirty="0" smtClean="0"/>
              <a:t>Adviser and founder settled via cease-and-desist, and consented </a:t>
            </a:r>
            <a:r>
              <a:rPr lang="en-US" sz="1400" dirty="0"/>
              <a:t>to the SEC’s </a:t>
            </a:r>
            <a:r>
              <a:rPr lang="en-US" sz="1400" dirty="0" smtClean="0"/>
              <a:t>order, without </a:t>
            </a:r>
            <a:r>
              <a:rPr lang="en-US" sz="1400" dirty="0"/>
              <a:t>admitting or denying its findings, that they violated Section 206(2) of the </a:t>
            </a:r>
            <a:r>
              <a:rPr lang="en-US" sz="1400" dirty="0" smtClean="0"/>
              <a:t>Advisers Act, </a:t>
            </a:r>
            <a:r>
              <a:rPr lang="en-US" sz="1400" dirty="0"/>
              <a:t>and that they aided and abetted and caused violations of the Investment Company Act of </a:t>
            </a:r>
            <a:r>
              <a:rPr lang="en-US" sz="1400" dirty="0" smtClean="0"/>
              <a:t>1940</a:t>
            </a:r>
          </a:p>
          <a:p>
            <a:pPr lvl="1"/>
            <a:r>
              <a:rPr lang="en-US" sz="1400" dirty="0" smtClean="0"/>
              <a:t>$19.4 </a:t>
            </a:r>
            <a:r>
              <a:rPr lang="en-US" sz="1400" dirty="0"/>
              <a:t>million in </a:t>
            </a:r>
            <a:r>
              <a:rPr lang="en-US" sz="1400" dirty="0" smtClean="0"/>
              <a:t>civil </a:t>
            </a:r>
            <a:r>
              <a:rPr lang="en-US" sz="1400" dirty="0"/>
              <a:t>penalty, disgorgement, and prejudgment interest </a:t>
            </a:r>
            <a:endParaRPr lang="en-US" sz="1400" dirty="0" smtClean="0"/>
          </a:p>
          <a:p>
            <a:pPr lvl="1"/>
            <a:endParaRPr lang="en-US" sz="1400" dirty="0" smtClean="0"/>
          </a:p>
          <a:p>
            <a:pPr marL="0" indent="0">
              <a:buNone/>
            </a:pPr>
            <a:r>
              <a:rPr lang="en-US" sz="1800" i="1" dirty="0" smtClean="0">
                <a:solidFill>
                  <a:srgbClr val="E66E32"/>
                </a:solidFill>
              </a:rPr>
              <a:t>Takeaway: Highlights SEC’s continued focus on valuation, in particular in less liquid, harder-to-value securities</a:t>
            </a:r>
            <a:endParaRPr lang="en-US" sz="1800" dirty="0"/>
          </a:p>
        </p:txBody>
      </p:sp>
    </p:spTree>
    <p:extLst>
      <p:ext uri="{BB962C8B-B14F-4D97-AF65-F5344CB8AC3E}">
        <p14:creationId xmlns:p14="http://schemas.microsoft.com/office/powerpoint/2010/main" val="1144352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55" y="843647"/>
            <a:ext cx="9042105" cy="555050"/>
          </a:xfrm>
        </p:spPr>
        <p:txBody>
          <a:bodyPr/>
          <a:lstStyle/>
          <a:p>
            <a:r>
              <a:rPr lang="en-US" sz="2800" kern="1200" cap="all" dirty="0">
                <a:solidFill>
                  <a:srgbClr val="622567"/>
                </a:solidFill>
                <a:latin typeface="Arial" pitchFamily="34" charset="0"/>
                <a:cs typeface="Arial" pitchFamily="34" charset="0"/>
              </a:rPr>
              <a:t>Selected enforcement actions: Valuation</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23</a:t>
            </a:fld>
            <a:endParaRPr lang="en-US" altLang="en-US" dirty="0"/>
          </a:p>
        </p:txBody>
      </p:sp>
      <p:sp>
        <p:nvSpPr>
          <p:cNvPr id="6" name="Text Placeholder 5"/>
          <p:cNvSpPr>
            <a:spLocks noGrp="1"/>
          </p:cNvSpPr>
          <p:nvPr>
            <p:ph type="body" sz="quarter" idx="17"/>
          </p:nvPr>
        </p:nvSpPr>
        <p:spPr>
          <a:xfrm>
            <a:off x="267571" y="1483128"/>
            <a:ext cx="8153400" cy="4717616"/>
          </a:xfrm>
        </p:spPr>
        <p:txBody>
          <a:bodyPr>
            <a:noAutofit/>
          </a:bodyPr>
          <a:lstStyle/>
          <a:p>
            <a:pPr marL="342900" indent="-342900">
              <a:buFont typeface="Arial" panose="020B0604020202020204" pitchFamily="34" charset="0"/>
              <a:buChar char="•"/>
            </a:pPr>
            <a:r>
              <a:rPr lang="en-US" sz="1600" dirty="0"/>
              <a:t>SEC v. Premium Point Investments LP et al. (April 20, 2023 and Nov. 7, 2023).</a:t>
            </a:r>
          </a:p>
          <a:p>
            <a:pPr marL="1028700" lvl="1" indent="-342900">
              <a:buFont typeface="Arial" panose="020B0604020202020204" pitchFamily="34" charset="0"/>
              <a:buChar char="•"/>
            </a:pPr>
            <a:r>
              <a:rPr lang="en-US" sz="1400" dirty="0" smtClean="0"/>
              <a:t>SEC </a:t>
            </a:r>
            <a:r>
              <a:rPr lang="en-US" sz="1400" dirty="0"/>
              <a:t>charged Premium Point for engaging in a fraudulent valuation scheme that resulted in the inflation of the value of private funds Premium Point advised by hundreds of millions of dollars. The scheme relied on a secret deal where in exchange for sending trades to a broker-dealer, Premium Point received inflated broker quotes for mortgage-backed securities, as well as the use of “imputed” mid-point valuations, which were applied in a manner that further inflated the value of securities. This practice boosted the value of many of Premium Point’s holdings and further exaggerated returns in order to conceal poor fund performance and attract and retain investors</a:t>
            </a:r>
          </a:p>
          <a:p>
            <a:pPr marL="1028700" lvl="1" indent="-342900">
              <a:buFont typeface="Arial" panose="020B0604020202020204" pitchFamily="34" charset="0"/>
              <a:buChar char="•"/>
            </a:pPr>
            <a:r>
              <a:rPr lang="en-US" sz="1400" dirty="0"/>
              <a:t>Also charged Jeremy Shor, a trader at Premium and Premium’s CEO/CIO, </a:t>
            </a:r>
            <a:r>
              <a:rPr lang="en-US" sz="1400" dirty="0" err="1"/>
              <a:t>Anilesh</a:t>
            </a:r>
            <a:r>
              <a:rPr lang="en-US" sz="1400" dirty="0"/>
              <a:t> Ahuja for their roles in a fraudulent valuation scheme </a:t>
            </a:r>
          </a:p>
          <a:p>
            <a:pPr marL="1028700" lvl="1" indent="-342900">
              <a:buFont typeface="Arial" panose="020B0604020202020204" pitchFamily="34" charset="0"/>
              <a:buChar char="•"/>
            </a:pPr>
            <a:r>
              <a:rPr lang="en-US" sz="1400" dirty="0"/>
              <a:t>On April 20, 2023, Premium Point and Ahuja were permanently enjoined from violating the antifraud provision of Section 10(b) of the Securities Exchange Act of 1934 and Rules 10b-5(a) and (c) thereunder, Sections 17(a)(1) and (3) of the Securities Act, and Sections 206(1), (2), and (4) of the Advisers Act and Rule 206(4)-8(a)(2) thereunder; permanently enjoining Premium Point from violating Advisers Act Section 206(4) and Rule 206(4)-2 thereunder.</a:t>
            </a:r>
          </a:p>
          <a:p>
            <a:pPr marL="1485900" lvl="2" indent="-342900">
              <a:buFont typeface="Arial" panose="020B0604020202020204" pitchFamily="34" charset="0"/>
              <a:buChar char="•"/>
            </a:pPr>
            <a:r>
              <a:rPr lang="en-US" sz="1400" dirty="0"/>
              <a:t>On November 7, 2023 Shor was also permanently enjoined from violating the same provisions listed above. </a:t>
            </a:r>
          </a:p>
          <a:p>
            <a:pPr marL="1028700" lvl="1" indent="-342900">
              <a:buFont typeface="Arial" panose="020B0604020202020204" pitchFamily="34" charset="0"/>
              <a:buChar char="•"/>
            </a:pPr>
            <a:r>
              <a:rPr lang="en-US" sz="1400" dirty="0"/>
              <a:t>Ahuja agreed to a $450,000 penalty and industry bar. Shor was not ordered to pay a civil penalty due to his statement of financial condition </a:t>
            </a:r>
          </a:p>
          <a:p>
            <a:pPr marL="342900"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1521887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dirty="0" smtClean="0"/>
              <a:t>Selected Enforcement Actions: Fiduciary Duties </a:t>
            </a:r>
            <a:endParaRPr lang="en-US" dirty="0"/>
          </a:p>
        </p:txBody>
      </p:sp>
      <p:sp>
        <p:nvSpPr>
          <p:cNvPr id="3" name="Content Placeholder 2"/>
          <p:cNvSpPr>
            <a:spLocks noGrp="1"/>
          </p:cNvSpPr>
          <p:nvPr>
            <p:ph idx="1"/>
          </p:nvPr>
        </p:nvSpPr>
        <p:spPr>
          <a:xfrm>
            <a:off x="457200" y="1811079"/>
            <a:ext cx="8229600" cy="4297363"/>
          </a:xfrm>
        </p:spPr>
        <p:txBody>
          <a:bodyPr/>
          <a:lstStyle/>
          <a:p>
            <a:r>
              <a:rPr lang="en-US" sz="1600" i="1" dirty="0" smtClean="0"/>
              <a:t>In the </a:t>
            </a:r>
            <a:r>
              <a:rPr lang="en-US" sz="1600" i="1" dirty="0"/>
              <a:t>Matter of American Infrastructure Funds, </a:t>
            </a:r>
            <a:r>
              <a:rPr lang="en-US" sz="1600" i="1" dirty="0" smtClean="0"/>
              <a:t>LLC </a:t>
            </a:r>
            <a:r>
              <a:rPr lang="en-US" sz="1600" dirty="0" smtClean="0"/>
              <a:t>(Sept. 22, 2023) </a:t>
            </a:r>
          </a:p>
          <a:p>
            <a:pPr lvl="1"/>
            <a:r>
              <a:rPr lang="en-US" sz="1400" dirty="0" smtClean="0"/>
              <a:t>SEC charged American Infrastructure Funds (“AIM”), a registered investment adviser to private funds for three distinct breaches of fiduciary duties, listed below, related to infrastructure investments</a:t>
            </a:r>
          </a:p>
          <a:p>
            <a:pPr lvl="2">
              <a:buFont typeface="+mj-lt"/>
              <a:buAutoNum type="arabicPeriod"/>
            </a:pPr>
            <a:r>
              <a:rPr lang="en-US" sz="1200" dirty="0" smtClean="0"/>
              <a:t>Entered </a:t>
            </a:r>
            <a:r>
              <a:rPr lang="en-US" sz="1200" dirty="0"/>
              <a:t>into an agreement </a:t>
            </a:r>
            <a:r>
              <a:rPr lang="en-US" sz="1200" dirty="0" smtClean="0"/>
              <a:t>that accelerated </a:t>
            </a:r>
            <a:r>
              <a:rPr lang="en-US" sz="1200" dirty="0"/>
              <a:t>a portfolio company monitoring fee without timely disclosure to clients or </a:t>
            </a:r>
            <a:r>
              <a:rPr lang="en-US" sz="1200" dirty="0" smtClean="0"/>
              <a:t>investors</a:t>
            </a:r>
          </a:p>
          <a:p>
            <a:pPr lvl="2">
              <a:buFont typeface="+mj-lt"/>
              <a:buAutoNum type="arabicPeriod"/>
            </a:pPr>
            <a:r>
              <a:rPr lang="en-US" sz="1200" dirty="0" smtClean="0"/>
              <a:t>Effectively locked-up </a:t>
            </a:r>
            <a:r>
              <a:rPr lang="en-US" sz="1200" dirty="0"/>
              <a:t>client and investor money into the investment for an additional 11 years </a:t>
            </a:r>
            <a:r>
              <a:rPr lang="en-US" sz="1200" dirty="0" smtClean="0"/>
              <a:t>by transferring </a:t>
            </a:r>
            <a:r>
              <a:rPr lang="en-US" sz="1200" dirty="0"/>
              <a:t>an asset owned by AIM-advised funds to a newly-formed private fund that AIM also advised without adequately disclosing its conflicts of interest, obtaining investor consent, or allowing investors to liquidate or exit their </a:t>
            </a:r>
            <a:r>
              <a:rPr lang="en-US" sz="1200" dirty="0" smtClean="0"/>
              <a:t>investment</a:t>
            </a:r>
          </a:p>
          <a:p>
            <a:pPr lvl="2">
              <a:buFont typeface="+mj-lt"/>
              <a:buAutoNum type="arabicPeriod"/>
            </a:pPr>
            <a:r>
              <a:rPr lang="en-US" sz="1200" dirty="0" smtClean="0"/>
              <a:t>Made an </a:t>
            </a:r>
            <a:r>
              <a:rPr lang="en-US" sz="1200" dirty="0"/>
              <a:t>AIM-advised fund incur expenses that should have been paid by a fund advised by an affiliated </a:t>
            </a:r>
            <a:r>
              <a:rPr lang="en-US" sz="1200" dirty="0" smtClean="0"/>
              <a:t>adviser</a:t>
            </a:r>
          </a:p>
          <a:p>
            <a:pPr lvl="1"/>
            <a:r>
              <a:rPr lang="en-US" sz="1400" dirty="0" smtClean="0"/>
              <a:t>AIM failed to implement written policies and procedures reasonably designed to prevent violations of the Advisers Act and the rules thereunder in connection with its receipt of compensation from portfolio companies and transfers of fund assets</a:t>
            </a:r>
          </a:p>
          <a:p>
            <a:pPr lvl="1"/>
            <a:r>
              <a:rPr lang="en-US" sz="1400" dirty="0" smtClean="0"/>
              <a:t>Charged with violating Sections 206(2) and </a:t>
            </a:r>
            <a:r>
              <a:rPr lang="en-US" sz="1400" dirty="0"/>
              <a:t>206(4) of the Advisers Act and </a:t>
            </a:r>
            <a:r>
              <a:rPr lang="en-US" sz="1400" dirty="0" smtClean="0"/>
              <a:t>Rules </a:t>
            </a:r>
            <a:r>
              <a:rPr lang="en-US" sz="1400" dirty="0"/>
              <a:t>206(4)-7 and </a:t>
            </a:r>
            <a:r>
              <a:rPr lang="en-US" sz="1400" dirty="0" smtClean="0"/>
              <a:t>206(4</a:t>
            </a:r>
            <a:r>
              <a:rPr lang="en-US" sz="1400" dirty="0"/>
              <a:t>)-</a:t>
            </a:r>
            <a:r>
              <a:rPr lang="en-US" sz="1400" dirty="0" smtClean="0"/>
              <a:t>8 thereunder</a:t>
            </a:r>
          </a:p>
          <a:p>
            <a:pPr lvl="1"/>
            <a:r>
              <a:rPr lang="en-US" sz="1400" dirty="0"/>
              <a:t>Without admitting or denying the SEC’s </a:t>
            </a:r>
            <a:r>
              <a:rPr lang="en-US" sz="1400" dirty="0" smtClean="0"/>
              <a:t>findings, AIM settled via cease-and-desist, agreed to be censured and pay $</a:t>
            </a:r>
            <a:r>
              <a:rPr lang="en-US" sz="1400" dirty="0"/>
              <a:t>1.6 million in civil penalty, disgorgement, and prejudgment interest </a:t>
            </a:r>
          </a:p>
        </p:txBody>
      </p:sp>
    </p:spTree>
    <p:extLst>
      <p:ext uri="{BB962C8B-B14F-4D97-AF65-F5344CB8AC3E}">
        <p14:creationId xmlns:p14="http://schemas.microsoft.com/office/powerpoint/2010/main" val="13929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7191"/>
            <a:ext cx="8229600" cy="838200"/>
          </a:xfrm>
        </p:spPr>
        <p:txBody>
          <a:bodyPr/>
          <a:lstStyle/>
          <a:p>
            <a:r>
              <a:rPr lang="en-US" dirty="0"/>
              <a:t>Selected enforcement actions: </a:t>
            </a:r>
            <a:r>
              <a:rPr lang="en-US" dirty="0" smtClean="0"/>
              <a:t>CONFLICTS OF INTEREST</a:t>
            </a:r>
            <a:endParaRPr lang="en-US" dirty="0"/>
          </a:p>
        </p:txBody>
      </p:sp>
      <p:sp>
        <p:nvSpPr>
          <p:cNvPr id="3" name="Content Placeholder 2"/>
          <p:cNvSpPr>
            <a:spLocks noGrp="1"/>
          </p:cNvSpPr>
          <p:nvPr>
            <p:ph idx="1"/>
          </p:nvPr>
        </p:nvSpPr>
        <p:spPr>
          <a:xfrm>
            <a:off x="457200" y="1816395"/>
            <a:ext cx="8229600" cy="4602163"/>
          </a:xfrm>
        </p:spPr>
        <p:txBody>
          <a:bodyPr/>
          <a:lstStyle/>
          <a:p>
            <a:r>
              <a:rPr lang="en-US" sz="1800" i="1" dirty="0" smtClean="0"/>
              <a:t>In the Matter of Prime Group Holdings, LLC </a:t>
            </a:r>
            <a:r>
              <a:rPr lang="en-US" sz="1800" dirty="0" smtClean="0"/>
              <a:t>(Sept. 5, 2023).</a:t>
            </a:r>
            <a:endParaRPr lang="en-US" sz="1800" dirty="0"/>
          </a:p>
          <a:p>
            <a:pPr lvl="1"/>
            <a:r>
              <a:rPr lang="en-US" sz="1400" dirty="0" smtClean="0"/>
              <a:t>SEC charged Prime Group Holdings LLC, a private equity firm focused on alternative real estate asset classes, for failing to adequately disclose millions of dollars of brokerage fees paid to a real estate brokerage firm owned by its CEO</a:t>
            </a:r>
          </a:p>
          <a:p>
            <a:pPr lvl="1"/>
            <a:r>
              <a:rPr lang="en-US" sz="1400" dirty="0" smtClean="0"/>
              <a:t>The SEC’s order finds that the fund generally relied on deal teams comprised of Prime Group’s employees and independent contractors to find and acquire “off-market” properties. The deal teams’ costs and compensation, as well as other expenses of Prime Group’s operations, were paid, in part, from a 3% percent brokerage fee the fund paid on the deal teams’ acquisitions. The order found that the fund paid these brokerage fees to a real estate brokerage firm that was wholly owned by Prime Group’s CEO and that the Prime Group made misleading statements concerning fees and conflicts of interest</a:t>
            </a:r>
          </a:p>
          <a:p>
            <a:pPr lvl="1"/>
            <a:r>
              <a:rPr lang="en-US" sz="1400" dirty="0" smtClean="0"/>
              <a:t>Charged with violating of </a:t>
            </a:r>
            <a:r>
              <a:rPr lang="en-US" sz="1400" dirty="0"/>
              <a:t>Section </a:t>
            </a:r>
            <a:r>
              <a:rPr lang="en-US" sz="1400" dirty="0" smtClean="0"/>
              <a:t>17(a)(2) of the Securities Act</a:t>
            </a:r>
            <a:endParaRPr lang="en-US" sz="1400" dirty="0"/>
          </a:p>
          <a:p>
            <a:pPr lvl="1"/>
            <a:r>
              <a:rPr lang="en-US" sz="1400" dirty="0" smtClean="0"/>
              <a:t>Without admitting or denying the SEC’s findings, Prime Group settled </a:t>
            </a:r>
            <a:r>
              <a:rPr lang="en-US" sz="1400" dirty="0"/>
              <a:t>via cease-and-desist </a:t>
            </a:r>
            <a:r>
              <a:rPr lang="en-US" sz="1400" dirty="0" smtClean="0"/>
              <a:t>order, with $20.5 million </a:t>
            </a:r>
            <a:r>
              <a:rPr lang="en-US" sz="1400" dirty="0"/>
              <a:t>in civil penalty, disgorgement, and prejudgment interest </a:t>
            </a:r>
            <a:endParaRPr lang="en-US" sz="1400" dirty="0" smtClean="0"/>
          </a:p>
          <a:p>
            <a:pPr marL="0" indent="0">
              <a:spcBef>
                <a:spcPts val="1200"/>
              </a:spcBef>
              <a:buNone/>
            </a:pPr>
            <a:r>
              <a:rPr lang="en-US" sz="1600" i="1" dirty="0" smtClean="0">
                <a:solidFill>
                  <a:srgbClr val="E66E32"/>
                </a:solidFill>
              </a:rPr>
              <a:t>Takeaway: Non-</a:t>
            </a:r>
            <a:r>
              <a:rPr lang="en-US" sz="1600" i="1" dirty="0" err="1" smtClean="0">
                <a:solidFill>
                  <a:srgbClr val="E66E32"/>
                </a:solidFill>
              </a:rPr>
              <a:t>RIAs</a:t>
            </a:r>
            <a:r>
              <a:rPr lang="en-US" sz="1600" i="1" dirty="0" smtClean="0">
                <a:solidFill>
                  <a:srgbClr val="E66E32"/>
                </a:solidFill>
              </a:rPr>
              <a:t> should also be on notice regarding clear, accurate and adequate disclosures, in particular when related to payments made to affiliates and the potential conflicts of interest embedded in such arrangements  </a:t>
            </a:r>
            <a:endParaRPr lang="en-US" sz="1600" dirty="0"/>
          </a:p>
        </p:txBody>
      </p:sp>
    </p:spTree>
    <p:extLst>
      <p:ext uri="{BB962C8B-B14F-4D97-AF65-F5344CB8AC3E}">
        <p14:creationId xmlns:p14="http://schemas.microsoft.com/office/powerpoint/2010/main" val="1250701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823"/>
            <a:ext cx="8229600" cy="655638"/>
          </a:xfrm>
        </p:spPr>
        <p:txBody>
          <a:bodyPr/>
          <a:lstStyle/>
          <a:p>
            <a:r>
              <a:rPr lang="en-US" dirty="0" smtClean="0"/>
              <a:t>Selected enforcement actions: compliance failures </a:t>
            </a:r>
            <a:endParaRPr lang="en-US" dirty="0"/>
          </a:p>
        </p:txBody>
      </p:sp>
      <p:sp>
        <p:nvSpPr>
          <p:cNvPr id="3" name="Content Placeholder 2"/>
          <p:cNvSpPr>
            <a:spLocks noGrp="1"/>
          </p:cNvSpPr>
          <p:nvPr>
            <p:ph idx="1"/>
          </p:nvPr>
        </p:nvSpPr>
        <p:spPr>
          <a:xfrm>
            <a:off x="457200" y="1828800"/>
            <a:ext cx="8229600" cy="4297363"/>
          </a:xfrm>
        </p:spPr>
        <p:txBody>
          <a:bodyPr/>
          <a:lstStyle/>
          <a:p>
            <a:r>
              <a:rPr lang="en-US" sz="1600" i="1" dirty="0" smtClean="0"/>
              <a:t>In the Matter of E. Magnus Oppenheim &amp; Co. Inc.</a:t>
            </a:r>
            <a:r>
              <a:rPr lang="en-US" sz="1600" dirty="0" smtClean="0"/>
              <a:t> (March 13, 2023)</a:t>
            </a:r>
          </a:p>
          <a:p>
            <a:pPr lvl="1"/>
            <a:r>
              <a:rPr lang="en-US" sz="1200" dirty="0" smtClean="0"/>
              <a:t>The </a:t>
            </a:r>
            <a:r>
              <a:rPr lang="en-US" sz="1200" dirty="0"/>
              <a:t>SEC </a:t>
            </a:r>
            <a:r>
              <a:rPr lang="en-US" sz="1200" dirty="0" smtClean="0"/>
              <a:t>charged an </a:t>
            </a:r>
            <a:r>
              <a:rPr lang="en-US" sz="1200" dirty="0"/>
              <a:t>investment adviser for failing to adopt and implement reasonably designed compliance policies and procedures, where the adviser </a:t>
            </a:r>
            <a:r>
              <a:rPr lang="en-US" sz="1200" dirty="0" smtClean="0"/>
              <a:t>had adopted </a:t>
            </a:r>
            <a:r>
              <a:rPr lang="en-US" sz="1200" dirty="0"/>
              <a:t>policies from another investment adviser’s compliance manual without adequate </a:t>
            </a:r>
            <a:r>
              <a:rPr lang="en-US" sz="1200" dirty="0" smtClean="0"/>
              <a:t>tailoring. The </a:t>
            </a:r>
            <a:r>
              <a:rPr lang="en-US" sz="1200" dirty="0"/>
              <a:t>SEC provided notice to the firm of such deficiencies, which persisted for multiple years, in connection with an </a:t>
            </a:r>
            <a:r>
              <a:rPr lang="en-US" sz="1200" dirty="0" smtClean="0"/>
              <a:t>examination </a:t>
            </a:r>
          </a:p>
          <a:p>
            <a:pPr lvl="1"/>
            <a:r>
              <a:rPr lang="en-US" sz="1200" dirty="0" smtClean="0"/>
              <a:t>Charged with violating Section </a:t>
            </a:r>
            <a:r>
              <a:rPr lang="en-US" sz="1200" dirty="0"/>
              <a:t>206(4) of the Advisers Act and Rule 206(4)-7(a) </a:t>
            </a:r>
            <a:r>
              <a:rPr lang="en-US" sz="1200" dirty="0" smtClean="0"/>
              <a:t>thereunder </a:t>
            </a:r>
          </a:p>
          <a:p>
            <a:pPr lvl="1"/>
            <a:r>
              <a:rPr lang="en-US" sz="1200" dirty="0" smtClean="0"/>
              <a:t>Without admitting or denying the SEC’s findings, adviser settled via </a:t>
            </a:r>
            <a:r>
              <a:rPr lang="en-US" sz="1200" dirty="0"/>
              <a:t>cease-and-desist order action, agreed to be censured and </a:t>
            </a:r>
            <a:r>
              <a:rPr lang="en-US" sz="1200" dirty="0" smtClean="0"/>
              <a:t>pay $50,000 penalty and the adviser agreed to hire an independent compliance consultant </a:t>
            </a:r>
          </a:p>
          <a:p>
            <a:r>
              <a:rPr lang="en-US" sz="1600" i="1" dirty="0" smtClean="0"/>
              <a:t>In the Matter of Mortgage Industry Advisory Corporation</a:t>
            </a:r>
            <a:r>
              <a:rPr lang="en-US" sz="1600" dirty="0" smtClean="0"/>
              <a:t> (Sept. 11, 2023)</a:t>
            </a:r>
          </a:p>
          <a:p>
            <a:pPr lvl="1"/>
            <a:r>
              <a:rPr lang="en-US" sz="1200" dirty="0" smtClean="0"/>
              <a:t>The SEC charged an investment adviser for failing to (1</a:t>
            </a:r>
            <a:r>
              <a:rPr lang="en-US" sz="1200" dirty="0"/>
              <a:t>) to adopt and implement adequate written policies and procedures; (2) to conduct annual reviews of its compliance program; and (3) to establish, maintain, and enforce a written code of </a:t>
            </a:r>
            <a:r>
              <a:rPr lang="en-US" sz="1200" dirty="0" smtClean="0"/>
              <a:t>ethics. The </a:t>
            </a:r>
            <a:r>
              <a:rPr lang="en-US" sz="1200" dirty="0"/>
              <a:t>SEC’s order noted the adviser received notice of these deficiencies during a prior SEC examination, yet failed to </a:t>
            </a:r>
            <a:r>
              <a:rPr lang="en-US" sz="1200" dirty="0" smtClean="0"/>
              <a:t>address these </a:t>
            </a:r>
            <a:r>
              <a:rPr lang="en-US" sz="1200" dirty="0"/>
              <a:t>failures adequately until after an examination 15 years later raised these issues </a:t>
            </a:r>
            <a:r>
              <a:rPr lang="en-US" sz="1200" dirty="0" smtClean="0"/>
              <a:t>again</a:t>
            </a:r>
          </a:p>
          <a:p>
            <a:pPr lvl="1"/>
            <a:r>
              <a:rPr lang="en-US" sz="1200" dirty="0"/>
              <a:t>Charged with violating Sections 204A and 206(4) of the Advisers Act and Rules 204A-1 and 206(4)-7 </a:t>
            </a:r>
            <a:r>
              <a:rPr lang="en-US" sz="1200" dirty="0" smtClean="0"/>
              <a:t>thereunder </a:t>
            </a:r>
          </a:p>
          <a:p>
            <a:pPr lvl="1"/>
            <a:r>
              <a:rPr lang="en-US" sz="1200" dirty="0"/>
              <a:t>Without admitting or denying the </a:t>
            </a:r>
            <a:r>
              <a:rPr lang="en-US" sz="1200" dirty="0" smtClean="0"/>
              <a:t>findings, adviser settled via </a:t>
            </a:r>
            <a:r>
              <a:rPr lang="en-US" sz="1200" dirty="0"/>
              <a:t>cease-and-desist order action, agreed to be censured and </a:t>
            </a:r>
            <a:r>
              <a:rPr lang="en-US" sz="1200" dirty="0" smtClean="0"/>
              <a:t>pay </a:t>
            </a:r>
            <a:r>
              <a:rPr lang="en-US" sz="1200" dirty="0"/>
              <a:t>$</a:t>
            </a:r>
            <a:r>
              <a:rPr lang="en-US" sz="1200" dirty="0" smtClean="0"/>
              <a:t>100,000 penalty</a:t>
            </a:r>
          </a:p>
          <a:p>
            <a:pPr marL="57150" indent="0">
              <a:spcBef>
                <a:spcPts val="1200"/>
              </a:spcBef>
              <a:buNone/>
            </a:pPr>
            <a:r>
              <a:rPr lang="en-US" sz="1600" i="1" dirty="0" smtClean="0">
                <a:solidFill>
                  <a:srgbClr val="E66E32"/>
                </a:solidFill>
              </a:rPr>
              <a:t>Takeaway</a:t>
            </a:r>
            <a:r>
              <a:rPr lang="en-US" sz="1600" i="1" dirty="0">
                <a:solidFill>
                  <a:srgbClr val="E66E32"/>
                </a:solidFill>
              </a:rPr>
              <a:t>: </a:t>
            </a:r>
            <a:r>
              <a:rPr lang="en-US" sz="1600" i="1" dirty="0" smtClean="0">
                <a:solidFill>
                  <a:srgbClr val="E66E32"/>
                </a:solidFill>
              </a:rPr>
              <a:t>An Adviser </a:t>
            </a:r>
            <a:r>
              <a:rPr lang="en-US" sz="1600" i="1" dirty="0">
                <a:solidFill>
                  <a:srgbClr val="E66E32"/>
                </a:solidFill>
              </a:rPr>
              <a:t>adopting </a:t>
            </a:r>
            <a:r>
              <a:rPr lang="en-US" sz="1600" i="1" dirty="0" smtClean="0">
                <a:solidFill>
                  <a:srgbClr val="E66E32"/>
                </a:solidFill>
              </a:rPr>
              <a:t>a compliance manual needs </a:t>
            </a:r>
            <a:r>
              <a:rPr lang="en-US" sz="1600" i="1" dirty="0">
                <a:solidFill>
                  <a:srgbClr val="E66E32"/>
                </a:solidFill>
              </a:rPr>
              <a:t>to adequately tailor the manual to </a:t>
            </a:r>
            <a:r>
              <a:rPr lang="en-US" sz="1600" i="1" dirty="0" smtClean="0">
                <a:solidFill>
                  <a:srgbClr val="E66E32"/>
                </a:solidFill>
              </a:rPr>
              <a:t>its </a:t>
            </a:r>
            <a:r>
              <a:rPr lang="en-US" sz="1600" i="1" dirty="0">
                <a:solidFill>
                  <a:srgbClr val="E66E32"/>
                </a:solidFill>
              </a:rPr>
              <a:t>own </a:t>
            </a:r>
            <a:r>
              <a:rPr lang="en-US" sz="1600" i="1" dirty="0" smtClean="0">
                <a:solidFill>
                  <a:srgbClr val="E66E32"/>
                </a:solidFill>
              </a:rPr>
              <a:t>business and continuously review its compliance program</a:t>
            </a:r>
            <a:endParaRPr lang="en-US" sz="1600" dirty="0"/>
          </a:p>
          <a:p>
            <a:pPr marL="457200" lvl="1" indent="0">
              <a:buNone/>
            </a:pPr>
            <a:endParaRPr lang="en-US" sz="1200" dirty="0"/>
          </a:p>
        </p:txBody>
      </p:sp>
    </p:spTree>
    <p:extLst>
      <p:ext uri="{BB962C8B-B14F-4D97-AF65-F5344CB8AC3E}">
        <p14:creationId xmlns:p14="http://schemas.microsoft.com/office/powerpoint/2010/main" val="1408669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1488"/>
            <a:ext cx="8229600" cy="655638"/>
          </a:xfrm>
        </p:spPr>
        <p:txBody>
          <a:bodyPr/>
          <a:lstStyle/>
          <a:p>
            <a:r>
              <a:rPr lang="en-US" dirty="0"/>
              <a:t>Selected enforcement actions: </a:t>
            </a:r>
            <a:r>
              <a:rPr lang="en-US" dirty="0" smtClean="0"/>
              <a:t>Whistleblowers</a:t>
            </a:r>
            <a:endParaRPr lang="en-US" dirty="0"/>
          </a:p>
        </p:txBody>
      </p:sp>
      <p:sp>
        <p:nvSpPr>
          <p:cNvPr id="3" name="Content Placeholder 2"/>
          <p:cNvSpPr>
            <a:spLocks noGrp="1"/>
          </p:cNvSpPr>
          <p:nvPr>
            <p:ph idx="1"/>
          </p:nvPr>
        </p:nvSpPr>
        <p:spPr>
          <a:xfrm>
            <a:off x="533400" y="2044995"/>
            <a:ext cx="8229600" cy="4297363"/>
          </a:xfrm>
        </p:spPr>
        <p:txBody>
          <a:bodyPr/>
          <a:lstStyle/>
          <a:p>
            <a:r>
              <a:rPr lang="en-US" sz="2200" i="1" dirty="0"/>
              <a:t>Release No. 97438 </a:t>
            </a:r>
            <a:r>
              <a:rPr lang="en-US" sz="2200" dirty="0"/>
              <a:t>(</a:t>
            </a:r>
            <a:r>
              <a:rPr lang="en-US" sz="2200" dirty="0" smtClean="0"/>
              <a:t>May </a:t>
            </a:r>
            <a:r>
              <a:rPr lang="en-US" sz="2200" dirty="0"/>
              <a:t>5, </a:t>
            </a:r>
            <a:r>
              <a:rPr lang="en-US" sz="2200" dirty="0" smtClean="0"/>
              <a:t>2023)</a:t>
            </a:r>
            <a:endParaRPr lang="en-US" sz="2200" dirty="0"/>
          </a:p>
          <a:p>
            <a:pPr lvl="1"/>
            <a:r>
              <a:rPr lang="en-US" sz="2000" dirty="0" smtClean="0"/>
              <a:t>SEC </a:t>
            </a:r>
            <a:r>
              <a:rPr lang="en-US" sz="2000" dirty="0"/>
              <a:t>announced the largest-ever award, nearly $279 million, to a whistleblower whose information and assistance led to the successful enforcement of SEC and related </a:t>
            </a:r>
            <a:r>
              <a:rPr lang="en-US" sz="2000" dirty="0" smtClean="0"/>
              <a:t>actions</a:t>
            </a:r>
          </a:p>
          <a:p>
            <a:pPr lvl="1"/>
            <a:r>
              <a:rPr lang="en-US" sz="2000" dirty="0" smtClean="0"/>
              <a:t>This </a:t>
            </a:r>
            <a:r>
              <a:rPr lang="en-US" sz="2000" dirty="0"/>
              <a:t>is the highest award in the SEC’s whistleblower program’s history, more than doubling the $114 million whistleblower award the SEC issued in October </a:t>
            </a:r>
            <a:r>
              <a:rPr lang="en-US" sz="2000" dirty="0" smtClean="0"/>
              <a:t>2020</a:t>
            </a:r>
            <a:r>
              <a:rPr lang="en-US" sz="2000" dirty="0"/>
              <a:t/>
            </a:r>
            <a:br>
              <a:rPr lang="en-US" sz="2000" dirty="0"/>
            </a:br>
            <a:endParaRPr lang="en-US" sz="2000" dirty="0"/>
          </a:p>
        </p:txBody>
      </p:sp>
    </p:spTree>
    <p:extLst>
      <p:ext uri="{BB962C8B-B14F-4D97-AF65-F5344CB8AC3E}">
        <p14:creationId xmlns:p14="http://schemas.microsoft.com/office/powerpoint/2010/main" val="3878838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2413"/>
            <a:ext cx="8229600" cy="655638"/>
          </a:xfrm>
        </p:spPr>
        <p:txBody>
          <a:bodyPr/>
          <a:lstStyle/>
          <a:p>
            <a:r>
              <a:rPr lang="en-US" dirty="0"/>
              <a:t>Selected enforcement actions</a:t>
            </a:r>
            <a:r>
              <a:rPr lang="en-US" dirty="0" smtClean="0"/>
              <a:t>: </a:t>
            </a:r>
            <a:r>
              <a:rPr lang="en-US" dirty="0" err="1" smtClean="0"/>
              <a:t>esg</a:t>
            </a:r>
            <a:endParaRPr lang="en-US" dirty="0"/>
          </a:p>
        </p:txBody>
      </p:sp>
      <p:sp>
        <p:nvSpPr>
          <p:cNvPr id="3" name="Content Placeholder 2"/>
          <p:cNvSpPr>
            <a:spLocks noGrp="1"/>
          </p:cNvSpPr>
          <p:nvPr>
            <p:ph idx="1"/>
          </p:nvPr>
        </p:nvSpPr>
        <p:spPr>
          <a:xfrm>
            <a:off x="457200" y="1508051"/>
            <a:ext cx="8229600" cy="4297363"/>
          </a:xfrm>
        </p:spPr>
        <p:txBody>
          <a:bodyPr/>
          <a:lstStyle/>
          <a:p>
            <a:r>
              <a:rPr lang="en-US" sz="1800" i="1" dirty="0"/>
              <a:t>In the Matter of </a:t>
            </a:r>
            <a:r>
              <a:rPr lang="en-US" sz="1800" i="1" dirty="0" err="1"/>
              <a:t>DWS</a:t>
            </a:r>
            <a:r>
              <a:rPr lang="en-US" sz="1800" i="1" dirty="0"/>
              <a:t> Investment Management Americas, Inc</a:t>
            </a:r>
            <a:r>
              <a:rPr lang="en-US" sz="1800" i="1" dirty="0" smtClean="0"/>
              <a:t>. </a:t>
            </a:r>
            <a:r>
              <a:rPr lang="en-US" sz="1800" dirty="0" smtClean="0"/>
              <a:t>(Sept. 2023) </a:t>
            </a:r>
          </a:p>
          <a:p>
            <a:pPr lvl="1"/>
            <a:r>
              <a:rPr lang="en-US" sz="1600" dirty="0"/>
              <a:t>SEC </a:t>
            </a:r>
            <a:r>
              <a:rPr lang="en-US" sz="1600" dirty="0" smtClean="0"/>
              <a:t>charged </a:t>
            </a:r>
            <a:r>
              <a:rPr lang="en-US" sz="1600" dirty="0" err="1" smtClean="0"/>
              <a:t>DWS</a:t>
            </a:r>
            <a:r>
              <a:rPr lang="en-US" sz="1600" dirty="0" smtClean="0"/>
              <a:t> </a:t>
            </a:r>
            <a:r>
              <a:rPr lang="en-US" sz="1600" dirty="0"/>
              <a:t>Investment Management Americas, Inc.’s (“DIMA</a:t>
            </a:r>
            <a:r>
              <a:rPr lang="en-US" sz="1600" dirty="0" smtClean="0"/>
              <a:t>”), an investment adviser and subsidiary of Deutsche Bank AG, for failing </a:t>
            </a:r>
            <a:r>
              <a:rPr lang="en-US" sz="1600" dirty="0"/>
              <a:t>to adequately </a:t>
            </a:r>
            <a:r>
              <a:rPr lang="en-US" sz="1600" dirty="0" smtClean="0"/>
              <a:t>implement provisions </a:t>
            </a:r>
            <a:r>
              <a:rPr lang="en-US" sz="1600" dirty="0"/>
              <a:t>of its global ESG integration </a:t>
            </a:r>
            <a:r>
              <a:rPr lang="en-US" sz="1600" dirty="0" smtClean="0"/>
              <a:t>policy but marketed </a:t>
            </a:r>
            <a:r>
              <a:rPr lang="en-US" sz="1600" dirty="0"/>
              <a:t>itself </a:t>
            </a:r>
            <a:r>
              <a:rPr lang="en-US" sz="1600" dirty="0" smtClean="0"/>
              <a:t>as </a:t>
            </a:r>
            <a:r>
              <a:rPr lang="en-US" sz="1600" dirty="0"/>
              <a:t>a leader in ESG, including through its marketing of </a:t>
            </a:r>
            <a:r>
              <a:rPr lang="en-US" sz="1600" dirty="0" smtClean="0"/>
              <a:t>its </a:t>
            </a:r>
            <a:r>
              <a:rPr lang="en-US" sz="1600" dirty="0"/>
              <a:t>ESG </a:t>
            </a:r>
            <a:r>
              <a:rPr lang="en-US" sz="1600" dirty="0" smtClean="0"/>
              <a:t>integrated funds</a:t>
            </a:r>
          </a:p>
          <a:p>
            <a:pPr lvl="1"/>
            <a:r>
              <a:rPr lang="en-US" sz="1600" dirty="0" smtClean="0"/>
              <a:t>DIMA </a:t>
            </a:r>
            <a:r>
              <a:rPr lang="en-US" sz="1600" dirty="0"/>
              <a:t>marketed its strategies as subject to an ESG information tool (part of </a:t>
            </a:r>
            <a:r>
              <a:rPr lang="en-US" sz="1600" dirty="0" err="1" smtClean="0"/>
              <a:t>DIMA’s</a:t>
            </a:r>
            <a:r>
              <a:rPr lang="en-US" sz="1600" dirty="0" smtClean="0"/>
              <a:t> ESG </a:t>
            </a:r>
            <a:r>
              <a:rPr lang="en-US" sz="1600" dirty="0"/>
              <a:t>i</a:t>
            </a:r>
            <a:r>
              <a:rPr lang="en-US" sz="1600" dirty="0" smtClean="0"/>
              <a:t>ntegration </a:t>
            </a:r>
            <a:r>
              <a:rPr lang="en-US" sz="1600" dirty="0"/>
              <a:t>p</a:t>
            </a:r>
            <a:r>
              <a:rPr lang="en-US" sz="1600" dirty="0" smtClean="0"/>
              <a:t>olicy) </a:t>
            </a:r>
            <a:r>
              <a:rPr lang="en-US" sz="1600" dirty="0"/>
              <a:t>while not ensuring that portfolio </a:t>
            </a:r>
            <a:r>
              <a:rPr lang="en-US" sz="1600" dirty="0" smtClean="0"/>
              <a:t>managers </a:t>
            </a:r>
            <a:r>
              <a:rPr lang="en-US" sz="1600" dirty="0"/>
              <a:t>actually used the tool for due diligence or risk </a:t>
            </a:r>
            <a:r>
              <a:rPr lang="en-US" sz="1600" dirty="0" smtClean="0"/>
              <a:t>management</a:t>
            </a:r>
            <a:endParaRPr lang="en-US" sz="1600" dirty="0"/>
          </a:p>
          <a:p>
            <a:pPr lvl="1"/>
            <a:r>
              <a:rPr lang="en-US" sz="1600" dirty="0" smtClean="0"/>
              <a:t>Charged with violating Sections 206(2) and 206(4) of the Advisers Act and Rules 206(4)-7 and 206(4)-8 thereunder</a:t>
            </a:r>
          </a:p>
          <a:p>
            <a:pPr lvl="1"/>
            <a:r>
              <a:rPr lang="en-US" sz="1600" dirty="0"/>
              <a:t>Without admitting or denying the SEC’s </a:t>
            </a:r>
            <a:r>
              <a:rPr lang="en-US" sz="1600" dirty="0" smtClean="0"/>
              <a:t>findings, DIMA settled </a:t>
            </a:r>
            <a:r>
              <a:rPr lang="en-US" sz="1600" dirty="0"/>
              <a:t>via cease-and-desist, agreed to be censured </a:t>
            </a:r>
            <a:r>
              <a:rPr lang="en-US" sz="1600" dirty="0" smtClean="0"/>
              <a:t>and pay $</a:t>
            </a:r>
            <a:r>
              <a:rPr lang="en-US" sz="1600" dirty="0"/>
              <a:t>19 </a:t>
            </a:r>
            <a:r>
              <a:rPr lang="en-US" sz="1600" dirty="0" smtClean="0"/>
              <a:t>million civil penalty regarding the ESG misstatements </a:t>
            </a:r>
          </a:p>
          <a:p>
            <a:pPr marL="0" indent="0">
              <a:spcBef>
                <a:spcPts val="1200"/>
              </a:spcBef>
              <a:buNone/>
            </a:pPr>
            <a:r>
              <a:rPr lang="en-US" sz="1800" i="1" dirty="0">
                <a:solidFill>
                  <a:srgbClr val="E66E32"/>
                </a:solidFill>
              </a:rPr>
              <a:t>Takeaway</a:t>
            </a:r>
            <a:r>
              <a:rPr lang="en-US" sz="1800" i="1" dirty="0" smtClean="0">
                <a:solidFill>
                  <a:srgbClr val="E66E32"/>
                </a:solidFill>
              </a:rPr>
              <a:t>: SEC </a:t>
            </a:r>
            <a:r>
              <a:rPr lang="en-US" sz="1800" i="1" dirty="0">
                <a:solidFill>
                  <a:srgbClr val="E66E32"/>
                </a:solidFill>
              </a:rPr>
              <a:t>is maintaining its position that investment advisers should adopt compliance policies and procedures under Rule 206(4)-7 related to the ESG investment </a:t>
            </a:r>
            <a:r>
              <a:rPr lang="en-US" sz="1800" i="1" dirty="0" smtClean="0">
                <a:solidFill>
                  <a:srgbClr val="E66E32"/>
                </a:solidFill>
              </a:rPr>
              <a:t>process</a:t>
            </a:r>
            <a:endParaRPr lang="en-US" sz="2000" dirty="0" smtClean="0"/>
          </a:p>
        </p:txBody>
      </p:sp>
    </p:spTree>
    <p:extLst>
      <p:ext uri="{BB962C8B-B14F-4D97-AF65-F5344CB8AC3E}">
        <p14:creationId xmlns:p14="http://schemas.microsoft.com/office/powerpoint/2010/main" val="293640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68851" y="3818300"/>
            <a:ext cx="8260479" cy="1184957"/>
          </a:xfrm>
        </p:spPr>
        <p:txBody>
          <a:bodyPr/>
          <a:lstStyle/>
          <a:p>
            <a:r>
              <a:rPr lang="en-GB" sz="3200" dirty="0"/>
              <a:t>SEC Enforcement Actions and Examination Priorities</a:t>
            </a:r>
            <a:endParaRPr lang="en-US" sz="3200" dirty="0"/>
          </a:p>
        </p:txBody>
      </p:sp>
      <p:sp>
        <p:nvSpPr>
          <p:cNvPr id="4" name="Text Placeholder 3"/>
          <p:cNvSpPr>
            <a:spLocks noGrp="1"/>
          </p:cNvSpPr>
          <p:nvPr>
            <p:ph type="body" sz="quarter" idx="11"/>
          </p:nvPr>
        </p:nvSpPr>
        <p:spPr>
          <a:xfrm>
            <a:off x="468852" y="4813481"/>
            <a:ext cx="5008922" cy="974844"/>
          </a:xfrm>
        </p:spPr>
        <p:txBody>
          <a:bodyPr/>
          <a:lstStyle/>
          <a:p>
            <a:r>
              <a:rPr lang="en-US" b="1" dirty="0" smtClean="0"/>
              <a:t>Speakers:</a:t>
            </a:r>
          </a:p>
          <a:p>
            <a:pPr marL="285750" indent="-285750">
              <a:buFont typeface="Arial" panose="020B0604020202020204" pitchFamily="34" charset="0"/>
              <a:buChar char="•"/>
            </a:pPr>
            <a:r>
              <a:rPr lang="en-GB" dirty="0"/>
              <a:t>Matthew Mangan, </a:t>
            </a:r>
            <a:r>
              <a:rPr lang="en-GB" dirty="0" smtClean="0"/>
              <a:t>Partner </a:t>
            </a:r>
            <a:r>
              <a:rPr lang="en-GB" dirty="0"/>
              <a:t>- K&amp;L </a:t>
            </a:r>
            <a:r>
              <a:rPr lang="en-GB" dirty="0" smtClean="0"/>
              <a:t>Gates</a:t>
            </a:r>
          </a:p>
          <a:p>
            <a:pPr marL="285750" indent="-285750">
              <a:buFont typeface="Arial" panose="020B0604020202020204" pitchFamily="34" charset="0"/>
              <a:buChar char="•"/>
            </a:pPr>
            <a:r>
              <a:rPr lang="en-GB" dirty="0" smtClean="0"/>
              <a:t>Jason Kirk, Associate </a:t>
            </a:r>
            <a:r>
              <a:rPr lang="en-GB" dirty="0"/>
              <a:t>- K&amp;L Gates</a:t>
            </a:r>
            <a:endParaRPr lang="en-US" dirty="0"/>
          </a:p>
        </p:txBody>
      </p:sp>
    </p:spTree>
    <p:extLst>
      <p:ext uri="{BB962C8B-B14F-4D97-AF65-F5344CB8AC3E}">
        <p14:creationId xmlns:p14="http://schemas.microsoft.com/office/powerpoint/2010/main" val="3466551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1498"/>
            <a:ext cx="8229600" cy="655638"/>
          </a:xfrm>
        </p:spPr>
        <p:txBody>
          <a:bodyPr/>
          <a:lstStyle/>
          <a:p>
            <a:r>
              <a:rPr lang="en-US" dirty="0"/>
              <a:t>Selected enforcement actions: </a:t>
            </a:r>
            <a:r>
              <a:rPr lang="en-US" dirty="0" smtClean="0"/>
              <a:t>Gatekeepers </a:t>
            </a:r>
            <a:endParaRPr lang="en-US" dirty="0"/>
          </a:p>
        </p:txBody>
      </p:sp>
      <p:sp>
        <p:nvSpPr>
          <p:cNvPr id="3" name="Content Placeholder 2"/>
          <p:cNvSpPr>
            <a:spLocks noGrp="1"/>
          </p:cNvSpPr>
          <p:nvPr>
            <p:ph idx="1"/>
          </p:nvPr>
        </p:nvSpPr>
        <p:spPr>
          <a:xfrm>
            <a:off x="457200" y="1724246"/>
            <a:ext cx="8229600" cy="4297363"/>
          </a:xfrm>
        </p:spPr>
        <p:txBody>
          <a:bodyPr/>
          <a:lstStyle/>
          <a:p>
            <a:r>
              <a:rPr lang="en-US" sz="1800" i="1" dirty="0"/>
              <a:t>In the Matter of </a:t>
            </a:r>
            <a:r>
              <a:rPr lang="en-US" sz="1800" i="1" dirty="0" smtClean="0"/>
              <a:t>Theorem Fund Services, LLC (Aug. 7, 2023)</a:t>
            </a:r>
          </a:p>
          <a:p>
            <a:pPr lvl="1"/>
            <a:r>
              <a:rPr lang="en-US" sz="1300" dirty="0" smtClean="0"/>
              <a:t>SEC charged fund administrator, Theorem, for failing </a:t>
            </a:r>
            <a:r>
              <a:rPr lang="en-US" sz="1300" dirty="0"/>
              <a:t>to respond adequately to red flags related to a fraud perpetrated against a private fund and its </a:t>
            </a:r>
            <a:r>
              <a:rPr lang="en-US" sz="1300" dirty="0" smtClean="0"/>
              <a:t>general partner</a:t>
            </a:r>
          </a:p>
          <a:p>
            <a:pPr lvl="1"/>
            <a:r>
              <a:rPr lang="en-US" sz="1300" dirty="0" smtClean="0"/>
              <a:t>Alleged </a:t>
            </a:r>
            <a:r>
              <a:rPr lang="en-US" sz="1300" dirty="0"/>
              <a:t>scheme involved the misappropriation and misuse of investors’ funds over a five-year period. During </a:t>
            </a:r>
            <a:r>
              <a:rPr lang="en-US" sz="1300" dirty="0" smtClean="0"/>
              <a:t>Theorem’s </a:t>
            </a:r>
            <a:r>
              <a:rPr lang="en-US" sz="1300" dirty="0"/>
              <a:t>engagement with the fund, significant losses were </a:t>
            </a:r>
            <a:r>
              <a:rPr lang="en-US" sz="1300" dirty="0" smtClean="0"/>
              <a:t>incurred. </a:t>
            </a:r>
            <a:r>
              <a:rPr lang="en-US" sz="1300" dirty="0"/>
              <a:t>However, despite these losses, </a:t>
            </a:r>
            <a:r>
              <a:rPr lang="en-US" sz="1300" dirty="0" smtClean="0"/>
              <a:t>Theorem, </a:t>
            </a:r>
            <a:r>
              <a:rPr lang="en-US" sz="1300" dirty="0"/>
              <a:t>under the direction of </a:t>
            </a:r>
            <a:r>
              <a:rPr lang="en-US" sz="1300" dirty="0" smtClean="0"/>
              <a:t>the fund and its general </a:t>
            </a:r>
            <a:r>
              <a:rPr lang="en-US" sz="1300" dirty="0"/>
              <a:t>p</a:t>
            </a:r>
            <a:r>
              <a:rPr lang="en-US" sz="1300" dirty="0" smtClean="0"/>
              <a:t>artner, </a:t>
            </a:r>
            <a:r>
              <a:rPr lang="en-US" sz="1300" dirty="0"/>
              <a:t>calculated the </a:t>
            </a:r>
            <a:r>
              <a:rPr lang="en-US" sz="1300" dirty="0" err="1" smtClean="0"/>
              <a:t>NAV</a:t>
            </a:r>
            <a:r>
              <a:rPr lang="en-US" sz="1300" dirty="0" smtClean="0"/>
              <a:t> without </a:t>
            </a:r>
            <a:r>
              <a:rPr lang="en-US" sz="1300" dirty="0"/>
              <a:t>recognizing the losses</a:t>
            </a:r>
            <a:r>
              <a:rPr lang="en-US" sz="1300" dirty="0" smtClean="0"/>
              <a:t>. Theorem then, using the </a:t>
            </a:r>
            <a:r>
              <a:rPr lang="en-US" sz="1300" dirty="0" err="1" smtClean="0"/>
              <a:t>NAV</a:t>
            </a:r>
            <a:r>
              <a:rPr lang="en-US" sz="1300" dirty="0" smtClean="0"/>
              <a:t>, created investor statements that materially overstated the value of the investor’s investments</a:t>
            </a:r>
          </a:p>
          <a:p>
            <a:pPr lvl="1"/>
            <a:r>
              <a:rPr lang="en-US" sz="1300" dirty="0" smtClean="0"/>
              <a:t>Additionally, to </a:t>
            </a:r>
            <a:r>
              <a:rPr lang="en-US" sz="1300" dirty="0"/>
              <a:t>facilitate this scheme, the </a:t>
            </a:r>
            <a:r>
              <a:rPr lang="en-US" sz="1300" dirty="0" smtClean="0"/>
              <a:t>GP, </a:t>
            </a:r>
            <a:r>
              <a:rPr lang="en-US" sz="1300" dirty="0"/>
              <a:t>among other conduct, made repeated materially false and misleading statements to investors and prospective investors about the </a:t>
            </a:r>
            <a:r>
              <a:rPr lang="en-US" sz="1300" dirty="0" smtClean="0"/>
              <a:t>fund’s performance that </a:t>
            </a:r>
            <a:r>
              <a:rPr lang="en-US" sz="1300" dirty="0"/>
              <a:t>were distributed by </a:t>
            </a:r>
            <a:r>
              <a:rPr lang="en-US" sz="1300" dirty="0" smtClean="0"/>
              <a:t>Theorem </a:t>
            </a:r>
            <a:r>
              <a:rPr lang="en-US" sz="1300" dirty="0"/>
              <a:t>through its online </a:t>
            </a:r>
            <a:r>
              <a:rPr lang="en-US" sz="1300" dirty="0" smtClean="0"/>
              <a:t>portal</a:t>
            </a:r>
          </a:p>
          <a:p>
            <a:pPr lvl="1"/>
            <a:r>
              <a:rPr lang="en-US" sz="1300" dirty="0"/>
              <a:t>SEC charged Theorem because under Section 203(k) of the Advisers Act and Section 8A of the Securities Act, the SEC may charge, any person that is, was, or would be a cause of another’s violation, due to an act or omission the person knew or should have known would contribute to such violation of any provision of the Advisers Act or the Securities </a:t>
            </a:r>
            <a:r>
              <a:rPr lang="en-US" sz="1300" dirty="0" smtClean="0"/>
              <a:t>Act</a:t>
            </a:r>
          </a:p>
          <a:p>
            <a:pPr lvl="1"/>
            <a:r>
              <a:rPr lang="en-US" sz="1300" dirty="0"/>
              <a:t>The SEC’s order </a:t>
            </a:r>
            <a:r>
              <a:rPr lang="en-US" sz="1300" dirty="0" smtClean="0"/>
              <a:t>finds that Theorem </a:t>
            </a:r>
            <a:r>
              <a:rPr lang="en-US" sz="1300" dirty="0"/>
              <a:t>was a cause of the f</a:t>
            </a:r>
            <a:r>
              <a:rPr lang="en-US" sz="1300" dirty="0" smtClean="0"/>
              <a:t>und’s and GP’s </a:t>
            </a:r>
            <a:r>
              <a:rPr lang="en-US" sz="1300" dirty="0"/>
              <a:t>violations of Section 206(4) of the Advisers Act and Rule 206(4)-8(a)(1) thereunder and Sections 17(a)(2) and 17(a)(3) of the Securities </a:t>
            </a:r>
            <a:r>
              <a:rPr lang="en-US" sz="1300" dirty="0" smtClean="0"/>
              <a:t>Act</a:t>
            </a:r>
          </a:p>
          <a:p>
            <a:pPr lvl="1"/>
            <a:r>
              <a:rPr lang="en-US" sz="1300" dirty="0" smtClean="0"/>
              <a:t>Without </a:t>
            </a:r>
            <a:r>
              <a:rPr lang="en-US" sz="1300" dirty="0"/>
              <a:t>admitting or denying the SEC’s </a:t>
            </a:r>
            <a:r>
              <a:rPr lang="en-US" sz="1300" dirty="0" smtClean="0"/>
              <a:t>findings, Theorem settled via cease-and-desist for a civil penalty of $100,000</a:t>
            </a:r>
          </a:p>
          <a:p>
            <a:pPr marL="0" indent="0">
              <a:spcBef>
                <a:spcPts val="1200"/>
              </a:spcBef>
              <a:buNone/>
            </a:pPr>
            <a:r>
              <a:rPr lang="en-US" sz="1600" i="1" dirty="0" smtClean="0">
                <a:solidFill>
                  <a:srgbClr val="E66E32"/>
                </a:solidFill>
              </a:rPr>
              <a:t>Takeaway: SEC’s robust enforcement includes a focus on gatekeeper accountability</a:t>
            </a:r>
            <a:endParaRPr lang="en-US" sz="1600" dirty="0"/>
          </a:p>
        </p:txBody>
      </p:sp>
    </p:spTree>
    <p:extLst>
      <p:ext uri="{BB962C8B-B14F-4D97-AF65-F5344CB8AC3E}">
        <p14:creationId xmlns:p14="http://schemas.microsoft.com/office/powerpoint/2010/main" val="536140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55638"/>
          </a:xfrm>
        </p:spPr>
        <p:txBody>
          <a:bodyPr/>
          <a:lstStyle/>
          <a:p>
            <a:r>
              <a:rPr lang="en-US" dirty="0" smtClean="0"/>
              <a:t>Crypto Enforcement </a:t>
            </a:r>
            <a:endParaRPr lang="en-US" dirty="0"/>
          </a:p>
        </p:txBody>
      </p:sp>
      <p:sp>
        <p:nvSpPr>
          <p:cNvPr id="3" name="Content Placeholder 2"/>
          <p:cNvSpPr>
            <a:spLocks noGrp="1"/>
          </p:cNvSpPr>
          <p:nvPr>
            <p:ph idx="1"/>
          </p:nvPr>
        </p:nvSpPr>
        <p:spPr>
          <a:xfrm>
            <a:off x="457200" y="1646238"/>
            <a:ext cx="8229600" cy="4297363"/>
          </a:xfrm>
        </p:spPr>
        <p:txBody>
          <a:bodyPr/>
          <a:lstStyle/>
          <a:p>
            <a:pPr>
              <a:buFont typeface="Arial" panose="020B0604020202020204" pitchFamily="34" charset="0"/>
              <a:buChar char="•"/>
            </a:pPr>
            <a:r>
              <a:rPr lang="en-US" sz="1800" dirty="0"/>
              <a:t>Seven settled crypto enforcement actions so far in 2023, involving claims against companies, executives, and promoters.</a:t>
            </a:r>
          </a:p>
          <a:p>
            <a:pPr>
              <a:buFont typeface="Arial" panose="020B0604020202020204" pitchFamily="34" charset="0"/>
              <a:buChar char="•"/>
            </a:pPr>
            <a:r>
              <a:rPr lang="en-US" sz="1800" dirty="0"/>
              <a:t>Causes of action include:</a:t>
            </a:r>
          </a:p>
          <a:p>
            <a:pPr marL="1028700" lvl="1" indent="-342900">
              <a:buFont typeface="Arial" panose="020B0604020202020204" pitchFamily="34" charset="0"/>
              <a:buChar char="•"/>
            </a:pPr>
            <a:r>
              <a:rPr lang="en-US" sz="1600" dirty="0"/>
              <a:t>Conducting unregistered offers and sales of securities in the form of crypto assets</a:t>
            </a:r>
          </a:p>
          <a:p>
            <a:pPr marL="1028700" lvl="1" indent="-342900">
              <a:buFont typeface="Arial" panose="020B0604020202020204" pitchFamily="34" charset="0"/>
              <a:buChar char="•"/>
            </a:pPr>
            <a:r>
              <a:rPr lang="en-US" sz="1600" dirty="0"/>
              <a:t>Making false and misleading statements concerning crypto assets</a:t>
            </a:r>
          </a:p>
          <a:p>
            <a:pPr marL="1028700" lvl="1" indent="-342900">
              <a:buFont typeface="Arial" panose="020B0604020202020204" pitchFamily="34" charset="0"/>
              <a:buChar char="•"/>
            </a:pPr>
            <a:r>
              <a:rPr lang="en-US" sz="1600" dirty="0"/>
              <a:t>Expansion to non-fungible tokens</a:t>
            </a:r>
          </a:p>
          <a:p>
            <a:pPr marL="1028700" lvl="1" indent="-342900">
              <a:buFont typeface="Arial" panose="020B0604020202020204" pitchFamily="34" charset="0"/>
              <a:buChar char="•"/>
            </a:pPr>
            <a:r>
              <a:rPr lang="en-US" sz="1600" dirty="0"/>
              <a:t>Touting of crypto assets without disclosing compensation</a:t>
            </a:r>
            <a:endParaRPr lang="en-AU" sz="1600" dirty="0"/>
          </a:p>
          <a:p>
            <a:pPr>
              <a:spcAft>
                <a:spcPts val="600"/>
              </a:spcAft>
              <a:buClr>
                <a:schemeClr val="tx1"/>
              </a:buClr>
            </a:pPr>
            <a:r>
              <a:rPr lang="en-US" sz="1800" dirty="0"/>
              <a:t>Investigatory focus on: </a:t>
            </a:r>
          </a:p>
          <a:p>
            <a:pPr marL="1028700" lvl="1" indent="-342900"/>
            <a:r>
              <a:rPr lang="en-US" sz="1600" dirty="0"/>
              <a:t>Digital asset offerings, digital asset exchanges, digital asset lending and staking products</a:t>
            </a:r>
          </a:p>
          <a:p>
            <a:pPr marL="1028700" lvl="1" indent="-342900"/>
            <a:r>
              <a:rPr lang="en-US" sz="1600" dirty="0"/>
              <a:t>Decentralized finance platforms, non-fungible tokens (“</a:t>
            </a:r>
            <a:r>
              <a:rPr lang="en-US" sz="1600" dirty="0" err="1"/>
              <a:t>NFTs</a:t>
            </a:r>
            <a:r>
              <a:rPr lang="en-US" sz="1600" dirty="0"/>
              <a:t>”), and </a:t>
            </a:r>
            <a:r>
              <a:rPr lang="en-US" sz="1600" dirty="0" err="1"/>
              <a:t>stablecoins</a:t>
            </a:r>
            <a:endParaRPr lang="en-US" sz="1600" dirty="0"/>
          </a:p>
          <a:p>
            <a:endParaRPr lang="en-US" sz="2400" dirty="0"/>
          </a:p>
        </p:txBody>
      </p:sp>
    </p:spTree>
    <p:extLst>
      <p:ext uri="{BB962C8B-B14F-4D97-AF65-F5344CB8AC3E}">
        <p14:creationId xmlns:p14="http://schemas.microsoft.com/office/powerpoint/2010/main" val="2208933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493" y="877186"/>
            <a:ext cx="8438707" cy="1089837"/>
          </a:xfrm>
        </p:spPr>
        <p:txBody>
          <a:bodyPr/>
          <a:lstStyle/>
          <a:p>
            <a:r>
              <a:rPr lang="en-US" dirty="0" smtClean="0"/>
              <a:t>Selected enforcement actions: Crypto</a:t>
            </a:r>
            <a:endParaRPr lang="en-US" dirty="0"/>
          </a:p>
        </p:txBody>
      </p:sp>
      <p:sp>
        <p:nvSpPr>
          <p:cNvPr id="3" name="Content Placeholder 2"/>
          <p:cNvSpPr>
            <a:spLocks noGrp="1"/>
          </p:cNvSpPr>
          <p:nvPr>
            <p:ph idx="1"/>
          </p:nvPr>
        </p:nvSpPr>
        <p:spPr>
          <a:xfrm>
            <a:off x="505046" y="1422104"/>
            <a:ext cx="8229600" cy="4602163"/>
          </a:xfrm>
        </p:spPr>
        <p:txBody>
          <a:bodyPr/>
          <a:lstStyle/>
          <a:p>
            <a:r>
              <a:rPr lang="en-US" sz="1800" i="1" dirty="0" smtClean="0"/>
              <a:t>SEC v</a:t>
            </a:r>
            <a:r>
              <a:rPr lang="en-US" sz="1800" i="1" dirty="0"/>
              <a:t>. </a:t>
            </a:r>
            <a:r>
              <a:rPr lang="en-US" sz="1800" i="1" dirty="0" err="1"/>
              <a:t>Bittrex</a:t>
            </a:r>
            <a:r>
              <a:rPr lang="en-US" sz="1800" i="1" dirty="0"/>
              <a:t>, Inc</a:t>
            </a:r>
            <a:r>
              <a:rPr lang="en-US" sz="1800" i="1" dirty="0" smtClean="0"/>
              <a:t>. </a:t>
            </a:r>
            <a:r>
              <a:rPr lang="en-US" sz="1800" dirty="0" smtClean="0"/>
              <a:t>(April 17, 2023) </a:t>
            </a:r>
          </a:p>
          <a:p>
            <a:pPr lvl="1"/>
            <a:r>
              <a:rPr lang="en-US" sz="1600" dirty="0"/>
              <a:t>SEC charged crypto asset trading platform </a:t>
            </a:r>
            <a:r>
              <a:rPr lang="en-US" sz="1600" dirty="0" err="1"/>
              <a:t>Bittrex</a:t>
            </a:r>
            <a:r>
              <a:rPr lang="en-US" sz="1600" dirty="0"/>
              <a:t>, Inc. and its co-founder </a:t>
            </a:r>
            <a:r>
              <a:rPr lang="en-US" sz="1600" dirty="0" smtClean="0"/>
              <a:t>for </a:t>
            </a:r>
            <a:r>
              <a:rPr lang="en-US" sz="1600" dirty="0"/>
              <a:t>operating an unregistered national securities exchange, broker, and clearing </a:t>
            </a:r>
            <a:r>
              <a:rPr lang="en-US" sz="1600" dirty="0" smtClean="0"/>
              <a:t>agency</a:t>
            </a:r>
          </a:p>
          <a:p>
            <a:pPr lvl="1"/>
            <a:r>
              <a:rPr lang="en-US" sz="1600" dirty="0" err="1" smtClean="0"/>
              <a:t>Bittrex</a:t>
            </a:r>
            <a:r>
              <a:rPr lang="en-US" sz="1600" dirty="0" smtClean="0"/>
              <a:t> allegedly directed </a:t>
            </a:r>
            <a:r>
              <a:rPr lang="en-US" sz="1600" dirty="0"/>
              <a:t>issuers of crypto assets to “scrub” their public statements of any language that could raise questions from the SEC as to whether these crypto assets were offered and sold as securities, while allowing those securities to be traded on its </a:t>
            </a:r>
            <a:r>
              <a:rPr lang="en-US" sz="1600" dirty="0" smtClean="0"/>
              <a:t>platform</a:t>
            </a:r>
          </a:p>
          <a:p>
            <a:pPr lvl="1"/>
            <a:r>
              <a:rPr lang="en-US" sz="1600" dirty="0" smtClean="0"/>
              <a:t>Charged with violating Sections </a:t>
            </a:r>
            <a:r>
              <a:rPr lang="en-US" sz="1600" dirty="0"/>
              <a:t>5, 15(a), and 17A(b</a:t>
            </a:r>
            <a:r>
              <a:rPr lang="en-US" sz="1600" dirty="0" smtClean="0"/>
              <a:t>) of the Exchange Act</a:t>
            </a:r>
          </a:p>
          <a:p>
            <a:pPr lvl="1"/>
            <a:r>
              <a:rPr lang="en-US" sz="1600" dirty="0" smtClean="0"/>
              <a:t>Without admitting or denying the SEC’s findings, </a:t>
            </a:r>
            <a:r>
              <a:rPr lang="en-US" sz="1600" dirty="0" err="1" smtClean="0"/>
              <a:t>Bittrex</a:t>
            </a:r>
            <a:r>
              <a:rPr lang="en-US" sz="1600" dirty="0" smtClean="0"/>
              <a:t> settled agreeing to pay $24 million in disgorgement, prejudgment interest, and civil </a:t>
            </a:r>
            <a:r>
              <a:rPr lang="en-US" sz="1600" dirty="0"/>
              <a:t>penalty </a:t>
            </a:r>
            <a:endParaRPr lang="en-US" sz="1600" dirty="0" smtClean="0"/>
          </a:p>
          <a:p>
            <a:pPr lvl="1"/>
            <a:r>
              <a:rPr lang="en-US" sz="1600" dirty="0"/>
              <a:t>As part of the settlement, which </a:t>
            </a:r>
            <a:r>
              <a:rPr lang="en-US" sz="1600" dirty="0" smtClean="0"/>
              <a:t>was </a:t>
            </a:r>
            <a:r>
              <a:rPr lang="en-US" sz="1600" dirty="0"/>
              <a:t>subject to court approval, the defendants consented to entry of final judgments that permanently enjoin </a:t>
            </a:r>
            <a:r>
              <a:rPr lang="en-US" sz="1600" dirty="0" err="1"/>
              <a:t>Bittrex</a:t>
            </a:r>
            <a:r>
              <a:rPr lang="en-US" sz="1600" dirty="0"/>
              <a:t> and </a:t>
            </a:r>
            <a:r>
              <a:rPr lang="en-US" sz="1600" dirty="0" smtClean="0"/>
              <a:t>co-founder </a:t>
            </a:r>
            <a:r>
              <a:rPr lang="en-US" sz="1600" dirty="0"/>
              <a:t>from violating Sections 5, 15(a), and 17A of the </a:t>
            </a:r>
            <a:r>
              <a:rPr lang="en-US" sz="1600" dirty="0" smtClean="0"/>
              <a:t>Exchange </a:t>
            </a:r>
            <a:r>
              <a:rPr lang="en-US" sz="1600" dirty="0"/>
              <a:t>Act </a:t>
            </a:r>
            <a:r>
              <a:rPr lang="en-US" sz="1600" dirty="0" smtClean="0"/>
              <a:t>and </a:t>
            </a:r>
            <a:r>
              <a:rPr lang="en-US" sz="1600" dirty="0"/>
              <a:t>enjoin </a:t>
            </a:r>
            <a:r>
              <a:rPr lang="en-US" sz="1600" dirty="0" err="1" smtClean="0"/>
              <a:t>Bittrex’s</a:t>
            </a:r>
            <a:r>
              <a:rPr lang="en-US" sz="1600" dirty="0" smtClean="0"/>
              <a:t> foreign affiliate from </a:t>
            </a:r>
            <a:r>
              <a:rPr lang="en-US" sz="1600" dirty="0"/>
              <a:t>violating Section 5 of the same Act.</a:t>
            </a:r>
          </a:p>
          <a:p>
            <a:pPr lvl="1"/>
            <a:r>
              <a:rPr lang="en-US" sz="1600" dirty="0" smtClean="0"/>
              <a:t>"</a:t>
            </a:r>
            <a:r>
              <a:rPr lang="en-US" sz="1600" dirty="0"/>
              <a:t>Today’s action, yet again, makes plain that the crypto markets suffer from a lack of regulatory compliance, not a lack of regulatory clarity," said SEC Chair Gary </a:t>
            </a:r>
            <a:r>
              <a:rPr lang="en-US" sz="1600" dirty="0" smtClean="0"/>
              <a:t>Gensler</a:t>
            </a:r>
            <a:endParaRPr lang="en-US" sz="1800" i="1" dirty="0" smtClean="0"/>
          </a:p>
        </p:txBody>
      </p:sp>
    </p:spTree>
    <p:extLst>
      <p:ext uri="{BB962C8B-B14F-4D97-AF65-F5344CB8AC3E}">
        <p14:creationId xmlns:p14="http://schemas.microsoft.com/office/powerpoint/2010/main" val="1544763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1619"/>
            <a:ext cx="8452884" cy="655638"/>
          </a:xfrm>
        </p:spPr>
        <p:txBody>
          <a:bodyPr/>
          <a:lstStyle/>
          <a:p>
            <a:r>
              <a:rPr lang="en-US" dirty="0"/>
              <a:t>Selected enforcement actions: Crypto</a:t>
            </a:r>
          </a:p>
        </p:txBody>
      </p:sp>
      <p:sp>
        <p:nvSpPr>
          <p:cNvPr id="3" name="Content Placeholder 2"/>
          <p:cNvSpPr>
            <a:spLocks noGrp="1"/>
          </p:cNvSpPr>
          <p:nvPr>
            <p:ph idx="1"/>
          </p:nvPr>
        </p:nvSpPr>
        <p:spPr>
          <a:xfrm>
            <a:off x="457200" y="1467257"/>
            <a:ext cx="8229600" cy="4297363"/>
          </a:xfrm>
        </p:spPr>
        <p:txBody>
          <a:bodyPr/>
          <a:lstStyle/>
          <a:p>
            <a:r>
              <a:rPr lang="en-US" sz="1800" i="1" dirty="0"/>
              <a:t>In </a:t>
            </a:r>
            <a:r>
              <a:rPr lang="en-US" sz="1800" i="1" dirty="0" smtClean="0"/>
              <a:t>re. </a:t>
            </a:r>
            <a:r>
              <a:rPr lang="en-US" sz="1800" i="1" dirty="0"/>
              <a:t>Impact Theory </a:t>
            </a:r>
            <a:r>
              <a:rPr lang="en-US" sz="1800" dirty="0"/>
              <a:t>(Aug. 8, 2023)</a:t>
            </a:r>
            <a:r>
              <a:rPr lang="en-US" sz="1800" i="1" dirty="0"/>
              <a:t>. </a:t>
            </a:r>
            <a:r>
              <a:rPr lang="en-US" sz="1800" dirty="0"/>
              <a:t>– The SEC settled its first </a:t>
            </a:r>
            <a:r>
              <a:rPr lang="en-US" sz="1800" dirty="0" err="1"/>
              <a:t>NFT</a:t>
            </a:r>
            <a:r>
              <a:rPr lang="en-US" sz="1800" dirty="0"/>
              <a:t> securities </a:t>
            </a:r>
            <a:r>
              <a:rPr lang="en-US" sz="1800" dirty="0" smtClean="0"/>
              <a:t>action</a:t>
            </a:r>
            <a:endParaRPr lang="en-US" sz="1800" dirty="0"/>
          </a:p>
          <a:p>
            <a:pPr lvl="1"/>
            <a:r>
              <a:rPr lang="en-US" sz="1600" dirty="0"/>
              <a:t>Impact Theory, a media company, sold </a:t>
            </a:r>
            <a:r>
              <a:rPr lang="en-US" sz="1600" dirty="0" err="1"/>
              <a:t>NFTs</a:t>
            </a:r>
            <a:r>
              <a:rPr lang="en-US" sz="1600" dirty="0"/>
              <a:t> that were meant to grant discounts and access to Impact’s products, like a blockchain-based avatar creation tool. Broadly interpreting </a:t>
            </a:r>
            <a:r>
              <a:rPr lang="en-US" sz="1600" i="1" dirty="0"/>
              <a:t>Howey</a:t>
            </a:r>
            <a:r>
              <a:rPr lang="en-US" sz="1600" dirty="0"/>
              <a:t>, the SEC found that the </a:t>
            </a:r>
            <a:r>
              <a:rPr lang="en-US" sz="1600" dirty="0" err="1"/>
              <a:t>NFTs</a:t>
            </a:r>
            <a:r>
              <a:rPr lang="en-US" sz="1600" dirty="0"/>
              <a:t> were sold as investment contracts based on the company’s public statements on social media and online chat rooms about the expected rise in value of the </a:t>
            </a:r>
            <a:r>
              <a:rPr lang="en-US" sz="1600" dirty="0" err="1"/>
              <a:t>NFTs</a:t>
            </a:r>
            <a:r>
              <a:rPr lang="en-US" sz="1600" dirty="0"/>
              <a:t> and its use of profits from sales to develop the company.</a:t>
            </a:r>
          </a:p>
          <a:p>
            <a:pPr lvl="1"/>
            <a:r>
              <a:rPr lang="en-US" sz="1600" dirty="0"/>
              <a:t>Charged with violating Sections 5(a) and 5(c) of the Securities Act</a:t>
            </a:r>
          </a:p>
          <a:p>
            <a:pPr lvl="1"/>
            <a:r>
              <a:rPr lang="en-US" sz="1600" dirty="0"/>
              <a:t>Without admitting or denying the SEC’s findings, Impact settled via cease-and-desist paying a combined total of more than $6.1 million in disgorgement, prejudgment interest, and a civil penalty</a:t>
            </a:r>
          </a:p>
          <a:p>
            <a:pPr lvl="1"/>
            <a:r>
              <a:rPr lang="en-US" sz="1600" dirty="0"/>
              <a:t>SEC considered remedial acts undertaken by Impact Theory. Specifically, Impact Theory instituted repurchase programs, with the company offering to buy back </a:t>
            </a:r>
            <a:r>
              <a:rPr lang="en-US" sz="1600" dirty="0" err="1"/>
              <a:t>KeyNFTs</a:t>
            </a:r>
            <a:r>
              <a:rPr lang="en-US" sz="1600" dirty="0"/>
              <a:t> purchased in the offering or on the secondary market. In total, Impact Theory returned approx. $7.7 million to investors </a:t>
            </a:r>
          </a:p>
          <a:p>
            <a:pPr marL="0" indent="0">
              <a:spcBef>
                <a:spcPts val="1200"/>
              </a:spcBef>
              <a:buNone/>
            </a:pPr>
            <a:r>
              <a:rPr lang="en-US" sz="1600" i="1" dirty="0">
                <a:solidFill>
                  <a:srgbClr val="E66E32"/>
                </a:solidFill>
              </a:rPr>
              <a:t>Takeaway: The SEC continues to aggressively seek to address securities violations as they relate to cryptocurrencies and other crypto assets.</a:t>
            </a:r>
            <a:endParaRPr lang="en-US" sz="1600" dirty="0"/>
          </a:p>
          <a:p>
            <a:endParaRPr lang="en-US" dirty="0"/>
          </a:p>
        </p:txBody>
      </p:sp>
    </p:spTree>
    <p:extLst>
      <p:ext uri="{BB962C8B-B14F-4D97-AF65-F5344CB8AC3E}">
        <p14:creationId xmlns:p14="http://schemas.microsoft.com/office/powerpoint/2010/main" val="3030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68850" y="3956523"/>
            <a:ext cx="7648606" cy="727821"/>
          </a:xfrm>
        </p:spPr>
        <p:txBody>
          <a:bodyPr/>
          <a:lstStyle/>
          <a:p>
            <a:r>
              <a:rPr lang="en-GB" sz="3200" dirty="0" smtClean="0"/>
              <a:t>Rules Impacting Private Advisers</a:t>
            </a:r>
            <a:endParaRPr lang="en-US" sz="3200" dirty="0"/>
          </a:p>
        </p:txBody>
      </p:sp>
      <p:sp>
        <p:nvSpPr>
          <p:cNvPr id="4" name="Text Placeholder 3"/>
          <p:cNvSpPr>
            <a:spLocks noGrp="1"/>
          </p:cNvSpPr>
          <p:nvPr>
            <p:ph type="body" sz="quarter" idx="11"/>
          </p:nvPr>
        </p:nvSpPr>
        <p:spPr>
          <a:xfrm>
            <a:off x="468850" y="4684344"/>
            <a:ext cx="5026175" cy="1475117"/>
          </a:xfrm>
        </p:spPr>
        <p:txBody>
          <a:bodyPr/>
          <a:lstStyle/>
          <a:p>
            <a:r>
              <a:rPr lang="en-US" b="1" dirty="0" smtClean="0"/>
              <a:t>Speakers:</a:t>
            </a:r>
          </a:p>
          <a:p>
            <a:pPr marL="285750" indent="-285750">
              <a:buFont typeface="Arial" panose="020B0604020202020204" pitchFamily="34" charset="0"/>
              <a:buChar char="•"/>
            </a:pPr>
            <a:r>
              <a:rPr lang="en-GB" dirty="0"/>
              <a:t>Ruth Delaney, Partner - </a:t>
            </a:r>
            <a:r>
              <a:rPr lang="en-GB" dirty="0" err="1"/>
              <a:t>K&amp;L</a:t>
            </a:r>
            <a:r>
              <a:rPr lang="en-GB" dirty="0"/>
              <a:t> Gates</a:t>
            </a:r>
            <a:endParaRPr lang="en-GB" dirty="0" smtClean="0"/>
          </a:p>
          <a:p>
            <a:pPr marL="285750" indent="-285750">
              <a:buFont typeface="Arial" panose="020B0604020202020204" pitchFamily="34" charset="0"/>
              <a:buChar char="•"/>
            </a:pPr>
            <a:r>
              <a:rPr lang="en-GB" dirty="0"/>
              <a:t>Andrew </a:t>
            </a:r>
            <a:r>
              <a:rPr lang="en-GB" dirty="0" err="1"/>
              <a:t>Feucht</a:t>
            </a:r>
            <a:r>
              <a:rPr lang="en-GB" dirty="0"/>
              <a:t>, Partner - </a:t>
            </a:r>
            <a:r>
              <a:rPr lang="en-GB" dirty="0" err="1"/>
              <a:t>K&amp;L</a:t>
            </a:r>
            <a:r>
              <a:rPr lang="en-GB" dirty="0"/>
              <a:t> </a:t>
            </a:r>
            <a:r>
              <a:rPr lang="en-GB" dirty="0" smtClean="0"/>
              <a:t>Gates</a:t>
            </a:r>
          </a:p>
          <a:p>
            <a:pPr marL="285750" indent="-285750">
              <a:buFont typeface="Arial" panose="020B0604020202020204" pitchFamily="34" charset="0"/>
              <a:buChar char="•"/>
            </a:pPr>
            <a:r>
              <a:rPr lang="en-GB" dirty="0"/>
              <a:t>Mark Heine, Partner - </a:t>
            </a:r>
            <a:r>
              <a:rPr lang="en-GB" dirty="0" err="1"/>
              <a:t>K&amp;L</a:t>
            </a:r>
            <a:r>
              <a:rPr lang="en-GB" dirty="0"/>
              <a:t> </a:t>
            </a:r>
            <a:r>
              <a:rPr lang="en-GB" dirty="0" smtClean="0"/>
              <a:t>Gates</a:t>
            </a:r>
          </a:p>
          <a:p>
            <a:pPr marL="285750" indent="-285750">
              <a:buFont typeface="Arial" panose="020B0604020202020204" pitchFamily="34" charset="0"/>
              <a:buChar char="•"/>
            </a:pPr>
            <a:r>
              <a:rPr lang="en-GB" dirty="0"/>
              <a:t>Matthew </a:t>
            </a:r>
            <a:r>
              <a:rPr lang="en-GB" dirty="0" err="1"/>
              <a:t>Mangan</a:t>
            </a:r>
            <a:r>
              <a:rPr lang="en-GB" dirty="0"/>
              <a:t>, Partner - </a:t>
            </a:r>
            <a:r>
              <a:rPr lang="en-GB" dirty="0" err="1"/>
              <a:t>K&amp;L</a:t>
            </a:r>
            <a:r>
              <a:rPr lang="en-GB" dirty="0"/>
              <a:t> Gates</a:t>
            </a:r>
            <a:endParaRPr lang="en-US" dirty="0"/>
          </a:p>
        </p:txBody>
      </p:sp>
    </p:spTree>
    <p:extLst>
      <p:ext uri="{BB962C8B-B14F-4D97-AF65-F5344CB8AC3E}">
        <p14:creationId xmlns:p14="http://schemas.microsoft.com/office/powerpoint/2010/main" val="134192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Autofit/>
          </a:bodyPr>
          <a:lstStyle/>
          <a:p>
            <a:r>
              <a:rPr lang="en-US" sz="3600" dirty="0"/>
              <a:t>RULES IMPACTING </a:t>
            </a:r>
            <a:br>
              <a:rPr lang="en-US" sz="3600" dirty="0"/>
            </a:br>
            <a:r>
              <a:rPr lang="en-US" sz="3600" dirty="0"/>
              <a:t>PRIVATE FUND ADVISERS</a:t>
            </a:r>
          </a:p>
        </p:txBody>
      </p:sp>
    </p:spTree>
    <p:extLst>
      <p:ext uri="{BB962C8B-B14F-4D97-AF65-F5344CB8AC3E}">
        <p14:creationId xmlns:p14="http://schemas.microsoft.com/office/powerpoint/2010/main" val="1647998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64" y="1028410"/>
            <a:ext cx="8153400" cy="555050"/>
          </a:xfrm>
        </p:spPr>
        <p:txBody>
          <a:bodyPr/>
          <a:lstStyle/>
          <a:p>
            <a:r>
              <a:rPr lang="en-US" dirty="0"/>
              <a:t>PRIVATE FUND ADVISER RULES – </a:t>
            </a:r>
            <a:r>
              <a:rPr lang="en-US" dirty="0" smtClean="0"/>
              <a:t>OVERVIEW</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35</a:t>
            </a:fld>
            <a:endParaRPr lang="en-US" altLang="en-US" dirty="0"/>
          </a:p>
        </p:txBody>
      </p:sp>
      <p:sp>
        <p:nvSpPr>
          <p:cNvPr id="6" name="Text Placeholder 5"/>
          <p:cNvSpPr>
            <a:spLocks noGrp="1"/>
          </p:cNvSpPr>
          <p:nvPr>
            <p:ph type="body" sz="quarter" idx="17"/>
          </p:nvPr>
        </p:nvSpPr>
        <p:spPr>
          <a:xfrm>
            <a:off x="477564" y="1865747"/>
            <a:ext cx="8153400" cy="4717616"/>
          </a:xfrm>
        </p:spPr>
        <p:txBody>
          <a:bodyPr/>
          <a:lstStyle/>
          <a:p>
            <a:pPr marL="342900" lvl="0" indent="-342900">
              <a:spcBef>
                <a:spcPts val="600"/>
              </a:spcBef>
              <a:spcAft>
                <a:spcPts val="0"/>
              </a:spcAft>
              <a:buClrTx/>
              <a:buFont typeface="Arial" panose="020B0604020202020204" pitchFamily="34" charset="0"/>
              <a:buChar char="•"/>
            </a:pPr>
            <a:r>
              <a:rPr lang="en-US" sz="2000" kern="1200" dirty="0">
                <a:latin typeface="Arial" pitchFamily="34" charset="0"/>
                <a:cs typeface="Arial" pitchFamily="34" charset="0"/>
              </a:rPr>
              <a:t>Scope of Rules</a:t>
            </a:r>
          </a:p>
          <a:p>
            <a:pPr marL="342900" lvl="0" indent="-342900">
              <a:spcBef>
                <a:spcPts val="600"/>
              </a:spcBef>
              <a:spcAft>
                <a:spcPts val="0"/>
              </a:spcAft>
              <a:buClrTx/>
              <a:buFont typeface="Arial" panose="020B0604020202020204" pitchFamily="34" charset="0"/>
              <a:buChar char="•"/>
            </a:pPr>
            <a:r>
              <a:rPr lang="en-US" sz="2000" kern="1200" dirty="0">
                <a:latin typeface="Arial" pitchFamily="34" charset="0"/>
                <a:cs typeface="Arial" pitchFamily="34" charset="0"/>
              </a:rPr>
              <a:t>Preferential Treatment Rule</a:t>
            </a:r>
          </a:p>
          <a:p>
            <a:pPr marL="342900" lvl="0" indent="-342900">
              <a:spcBef>
                <a:spcPts val="600"/>
              </a:spcBef>
              <a:spcAft>
                <a:spcPts val="0"/>
              </a:spcAft>
              <a:buClrTx/>
              <a:buFont typeface="Arial" panose="020B0604020202020204" pitchFamily="34" charset="0"/>
              <a:buChar char="•"/>
            </a:pPr>
            <a:r>
              <a:rPr lang="en-US" sz="2000" kern="1200" dirty="0">
                <a:latin typeface="Arial" pitchFamily="34" charset="0"/>
                <a:cs typeface="Arial" pitchFamily="34" charset="0"/>
              </a:rPr>
              <a:t>Restricted Activities Rule</a:t>
            </a:r>
          </a:p>
          <a:p>
            <a:pPr marL="342900" lvl="0" indent="-342900">
              <a:spcBef>
                <a:spcPts val="600"/>
              </a:spcBef>
              <a:spcAft>
                <a:spcPts val="0"/>
              </a:spcAft>
              <a:buClrTx/>
              <a:buFont typeface="Arial" panose="020B0604020202020204" pitchFamily="34" charset="0"/>
              <a:buChar char="•"/>
            </a:pPr>
            <a:r>
              <a:rPr lang="en-US" sz="2000" kern="1200" dirty="0">
                <a:latin typeface="Arial" pitchFamily="34" charset="0"/>
                <a:cs typeface="Arial" pitchFamily="34" charset="0"/>
              </a:rPr>
              <a:t>Adviser Misconduct Provisions</a:t>
            </a:r>
          </a:p>
          <a:p>
            <a:pPr marL="342900" lvl="0" indent="-342900">
              <a:spcBef>
                <a:spcPts val="600"/>
              </a:spcBef>
              <a:spcAft>
                <a:spcPts val="0"/>
              </a:spcAft>
              <a:buClrTx/>
              <a:buFont typeface="Arial" panose="020B0604020202020204" pitchFamily="34" charset="0"/>
              <a:buChar char="•"/>
            </a:pPr>
            <a:r>
              <a:rPr lang="en-US" sz="2000" kern="1200" dirty="0">
                <a:latin typeface="Arial" pitchFamily="34" charset="0"/>
                <a:cs typeface="Arial" pitchFamily="34" charset="0"/>
              </a:rPr>
              <a:t>Quarterly Statement Rule</a:t>
            </a:r>
          </a:p>
          <a:p>
            <a:pPr marL="342900" lvl="0" indent="-342900">
              <a:spcBef>
                <a:spcPts val="600"/>
              </a:spcBef>
              <a:spcAft>
                <a:spcPts val="0"/>
              </a:spcAft>
              <a:buClrTx/>
              <a:buFont typeface="Arial" panose="020B0604020202020204" pitchFamily="34" charset="0"/>
              <a:buChar char="•"/>
            </a:pPr>
            <a:r>
              <a:rPr lang="en-US" sz="2000" kern="1200" dirty="0">
                <a:latin typeface="Arial" pitchFamily="34" charset="0"/>
                <a:cs typeface="Arial" pitchFamily="34" charset="0"/>
              </a:rPr>
              <a:t>Private Fund Adviser Audits Rule</a:t>
            </a:r>
          </a:p>
          <a:p>
            <a:pPr marL="342900" lvl="0" indent="-342900">
              <a:spcBef>
                <a:spcPts val="600"/>
              </a:spcBef>
              <a:spcAft>
                <a:spcPts val="0"/>
              </a:spcAft>
              <a:buClrTx/>
              <a:buFont typeface="Arial" panose="020B0604020202020204" pitchFamily="34" charset="0"/>
              <a:buChar char="•"/>
            </a:pPr>
            <a:r>
              <a:rPr lang="en-US" sz="2000" kern="1200" dirty="0">
                <a:latin typeface="Arial" pitchFamily="34" charset="0"/>
                <a:cs typeface="Arial" pitchFamily="34" charset="0"/>
              </a:rPr>
              <a:t>Adviser-Led </a:t>
            </a:r>
            <a:r>
              <a:rPr lang="en-US" sz="2000" kern="1200" dirty="0" err="1">
                <a:latin typeface="Arial" pitchFamily="34" charset="0"/>
                <a:cs typeface="Arial" pitchFamily="34" charset="0"/>
              </a:rPr>
              <a:t>Secondaries</a:t>
            </a:r>
            <a:r>
              <a:rPr lang="en-US" sz="2000" kern="1200" dirty="0">
                <a:latin typeface="Arial" pitchFamily="34" charset="0"/>
                <a:cs typeface="Arial" pitchFamily="34" charset="0"/>
              </a:rPr>
              <a:t> Rule</a:t>
            </a:r>
          </a:p>
          <a:p>
            <a:pPr marL="342900" lvl="0" indent="-342900">
              <a:spcBef>
                <a:spcPts val="600"/>
              </a:spcBef>
              <a:spcAft>
                <a:spcPts val="0"/>
              </a:spcAft>
              <a:buClrTx/>
              <a:buFont typeface="Arial" panose="020B0604020202020204" pitchFamily="34" charset="0"/>
              <a:buChar char="•"/>
            </a:pPr>
            <a:r>
              <a:rPr lang="en-US" sz="2000" kern="1200" dirty="0">
                <a:latin typeface="Arial" pitchFamily="34" charset="0"/>
                <a:cs typeface="Arial" pitchFamily="34" charset="0"/>
              </a:rPr>
              <a:t>Written Documentation of All Advisers’ Annual Reviews of Compliance Programs</a:t>
            </a:r>
          </a:p>
          <a:p>
            <a:pPr marL="342900" lvl="0" indent="-342900">
              <a:spcBef>
                <a:spcPts val="600"/>
              </a:spcBef>
              <a:spcAft>
                <a:spcPts val="0"/>
              </a:spcAft>
              <a:buClrTx/>
              <a:buFont typeface="Arial" panose="020B0604020202020204" pitchFamily="34" charset="0"/>
              <a:buChar char="•"/>
            </a:pPr>
            <a:r>
              <a:rPr lang="en-US" sz="2000" kern="1200" dirty="0">
                <a:latin typeface="Arial" pitchFamily="34" charset="0"/>
                <a:cs typeface="Arial" pitchFamily="34" charset="0"/>
              </a:rPr>
              <a:t>Transition Period, Compliance Date and Legacy Status</a:t>
            </a:r>
          </a:p>
          <a:p>
            <a:pPr marL="342900" lvl="0" indent="-342900">
              <a:spcBef>
                <a:spcPts val="600"/>
              </a:spcBef>
              <a:spcAft>
                <a:spcPts val="0"/>
              </a:spcAft>
              <a:buClrTx/>
              <a:buFont typeface="Arial" panose="020B0604020202020204" pitchFamily="34" charset="0"/>
              <a:buChar char="•"/>
            </a:pPr>
            <a:r>
              <a:rPr lang="en-US" sz="2000" kern="1200" dirty="0">
                <a:latin typeface="Arial" pitchFamily="34" charset="0"/>
                <a:cs typeface="Arial" pitchFamily="34" charset="0"/>
              </a:rPr>
              <a:t>Current Litigation Challenging Validity and Enforceability of </a:t>
            </a:r>
            <a:r>
              <a:rPr lang="en-US" sz="2000" kern="1200" dirty="0" err="1">
                <a:latin typeface="Arial" pitchFamily="34" charset="0"/>
                <a:cs typeface="Arial" pitchFamily="34" charset="0"/>
              </a:rPr>
              <a:t>PFAR</a:t>
            </a:r>
            <a:endParaRPr lang="en-US" sz="2000" kern="1200" dirty="0">
              <a:latin typeface="Arial" pitchFamily="34" charset="0"/>
              <a:cs typeface="Arial" pitchFamily="34" charset="0"/>
            </a:endParaRPr>
          </a:p>
          <a:p>
            <a:pPr marL="742950" lvl="1" indent="-285750">
              <a:spcBef>
                <a:spcPts val="600"/>
              </a:spcBef>
              <a:spcAft>
                <a:spcPts val="0"/>
              </a:spcAft>
              <a:buClr>
                <a:srgbClr val="622567"/>
              </a:buClr>
              <a:buFont typeface="Arial" panose="020B0604020202020204" pitchFamily="34" charset="0"/>
              <a:buChar char="•"/>
            </a:pPr>
            <a:endParaRPr lang="en-US" sz="1600" kern="1200" dirty="0">
              <a:latin typeface="Arial" pitchFamily="34" charset="0"/>
              <a:cs typeface="Arial" pitchFamily="34" charset="0"/>
            </a:endParaRPr>
          </a:p>
          <a:p>
            <a:pPr lvl="0">
              <a:spcBef>
                <a:spcPts val="600"/>
              </a:spcBef>
              <a:spcAft>
                <a:spcPts val="0"/>
              </a:spcAft>
              <a:buClrTx/>
            </a:pPr>
            <a:endParaRPr lang="en-US" sz="2000" kern="1200" dirty="0">
              <a:latin typeface="Arial" pitchFamily="34" charset="0"/>
              <a:cs typeface="Arial" pitchFamily="34" charset="0"/>
            </a:endParaRPr>
          </a:p>
          <a:p>
            <a:pPr marL="742950" lvl="1" indent="-285750">
              <a:spcBef>
                <a:spcPts val="600"/>
              </a:spcBef>
              <a:spcAft>
                <a:spcPts val="0"/>
              </a:spcAft>
              <a:buClr>
                <a:srgbClr val="622567"/>
              </a:buClr>
              <a:buFont typeface="Arial" panose="020B0604020202020204" pitchFamily="34" charset="0"/>
              <a:buChar char="•"/>
            </a:pPr>
            <a:endParaRPr lang="en-US" sz="1400" kern="1200" dirty="0">
              <a:latin typeface="Arial" pitchFamily="34" charset="0"/>
              <a:cs typeface="Arial" pitchFamily="34" charset="0"/>
            </a:endParaRPr>
          </a:p>
          <a:p>
            <a:pPr marL="742950" lvl="1" indent="-285750">
              <a:spcBef>
                <a:spcPts val="600"/>
              </a:spcBef>
              <a:spcAft>
                <a:spcPts val="0"/>
              </a:spcAft>
              <a:buClr>
                <a:srgbClr val="622567"/>
              </a:buClr>
              <a:buFont typeface="Arial" panose="020B0604020202020204" pitchFamily="34" charset="0"/>
              <a:buChar char="•"/>
            </a:pPr>
            <a:endParaRPr lang="en-US" sz="1600" kern="1200" dirty="0">
              <a:latin typeface="Arial" pitchFamily="34" charset="0"/>
              <a:cs typeface="Arial" pitchFamily="34" charset="0"/>
            </a:endParaRPr>
          </a:p>
          <a:p>
            <a:pPr marL="742950" lvl="1" indent="-285750">
              <a:spcBef>
                <a:spcPct val="20000"/>
              </a:spcBef>
              <a:spcAft>
                <a:spcPts val="1200"/>
              </a:spcAft>
              <a:buClr>
                <a:srgbClr val="622567"/>
              </a:buClr>
              <a:buFont typeface="Arial" panose="020B0604020202020204" pitchFamily="34" charset="0"/>
              <a:buChar char="•"/>
            </a:pPr>
            <a:endParaRPr lang="en-US" sz="1800" kern="1200" dirty="0">
              <a:latin typeface="Arial" pitchFamily="34" charset="0"/>
              <a:cs typeface="Arial" pitchFamily="34" charset="0"/>
            </a:endParaRPr>
          </a:p>
          <a:p>
            <a:pPr marL="742950" lvl="1" indent="-285750">
              <a:spcBef>
                <a:spcPct val="20000"/>
              </a:spcBef>
              <a:spcAft>
                <a:spcPts val="1200"/>
              </a:spcAft>
              <a:buClr>
                <a:srgbClr val="622567"/>
              </a:buClr>
              <a:buFont typeface="Arial" panose="020B0604020202020204" pitchFamily="34" charset="0"/>
              <a:buChar char="•"/>
            </a:pPr>
            <a:endParaRPr lang="en-US" sz="1800" kern="12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442971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RULES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36</a:t>
            </a:fld>
            <a:endParaRPr lang="en-US" altLang="en-US" dirty="0"/>
          </a:p>
        </p:txBody>
      </p:sp>
      <p:sp>
        <p:nvSpPr>
          <p:cNvPr id="6" name="Text Placeholder 5"/>
          <p:cNvSpPr>
            <a:spLocks noGrp="1"/>
          </p:cNvSpPr>
          <p:nvPr>
            <p:ph type="body" sz="quarter" idx="17"/>
          </p:nvPr>
        </p:nvSpPr>
        <p:spPr>
          <a:xfrm>
            <a:off x="495300" y="1392120"/>
            <a:ext cx="8153400" cy="4717616"/>
          </a:xfrm>
        </p:spPr>
        <p:txBody>
          <a:bodyPr>
            <a:noAutofit/>
          </a:bodyPr>
          <a:lstStyle/>
          <a:p>
            <a:pPr marL="342900" indent="-342900">
              <a:spcAft>
                <a:spcPts val="300"/>
              </a:spcAft>
              <a:buFont typeface="Arial" panose="020B0604020202020204" pitchFamily="34" charset="0"/>
              <a:buChar char="•"/>
            </a:pPr>
            <a:r>
              <a:rPr lang="en-US" sz="1800" dirty="0"/>
              <a:t>All private fund investment advisers (registered and unregistered) are subject to the following new rules:</a:t>
            </a:r>
          </a:p>
          <a:p>
            <a:pPr marL="1028700" lvl="1" indent="-342900">
              <a:spcAft>
                <a:spcPts val="300"/>
              </a:spcAft>
              <a:buFont typeface="Arial" panose="020B0604020202020204" pitchFamily="34" charset="0"/>
              <a:buChar char="•"/>
            </a:pPr>
            <a:r>
              <a:rPr lang="en-US" sz="1600" dirty="0"/>
              <a:t>Rule 211(h)(2)-3: Preferential Treatment Rule</a:t>
            </a:r>
          </a:p>
          <a:p>
            <a:pPr marL="1028700" lvl="1" indent="-342900">
              <a:spcAft>
                <a:spcPts val="300"/>
              </a:spcAft>
              <a:buFont typeface="Arial" panose="020B0604020202020204" pitchFamily="34" charset="0"/>
              <a:buChar char="•"/>
            </a:pPr>
            <a:r>
              <a:rPr lang="en-US" sz="1600" dirty="0"/>
              <a:t>Rule 211(h)(2)-1: Restricted Activities Rule</a:t>
            </a:r>
          </a:p>
          <a:p>
            <a:pPr marL="342900" indent="-342900">
              <a:spcAft>
                <a:spcPts val="300"/>
              </a:spcAft>
              <a:buFont typeface="Arial" panose="020B0604020202020204" pitchFamily="34" charset="0"/>
              <a:buChar char="•"/>
            </a:pPr>
            <a:r>
              <a:rPr lang="en-US" sz="1800" dirty="0"/>
              <a:t>All SEC-registered advisers are subject to the following new rules:</a:t>
            </a:r>
          </a:p>
          <a:p>
            <a:pPr marL="1028700" lvl="1" indent="-342900">
              <a:spcAft>
                <a:spcPts val="300"/>
              </a:spcAft>
              <a:buFont typeface="Arial" panose="020B0604020202020204" pitchFamily="34" charset="0"/>
              <a:buChar char="•"/>
            </a:pPr>
            <a:r>
              <a:rPr lang="en-US" sz="1600" dirty="0"/>
              <a:t>Rule 211(h)(1)-2: Quarterly Statement Rule</a:t>
            </a:r>
          </a:p>
          <a:p>
            <a:pPr marL="1028700" lvl="1" indent="-342900">
              <a:spcAft>
                <a:spcPts val="300"/>
              </a:spcAft>
              <a:buFont typeface="Arial" panose="020B0604020202020204" pitchFamily="34" charset="0"/>
              <a:buChar char="•"/>
            </a:pPr>
            <a:r>
              <a:rPr lang="en-US" sz="1600" dirty="0"/>
              <a:t>Rule 211(h)(2)-2: Adviser-Led </a:t>
            </a:r>
            <a:r>
              <a:rPr lang="en-US" sz="1600" dirty="0" err="1"/>
              <a:t>Secondaries</a:t>
            </a:r>
            <a:r>
              <a:rPr lang="en-US" sz="1600" dirty="0"/>
              <a:t> Rule</a:t>
            </a:r>
          </a:p>
          <a:p>
            <a:pPr marL="1028700" lvl="1" indent="-342900">
              <a:spcAft>
                <a:spcPts val="300"/>
              </a:spcAft>
              <a:buFont typeface="Arial" panose="020B0604020202020204" pitchFamily="34" charset="0"/>
              <a:buChar char="•"/>
            </a:pPr>
            <a:r>
              <a:rPr lang="en-US" sz="1600" dirty="0"/>
              <a:t>Rule 206(4)-10: Audit Rule</a:t>
            </a:r>
          </a:p>
          <a:p>
            <a:pPr marL="1028700" lvl="1" indent="-342900">
              <a:spcAft>
                <a:spcPts val="300"/>
              </a:spcAft>
              <a:buFont typeface="Arial" panose="020B0604020202020204" pitchFamily="34" charset="0"/>
              <a:buChar char="•"/>
            </a:pPr>
            <a:r>
              <a:rPr lang="en-US" sz="1600" dirty="0"/>
              <a:t>Rule 206(4)-7: Written Documentation under Compliance Rule</a:t>
            </a:r>
          </a:p>
          <a:p>
            <a:pPr marL="1028700" lvl="1" indent="-342900">
              <a:spcAft>
                <a:spcPts val="300"/>
              </a:spcAft>
              <a:buFont typeface="Arial" panose="020B0604020202020204" pitchFamily="34" charset="0"/>
              <a:buChar char="•"/>
            </a:pPr>
            <a:r>
              <a:rPr lang="en-US" sz="1600" dirty="0"/>
              <a:t>These rules do not apply to unregistered advisers and exempt reporting advisers (such as venture capital fund advisers)</a:t>
            </a:r>
          </a:p>
          <a:p>
            <a:pPr marL="342900" indent="-342900">
              <a:spcAft>
                <a:spcPts val="300"/>
              </a:spcAft>
              <a:buFont typeface="Arial" panose="020B0604020202020204" pitchFamily="34" charset="0"/>
              <a:buChar char="•"/>
            </a:pPr>
            <a:r>
              <a:rPr lang="en-US" sz="1800" b="1" dirty="0"/>
              <a:t>Offshore Advisers: </a:t>
            </a:r>
            <a:r>
              <a:rPr lang="en-US" sz="1800" dirty="0"/>
              <a:t>The new rules do not apply with respect to the non-U.S. clients (including private funds (even if such funds have U.S. investors)) of an offshore adviser (registered or unregistered)</a:t>
            </a:r>
          </a:p>
          <a:p>
            <a:pPr marL="342900" indent="-342900">
              <a:spcAft>
                <a:spcPts val="300"/>
              </a:spcAft>
              <a:buFont typeface="Arial" panose="020B0604020202020204" pitchFamily="34" charset="0"/>
              <a:buChar char="•"/>
            </a:pPr>
            <a:r>
              <a:rPr lang="en-US" sz="1800" b="1" dirty="0" err="1"/>
              <a:t>SAF</a:t>
            </a:r>
            <a:r>
              <a:rPr lang="en-US" sz="1800" b="1" dirty="0"/>
              <a:t> Advisers: </a:t>
            </a:r>
            <a:r>
              <a:rPr lang="en-US" sz="1800" dirty="0"/>
              <a:t>The new rules (except the compliance rule) do not apply to investment advisers with respect to “securitized asset funds” (e.g., CLOs) (“</a:t>
            </a:r>
            <a:r>
              <a:rPr lang="en-US" sz="1800" dirty="0" err="1"/>
              <a:t>SAFs</a:t>
            </a:r>
            <a:r>
              <a:rPr lang="en-US" sz="1800" dirty="0"/>
              <a:t>”)</a:t>
            </a:r>
          </a:p>
          <a:p>
            <a:pPr marL="342900" indent="-342900">
              <a:spcAft>
                <a:spcPts val="300"/>
              </a:spcAft>
              <a:buFont typeface="Arial" panose="020B0604020202020204" pitchFamily="34" charset="0"/>
              <a:buChar char="•"/>
            </a:pPr>
            <a:endParaRPr lang="en-US" sz="1800" dirty="0"/>
          </a:p>
        </p:txBody>
      </p:sp>
    </p:spTree>
    <p:extLst>
      <p:ext uri="{BB962C8B-B14F-4D97-AF65-F5344CB8AC3E}">
        <p14:creationId xmlns:p14="http://schemas.microsoft.com/office/powerpoint/2010/main" val="1038186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PREFERENTIAL TREATMENT RULE</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37</a:t>
            </a:fld>
            <a:endParaRPr lang="en-US" altLang="en-US" dirty="0"/>
          </a:p>
        </p:txBody>
      </p:sp>
      <p:sp>
        <p:nvSpPr>
          <p:cNvPr id="6" name="Text Placeholder 5"/>
          <p:cNvSpPr>
            <a:spLocks noGrp="1"/>
          </p:cNvSpPr>
          <p:nvPr>
            <p:ph type="body" sz="quarter" idx="17"/>
          </p:nvPr>
        </p:nvSpPr>
        <p:spPr>
          <a:xfrm>
            <a:off x="477564" y="1258888"/>
            <a:ext cx="8153400" cy="4717616"/>
          </a:xfrm>
        </p:spPr>
        <p:txBody>
          <a:bodyPr>
            <a:noAutofit/>
          </a:bodyPr>
          <a:lstStyle/>
          <a:p>
            <a:pPr marL="342900" indent="-342900">
              <a:spcAft>
                <a:spcPts val="300"/>
              </a:spcAft>
              <a:buFont typeface="Arial" panose="020B0604020202020204" pitchFamily="34" charset="0"/>
              <a:buChar char="•"/>
            </a:pPr>
            <a:r>
              <a:rPr lang="en-US" sz="1500" dirty="0"/>
              <a:t>Prohibitions on Preferential Redemption and Portfolio Information Rights (Rules 211(h)(2)-3(a)(1) and (2)) (benefit from legacy relief provisions):</a:t>
            </a:r>
          </a:p>
          <a:p>
            <a:pPr marL="1028700" lvl="1" indent="-342900">
              <a:spcAft>
                <a:spcPts val="300"/>
              </a:spcAft>
              <a:buFont typeface="Arial" panose="020B0604020202020204" pitchFamily="34" charset="0"/>
              <a:buChar char="•"/>
            </a:pPr>
            <a:r>
              <a:rPr lang="en-US" sz="1400" dirty="0" smtClean="0"/>
              <a:t>The </a:t>
            </a:r>
            <a:r>
              <a:rPr lang="en-US" sz="1400" dirty="0"/>
              <a:t>rule prohibits a private fund adviser from granting an investor in the fund or in a similar pool of assets (1) preferential redemption rights or (2) preferential information rights (e.g., information regarding portfolio holdings or exposures) that the adviser reasonably expects to have a material, negative effect on other investors in that fund or in a similar pool of assets, unless the same rights are offered to all other investors</a:t>
            </a:r>
          </a:p>
          <a:p>
            <a:pPr marL="342900" indent="-342900">
              <a:spcAft>
                <a:spcPts val="300"/>
              </a:spcAft>
              <a:buFont typeface="Arial" panose="020B0604020202020204" pitchFamily="34" charset="0"/>
              <a:buChar char="•"/>
            </a:pPr>
            <a:r>
              <a:rPr lang="en-US" sz="1500" i="1" dirty="0"/>
              <a:t>Exception</a:t>
            </a:r>
            <a:r>
              <a:rPr lang="en-US" sz="1500" dirty="0"/>
              <a:t>: Preferential redemption rights are permitted where such rights are required by applicable law to which the investor, the private fund, or any similar pool of assets is subject</a:t>
            </a:r>
          </a:p>
          <a:p>
            <a:pPr marL="342900" indent="-342900">
              <a:spcAft>
                <a:spcPts val="300"/>
              </a:spcAft>
              <a:buFont typeface="Arial" panose="020B0604020202020204" pitchFamily="34" charset="0"/>
              <a:buChar char="•"/>
            </a:pPr>
            <a:r>
              <a:rPr lang="en-US" sz="1500" dirty="0"/>
              <a:t>Rule prohibits other preferential material economic terms unless such terms are disclosed in advance to prospective investors in the private fund (Rule 211(h)(2)-3(b))</a:t>
            </a:r>
          </a:p>
          <a:p>
            <a:pPr marL="1028700" lvl="1" indent="-342900">
              <a:spcAft>
                <a:spcPts val="300"/>
              </a:spcAft>
              <a:buFont typeface="Arial" panose="020B0604020202020204" pitchFamily="34" charset="0"/>
              <a:buChar char="•"/>
            </a:pPr>
            <a:r>
              <a:rPr lang="en-US" sz="1400" dirty="0"/>
              <a:t>All preferential terms (regardless of materiality) must be disclosed to other investors in the private fund (Rule 211(h)(2)-3(b))</a:t>
            </a:r>
          </a:p>
          <a:p>
            <a:pPr marL="1028700" lvl="1" indent="-342900">
              <a:spcAft>
                <a:spcPts val="300"/>
              </a:spcAft>
              <a:buFont typeface="Arial" panose="020B0604020202020204" pitchFamily="34" charset="0"/>
              <a:buChar char="•"/>
            </a:pPr>
            <a:r>
              <a:rPr lang="en-US" sz="1400" dirty="0"/>
              <a:t>Disclosure to All Investors – Must send written notice of all preferential treatment to other investors in the same private fund: (1) Illiquid Fund – as soon as reasonably practicable following the fund’s fundraising period; and (2) Liquid Fund – as soon as reasonably practicable following the investment in the fund by the investor receiving such treatment</a:t>
            </a:r>
          </a:p>
          <a:p>
            <a:pPr marL="342900" indent="-342900">
              <a:spcAft>
                <a:spcPts val="300"/>
              </a:spcAft>
              <a:buFont typeface="Arial" panose="020B0604020202020204" pitchFamily="34" charset="0"/>
              <a:buChar char="•"/>
            </a:pPr>
            <a:r>
              <a:rPr lang="en-US" sz="1500" dirty="0"/>
              <a:t>Annual Disclosure – Must provide to current investors comprehensive, annual disclosure of all preferential treatment (including non-economic terms) provided since last annual notice</a:t>
            </a:r>
          </a:p>
          <a:p>
            <a:pPr marL="342900" indent="-342900">
              <a:spcAft>
                <a:spcPts val="3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2102557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21750"/>
            <a:ext cx="8153400" cy="555050"/>
          </a:xfrm>
        </p:spPr>
        <p:txBody>
          <a:bodyPr/>
          <a:lstStyle/>
          <a:p>
            <a:r>
              <a:rPr lang="en-US" dirty="0" smtClean="0"/>
              <a:t>PREFERENTIAL TREATMENT RULE</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38</a:t>
            </a:fld>
            <a:endParaRPr lang="en-US" altLang="en-US" dirty="0"/>
          </a:p>
        </p:txBody>
      </p:sp>
      <p:sp>
        <p:nvSpPr>
          <p:cNvPr id="6" name="Text Placeholder 5"/>
          <p:cNvSpPr>
            <a:spLocks noGrp="1"/>
          </p:cNvSpPr>
          <p:nvPr>
            <p:ph type="body" sz="quarter" idx="17"/>
          </p:nvPr>
        </p:nvSpPr>
        <p:spPr>
          <a:xfrm>
            <a:off x="495300" y="1487812"/>
            <a:ext cx="8153400" cy="4717616"/>
          </a:xfrm>
        </p:spPr>
        <p:txBody>
          <a:bodyPr/>
          <a:lstStyle/>
          <a:p>
            <a:pPr marL="285750" lvl="0" indent="-285750">
              <a:buFont typeface="Arial" panose="020B0604020202020204" pitchFamily="34" charset="0"/>
              <a:buChar char="•"/>
            </a:pPr>
            <a:r>
              <a:rPr lang="en-US" sz="1600" u="sng" dirty="0"/>
              <a:t>Similar pool of assets</a:t>
            </a:r>
            <a:r>
              <a:rPr lang="en-US" sz="1600" dirty="0"/>
              <a:t> means a pooled investment vehicle (other than a registered investment company or a securitized asset fund) with </a:t>
            </a:r>
            <a:r>
              <a:rPr lang="en-US" sz="1600" u="sng" dirty="0"/>
              <a:t>substantially similar investment policies, objectives, or strategies</a:t>
            </a:r>
            <a:r>
              <a:rPr lang="en-US" sz="1600" dirty="0"/>
              <a:t> to those of the private fund managed by the investment adviser or its related </a:t>
            </a:r>
            <a:r>
              <a:rPr lang="en-US" sz="1600" dirty="0" smtClean="0"/>
              <a:t>persons</a:t>
            </a:r>
            <a:endParaRPr lang="en-US" sz="1400" dirty="0"/>
          </a:p>
          <a:p>
            <a:pPr marL="1028700" lvl="1" indent="-342900">
              <a:spcAft>
                <a:spcPts val="300"/>
              </a:spcAft>
              <a:buFont typeface="Arial" panose="020B0604020202020204" pitchFamily="34" charset="0"/>
              <a:buChar char="•"/>
            </a:pPr>
            <a:r>
              <a:rPr lang="en-US" sz="1600" dirty="0"/>
              <a:t>The definition is designed to capture most commonly used private fund structures (or similar arrangements) and prevent advisers from structuring around the prohibitions on preferential </a:t>
            </a:r>
            <a:r>
              <a:rPr lang="en-US" sz="1600" dirty="0" smtClean="0"/>
              <a:t>treatment</a:t>
            </a:r>
            <a:endParaRPr lang="en-US" sz="1600" dirty="0"/>
          </a:p>
          <a:p>
            <a:pPr marL="1028700" lvl="1" indent="-342900">
              <a:spcAft>
                <a:spcPts val="300"/>
              </a:spcAft>
              <a:buFont typeface="Arial" panose="020B0604020202020204" pitchFamily="34" charset="0"/>
              <a:buChar char="•"/>
            </a:pPr>
            <a:r>
              <a:rPr lang="en-US" sz="1600" dirty="0"/>
              <a:t>A variety of pools of assets are included in this term regardless of whether they are private </a:t>
            </a:r>
            <a:r>
              <a:rPr lang="en-US" sz="1600" dirty="0" smtClean="0"/>
              <a:t>funds</a:t>
            </a:r>
            <a:endParaRPr lang="en-US" sz="1600" dirty="0"/>
          </a:p>
          <a:p>
            <a:pPr marL="1028700" lvl="1" indent="-342900">
              <a:spcAft>
                <a:spcPts val="300"/>
              </a:spcAft>
              <a:buFont typeface="Arial" panose="020B0604020202020204" pitchFamily="34" charset="0"/>
              <a:buChar char="•"/>
            </a:pPr>
            <a:r>
              <a:rPr lang="en-US" sz="1600" dirty="0"/>
              <a:t>Requires a facts and circumstances </a:t>
            </a:r>
            <a:r>
              <a:rPr lang="en-US" sz="1600" dirty="0" smtClean="0"/>
              <a:t>analysis</a:t>
            </a:r>
            <a:endParaRPr lang="en-US" sz="1600" dirty="0"/>
          </a:p>
          <a:p>
            <a:pPr marL="1028700" lvl="1" indent="-342900">
              <a:spcAft>
                <a:spcPts val="300"/>
              </a:spcAft>
              <a:buFont typeface="Arial" panose="020B0604020202020204" pitchFamily="34" charset="0"/>
              <a:buChar char="•"/>
            </a:pPr>
            <a:r>
              <a:rPr lang="en-US" sz="1600" dirty="0"/>
              <a:t>Does not include separate </a:t>
            </a:r>
            <a:r>
              <a:rPr lang="en-US" sz="1600" dirty="0" smtClean="0"/>
              <a:t>accounts</a:t>
            </a:r>
            <a:endParaRPr lang="en-US" sz="1600" dirty="0"/>
          </a:p>
          <a:p>
            <a:pPr marL="285750" lvl="0" indent="-285750">
              <a:buFont typeface="Arial" panose="020B0604020202020204" pitchFamily="34" charset="0"/>
              <a:buChar char="•"/>
            </a:pPr>
            <a:r>
              <a:rPr lang="en-US" sz="1600" i="1" dirty="0"/>
              <a:t>Implications when offshore funds (advised by offshore managers) are the similar pools of assets</a:t>
            </a:r>
            <a:r>
              <a:rPr lang="en-US" sz="1600" b="1" dirty="0"/>
              <a:t>.</a:t>
            </a:r>
            <a:r>
              <a:rPr lang="en-US" sz="1600" dirty="0"/>
              <a:t> </a:t>
            </a:r>
            <a:r>
              <a:rPr lang="en-GB" sz="1600" dirty="0" smtClean="0"/>
              <a:t>As </a:t>
            </a:r>
            <a:r>
              <a:rPr lang="en-GB" sz="1600" dirty="0"/>
              <a:t>a general rule, the SEC has stated that it will not apply the provisions of the rule to the non-U.S. clients (i.e., private funds) of an SEC-registered offshore adviser. </a:t>
            </a:r>
            <a:r>
              <a:rPr lang="en-GB" sz="1600" dirty="0" smtClean="0"/>
              <a:t>However</a:t>
            </a:r>
            <a:r>
              <a:rPr lang="en-GB" sz="1600" dirty="0"/>
              <a:t>, when the offshore adviser advises private funds that are U.S. clients (such as a Delaware feeder), the consequence is that, notwithstanding the general rule, certain aspects of the preferential treatment rule will apply to the offshore funds to the extent they are “similar pools of assets.”</a:t>
            </a:r>
            <a:endParaRPr lang="en-US" sz="1600" dirty="0"/>
          </a:p>
          <a:p>
            <a:endParaRPr lang="en-US" dirty="0"/>
          </a:p>
        </p:txBody>
      </p:sp>
    </p:spTree>
    <p:extLst>
      <p:ext uri="{BB962C8B-B14F-4D97-AF65-F5344CB8AC3E}">
        <p14:creationId xmlns:p14="http://schemas.microsoft.com/office/powerpoint/2010/main" val="4050041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64" y="946368"/>
            <a:ext cx="8153400" cy="555050"/>
          </a:xfrm>
        </p:spPr>
        <p:txBody>
          <a:bodyPr/>
          <a:lstStyle/>
          <a:p>
            <a:r>
              <a:rPr lang="en-US" dirty="0" smtClean="0"/>
              <a:t>OVERVIEW</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3</a:t>
            </a:fld>
            <a:endParaRPr lang="en-US" altLang="en-US" dirty="0"/>
          </a:p>
        </p:txBody>
      </p:sp>
      <p:sp>
        <p:nvSpPr>
          <p:cNvPr id="6" name="Text Placeholder 5"/>
          <p:cNvSpPr>
            <a:spLocks noGrp="1"/>
          </p:cNvSpPr>
          <p:nvPr>
            <p:ph type="body" sz="quarter" idx="17"/>
          </p:nvPr>
        </p:nvSpPr>
        <p:spPr>
          <a:xfrm>
            <a:off x="495300" y="1501418"/>
            <a:ext cx="8153400" cy="4717616"/>
          </a:xfrm>
        </p:spPr>
        <p:txBody>
          <a:bodyPr/>
          <a:lstStyle/>
          <a:p>
            <a:pPr marL="342900" indent="-342900">
              <a:lnSpc>
                <a:spcPct val="150000"/>
              </a:lnSpc>
              <a:buFont typeface="Arial" panose="020B0604020202020204" pitchFamily="34" charset="0"/>
              <a:buChar char="•"/>
            </a:pPr>
            <a:r>
              <a:rPr lang="en-US" dirty="0"/>
              <a:t>SEC Exam Priorities and Risk Alerts</a:t>
            </a:r>
          </a:p>
          <a:p>
            <a:pPr lvl="1">
              <a:lnSpc>
                <a:spcPct val="150000"/>
              </a:lnSpc>
              <a:buFont typeface="Arial" panose="020B0604020202020204" pitchFamily="34" charset="0"/>
              <a:buChar char="•"/>
            </a:pPr>
            <a:r>
              <a:rPr lang="en-US" sz="1800" dirty="0"/>
              <a:t>2024 Exam priorities for private fund managers</a:t>
            </a:r>
          </a:p>
          <a:p>
            <a:pPr marL="342900" indent="-342900">
              <a:lnSpc>
                <a:spcPct val="150000"/>
              </a:lnSpc>
              <a:buFont typeface="Arial" panose="020B0604020202020204" pitchFamily="34" charset="0"/>
              <a:buChar char="•"/>
            </a:pPr>
            <a:r>
              <a:rPr lang="en-US" dirty="0"/>
              <a:t>SEC Enforcement Updates </a:t>
            </a:r>
          </a:p>
          <a:p>
            <a:pPr lvl="1">
              <a:buFont typeface="Arial" panose="020B0604020202020204" pitchFamily="34" charset="0"/>
              <a:buChar char="•"/>
            </a:pPr>
            <a:r>
              <a:rPr lang="en-US" sz="1700" dirty="0"/>
              <a:t>Increased size of enforcement penalties so they are more than just a cost of business and continued focus on individual accountability</a:t>
            </a:r>
          </a:p>
          <a:p>
            <a:pPr lvl="1">
              <a:buFont typeface="Arial" panose="020B0604020202020204" pitchFamily="34" charset="0"/>
              <a:buChar char="•"/>
            </a:pPr>
            <a:r>
              <a:rPr lang="en-US" sz="1700" dirty="0"/>
              <a:t>“Proactive compliance requires education, engagement and execution,” says Enforcement Director Grewal </a:t>
            </a:r>
          </a:p>
          <a:p>
            <a:pPr lvl="1">
              <a:buFont typeface="Arial" panose="020B0604020202020204" pitchFamily="34" charset="0"/>
              <a:buChar char="•"/>
            </a:pPr>
            <a:r>
              <a:rPr lang="en-US" sz="1700" dirty="0"/>
              <a:t>Sweeps related to marketing rule, custody rule and off-channel communications </a:t>
            </a:r>
          </a:p>
          <a:p>
            <a:pPr lvl="1">
              <a:lnSpc>
                <a:spcPct val="150000"/>
              </a:lnSpc>
              <a:buFont typeface="Arial" panose="020B0604020202020204" pitchFamily="34" charset="0"/>
              <a:buChar char="•"/>
            </a:pPr>
            <a:r>
              <a:rPr lang="en-US" altLang="en-US" sz="1700" dirty="0">
                <a:latin typeface="Arial" charset="0"/>
                <a:cs typeface="Arial" charset="0"/>
              </a:rPr>
              <a:t>Concurrent enforcement, examination </a:t>
            </a:r>
            <a:r>
              <a:rPr lang="en-US" altLang="en-US" sz="1700" dirty="0" smtClean="0">
                <a:latin typeface="Arial" charset="0"/>
                <a:cs typeface="Arial" charset="0"/>
              </a:rPr>
              <a:t>presence, </a:t>
            </a:r>
            <a:r>
              <a:rPr lang="en-US" altLang="en-US" sz="1700" dirty="0">
                <a:latin typeface="Arial" charset="0"/>
                <a:cs typeface="Arial" charset="0"/>
              </a:rPr>
              <a:t>and rule making initiatives</a:t>
            </a:r>
          </a:p>
          <a:p>
            <a:pPr lvl="1">
              <a:lnSpc>
                <a:spcPct val="150000"/>
              </a:lnSpc>
              <a:buFont typeface="Arial" panose="020B0604020202020204" pitchFamily="34" charset="0"/>
              <a:buChar char="•"/>
            </a:pPr>
            <a:r>
              <a:rPr lang="en-US" sz="1700" dirty="0"/>
              <a:t>Crypto enforcement and litigation</a:t>
            </a:r>
          </a:p>
          <a:p>
            <a:pPr lvl="1">
              <a:lnSpc>
                <a:spcPct val="150000"/>
              </a:lnSpc>
            </a:pPr>
            <a:endParaRPr lang="en-US" altLang="en-US" sz="1700" dirty="0">
              <a:latin typeface="Arial" charset="0"/>
              <a:cs typeface="Arial" charset="0"/>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28895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RESTRICTED ACTIVITIES RULE</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39</a:t>
            </a:fld>
            <a:endParaRPr lang="en-US" altLang="en-US" dirty="0"/>
          </a:p>
        </p:txBody>
      </p:sp>
      <p:sp>
        <p:nvSpPr>
          <p:cNvPr id="6" name="Text Placeholder 5"/>
          <p:cNvSpPr>
            <a:spLocks noGrp="1"/>
          </p:cNvSpPr>
          <p:nvPr>
            <p:ph type="body" sz="quarter" idx="17"/>
          </p:nvPr>
        </p:nvSpPr>
        <p:spPr>
          <a:xfrm>
            <a:off x="495300" y="1258888"/>
            <a:ext cx="8153400" cy="4717616"/>
          </a:xfrm>
        </p:spPr>
        <p:txBody>
          <a:bodyPr>
            <a:noAutofit/>
          </a:bodyPr>
          <a:lstStyle/>
          <a:p>
            <a:pPr marL="342900" indent="-342900">
              <a:buFont typeface="Arial" panose="020B0604020202020204" pitchFamily="34" charset="0"/>
              <a:buChar char="•"/>
            </a:pPr>
            <a:r>
              <a:rPr lang="en-US" sz="1600" u="sng" dirty="0"/>
              <a:t>Restricted Activities with Disclosure-Based Exceptions </a:t>
            </a:r>
            <a:r>
              <a:rPr lang="en-US" sz="1600" dirty="0"/>
              <a:t>(Rule 211(h)(2)-1) – The rule restricts advisers to a private fund from engaging in the following activities, unless they satisfy certain </a:t>
            </a:r>
            <a:r>
              <a:rPr lang="en-US" sz="1600" u="sng" dirty="0"/>
              <a:t>disclosure</a:t>
            </a:r>
            <a:r>
              <a:rPr lang="en-US" sz="1600" dirty="0"/>
              <a:t> requirements:</a:t>
            </a:r>
          </a:p>
          <a:p>
            <a:pPr marL="1028700" lvl="1" indent="-342900">
              <a:buFont typeface="Arial" panose="020B0604020202020204" pitchFamily="34" charset="0"/>
              <a:buChar char="•"/>
            </a:pPr>
            <a:r>
              <a:rPr lang="en-US" sz="1400" i="1" dirty="0"/>
              <a:t>Regulatory, Examination and Compliance Fees </a:t>
            </a:r>
            <a:r>
              <a:rPr lang="en-US" sz="1400" dirty="0"/>
              <a:t>– May not charge to the private fund any </a:t>
            </a:r>
            <a:r>
              <a:rPr lang="en-US" sz="1400" u="sng" dirty="0"/>
              <a:t>regulatory, examination or compliance </a:t>
            </a:r>
            <a:r>
              <a:rPr lang="en-US" sz="1400" dirty="0"/>
              <a:t>fees or expenses of the adviser or its related persons, </a:t>
            </a:r>
            <a:r>
              <a:rPr lang="en-US" sz="1400" u="sng" dirty="0"/>
              <a:t>unless the adviser provides written notice </a:t>
            </a:r>
            <a:r>
              <a:rPr lang="en-US" sz="1400" dirty="0"/>
              <a:t>to fund investors of any such fees or expenses and the dollar amount within </a:t>
            </a:r>
            <a:r>
              <a:rPr lang="en-US" sz="1400" u="sng" dirty="0"/>
              <a:t>45 days </a:t>
            </a:r>
            <a:r>
              <a:rPr lang="en-US" sz="1400" dirty="0"/>
              <a:t>after the fiscal quarter end in which the charge occurs</a:t>
            </a:r>
          </a:p>
          <a:p>
            <a:pPr marL="1028700" lvl="1" indent="-342900">
              <a:buFont typeface="Arial" panose="020B0604020202020204" pitchFamily="34" charset="0"/>
              <a:buChar char="•"/>
            </a:pPr>
            <a:r>
              <a:rPr lang="en-US" sz="1400" i="1" dirty="0"/>
              <a:t>Adviser Tax </a:t>
            </a:r>
            <a:r>
              <a:rPr lang="en-US" sz="1400" i="1" dirty="0" err="1"/>
              <a:t>Clawbacks</a:t>
            </a:r>
            <a:r>
              <a:rPr lang="en-US" sz="1400" i="1" dirty="0"/>
              <a:t> </a:t>
            </a:r>
            <a:r>
              <a:rPr lang="en-US" sz="1400" dirty="0"/>
              <a:t>– May not reduce the amount of an </a:t>
            </a:r>
            <a:r>
              <a:rPr lang="en-US" sz="1400" u="sng" dirty="0"/>
              <a:t>adviser </a:t>
            </a:r>
            <a:r>
              <a:rPr lang="en-US" sz="1400" u="sng" dirty="0" err="1"/>
              <a:t>clawback</a:t>
            </a:r>
            <a:r>
              <a:rPr lang="en-US" sz="1400" u="sng" dirty="0"/>
              <a:t> </a:t>
            </a:r>
            <a:r>
              <a:rPr lang="en-US" sz="1400" dirty="0"/>
              <a:t>by actual, potential, or hypothetical taxes applicable to the adviser, its related persons, or their respective owners, </a:t>
            </a:r>
            <a:r>
              <a:rPr lang="en-US" sz="1400" u="sng" dirty="0"/>
              <a:t>unless the adviser provides written notice </a:t>
            </a:r>
            <a:r>
              <a:rPr lang="en-US" sz="1400" dirty="0"/>
              <a:t>to fund investors stating the aggregate amounts of the </a:t>
            </a:r>
            <a:r>
              <a:rPr lang="en-US" sz="1400" dirty="0" err="1"/>
              <a:t>clawback</a:t>
            </a:r>
            <a:r>
              <a:rPr lang="en-US" sz="1400" dirty="0"/>
              <a:t> before and after any reduction for actual, potential, or hypothetical taxes within </a:t>
            </a:r>
            <a:r>
              <a:rPr lang="en-US" sz="1400" u="sng" dirty="0"/>
              <a:t>45 days</a:t>
            </a:r>
            <a:r>
              <a:rPr lang="en-US" sz="1400" dirty="0"/>
              <a:t> after the fiscal quarter end in which the </a:t>
            </a:r>
            <a:r>
              <a:rPr lang="en-US" sz="1400" dirty="0" err="1"/>
              <a:t>clawback</a:t>
            </a:r>
            <a:r>
              <a:rPr lang="en-US" sz="1400" dirty="0"/>
              <a:t> occurs</a:t>
            </a:r>
          </a:p>
          <a:p>
            <a:pPr marL="1028700" lvl="1" indent="-342900">
              <a:buFont typeface="Arial" panose="020B0604020202020204" pitchFamily="34" charset="0"/>
              <a:buChar char="•"/>
            </a:pPr>
            <a:r>
              <a:rPr lang="en-US" sz="1400" i="1" dirty="0"/>
              <a:t>Portfolio Investment Fees and Expenses </a:t>
            </a:r>
            <a:r>
              <a:rPr lang="en-US" sz="1400" dirty="0"/>
              <a:t>– May not charge fees and expenses related to a portfolio investment on a </a:t>
            </a:r>
            <a:r>
              <a:rPr lang="en-US" sz="1400" u="sng" dirty="0"/>
              <a:t>non-pro rata basis </a:t>
            </a:r>
            <a:r>
              <a:rPr lang="en-US" sz="1400" dirty="0"/>
              <a:t>when multiple clients advised by the adviser or its related persons invest in the same portfolio company unless (1) the </a:t>
            </a:r>
            <a:r>
              <a:rPr lang="en-US" sz="1400" u="sng" dirty="0"/>
              <a:t>allocation is fair and equitable </a:t>
            </a:r>
            <a:r>
              <a:rPr lang="en-US" sz="1400" dirty="0"/>
              <a:t>under the circumstances; and (2) the adviser provides </a:t>
            </a:r>
            <a:r>
              <a:rPr lang="en-US" sz="1400" u="sng" dirty="0"/>
              <a:t>advance written notice </a:t>
            </a:r>
            <a:r>
              <a:rPr lang="en-US" sz="1400" dirty="0"/>
              <a:t>to fund investors of the allocation and a description of how it is fair and equitable</a:t>
            </a:r>
          </a:p>
          <a:p>
            <a:pPr marL="342900" indent="-342900">
              <a:buFont typeface="Arial" panose="020B0604020202020204" pitchFamily="34" charset="0"/>
              <a:buChar char="•"/>
            </a:pPr>
            <a:r>
              <a:rPr lang="en-US" sz="1600" dirty="0"/>
              <a:t>These restrictions </a:t>
            </a:r>
            <a:r>
              <a:rPr lang="en-US" sz="1600" u="sng" dirty="0"/>
              <a:t>do not </a:t>
            </a:r>
            <a:r>
              <a:rPr lang="en-US" sz="1600" dirty="0"/>
              <a:t>benefit from the legacy relief provisions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p:txBody>
      </p:sp>
    </p:spTree>
    <p:extLst>
      <p:ext uri="{BB962C8B-B14F-4D97-AF65-F5344CB8AC3E}">
        <p14:creationId xmlns:p14="http://schemas.microsoft.com/office/powerpoint/2010/main" val="3289480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RESTRICTED ACTIVITIES RULE</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40</a:t>
            </a:fld>
            <a:endParaRPr lang="en-US" altLang="en-US" dirty="0"/>
          </a:p>
        </p:txBody>
      </p:sp>
      <p:sp>
        <p:nvSpPr>
          <p:cNvPr id="6" name="Text Placeholder 5"/>
          <p:cNvSpPr>
            <a:spLocks noGrp="1"/>
          </p:cNvSpPr>
          <p:nvPr>
            <p:ph type="body" sz="quarter" idx="17"/>
          </p:nvPr>
        </p:nvSpPr>
        <p:spPr>
          <a:xfrm>
            <a:off x="495300" y="1381487"/>
            <a:ext cx="8153400" cy="4717616"/>
          </a:xfrm>
        </p:spPr>
        <p:txBody>
          <a:bodyPr/>
          <a:lstStyle/>
          <a:p>
            <a:pPr marL="285750" indent="-285750">
              <a:spcBef>
                <a:spcPts val="1200"/>
              </a:spcBef>
              <a:spcAft>
                <a:spcPts val="0"/>
              </a:spcAft>
              <a:buFont typeface="Arial" panose="020B0604020202020204" pitchFamily="34" charset="0"/>
              <a:buChar char="•"/>
            </a:pPr>
            <a:r>
              <a:rPr lang="en-US" sz="1600" u="sng" dirty="0"/>
              <a:t>Restricted Activities with Consent-Based Exceptions</a:t>
            </a:r>
            <a:r>
              <a:rPr lang="en-US" sz="1600" dirty="0"/>
              <a:t> (Rule 211(h)(2)-1) – The rule restricts advisers to a private fund from engaging in the following activities, unless they satisfy certain </a:t>
            </a:r>
            <a:r>
              <a:rPr lang="en-US" sz="1600" u="sng" dirty="0"/>
              <a:t>disclosure and consent</a:t>
            </a:r>
            <a:r>
              <a:rPr lang="en-US" sz="1600" dirty="0"/>
              <a:t> requirements:</a:t>
            </a:r>
          </a:p>
          <a:p>
            <a:pPr lvl="1">
              <a:spcBef>
                <a:spcPts val="1200"/>
              </a:spcBef>
              <a:spcAft>
                <a:spcPts val="0"/>
              </a:spcAft>
              <a:buFont typeface="Arial" panose="020B0604020202020204" pitchFamily="34" charset="0"/>
              <a:buChar char="•"/>
            </a:pPr>
            <a:r>
              <a:rPr lang="en-US" sz="1400" i="1" dirty="0"/>
              <a:t>Government Investigation Fees –</a:t>
            </a:r>
            <a:r>
              <a:rPr lang="en-US" sz="1400" dirty="0"/>
              <a:t> May not charge to a private fund the fees and expenses of a </a:t>
            </a:r>
            <a:r>
              <a:rPr lang="en-US" sz="1400" u="sng" dirty="0"/>
              <a:t>government investigation</a:t>
            </a:r>
            <a:r>
              <a:rPr lang="en-US" sz="1400" dirty="0"/>
              <a:t> of the adviser or its related persons unless the adviser requests each fund investor to consent to, and </a:t>
            </a:r>
            <a:r>
              <a:rPr lang="en-US" sz="1400" u="sng" dirty="0"/>
              <a:t>obtains written consent</a:t>
            </a:r>
            <a:r>
              <a:rPr lang="en-US" sz="1400" dirty="0"/>
              <a:t> from at least a majority-in-interest of the fund’s investors that are not related persons of the adviser</a:t>
            </a:r>
          </a:p>
          <a:p>
            <a:pPr lvl="2">
              <a:spcBef>
                <a:spcPts val="1200"/>
              </a:spcBef>
              <a:spcAft>
                <a:spcPts val="0"/>
              </a:spcAft>
              <a:buFont typeface="Arial" panose="020B0604020202020204" pitchFamily="34" charset="0"/>
              <a:buChar char="•"/>
            </a:pPr>
            <a:r>
              <a:rPr lang="en-US" sz="1400" dirty="0"/>
              <a:t>Regardless of any disclosure or consent, an adviser may not charge fees and expenses related to an investigation that results or has resulted in a court or governmental authority imposing a sanction for violating the Advisers Act</a:t>
            </a:r>
          </a:p>
          <a:p>
            <a:pPr lvl="1">
              <a:spcBef>
                <a:spcPts val="1200"/>
              </a:spcBef>
              <a:spcAft>
                <a:spcPts val="0"/>
              </a:spcAft>
              <a:buFont typeface="Arial" panose="020B0604020202020204" pitchFamily="34" charset="0"/>
              <a:buChar char="•"/>
            </a:pPr>
            <a:r>
              <a:rPr lang="en-US" sz="1400" i="1" dirty="0"/>
              <a:t>Borrowing from Related Persons –</a:t>
            </a:r>
            <a:r>
              <a:rPr lang="en-US" sz="1400" dirty="0"/>
              <a:t> May not borrow money, securities, or other private fund assets, or receive a loan or an extension of credit, from a private fund client, unless the adviser: (1) provides to each fund investor a </a:t>
            </a:r>
            <a:r>
              <a:rPr lang="en-US" sz="1400" u="sng" dirty="0"/>
              <a:t>written description of the material terms</a:t>
            </a:r>
            <a:r>
              <a:rPr lang="en-US" sz="1400" dirty="0"/>
              <a:t> of, and requests each investor to consent to, such borrowing arrangement; </a:t>
            </a:r>
            <a:r>
              <a:rPr lang="en-US" sz="1400" u="sng" dirty="0"/>
              <a:t>and</a:t>
            </a:r>
            <a:r>
              <a:rPr lang="en-US" sz="1400" dirty="0"/>
              <a:t> (2) obtains </a:t>
            </a:r>
            <a:r>
              <a:rPr lang="en-US" sz="1400" u="sng" dirty="0"/>
              <a:t>written consent</a:t>
            </a:r>
            <a:r>
              <a:rPr lang="en-US" sz="1400" dirty="0"/>
              <a:t> from at least a majority-in-interest of the private fund’s investors that are not related persons of the adviser</a:t>
            </a:r>
          </a:p>
          <a:p>
            <a:pPr marL="285750" indent="-285750">
              <a:spcBef>
                <a:spcPts val="1200"/>
              </a:spcBef>
              <a:spcAft>
                <a:spcPts val="0"/>
              </a:spcAft>
              <a:buFont typeface="Arial" panose="020B0604020202020204" pitchFamily="34" charset="0"/>
              <a:buChar char="•"/>
            </a:pPr>
            <a:r>
              <a:rPr lang="en-US" sz="1600" dirty="0"/>
              <a:t>These restrictions </a:t>
            </a:r>
            <a:r>
              <a:rPr lang="en-US" sz="1600" u="sng" dirty="0"/>
              <a:t>do</a:t>
            </a:r>
            <a:r>
              <a:rPr lang="en-US" sz="1600" dirty="0"/>
              <a:t> benefit from the legacy relief provisions, </a:t>
            </a:r>
            <a:r>
              <a:rPr lang="en-US" sz="1600" u="sng" dirty="0"/>
              <a:t>except</a:t>
            </a:r>
            <a:r>
              <a:rPr lang="en-US" sz="1600" dirty="0"/>
              <a:t> for payment of government investigation fees where the adviser is sanctioned under the Advisers Act</a:t>
            </a:r>
          </a:p>
        </p:txBody>
      </p:sp>
    </p:spTree>
    <p:extLst>
      <p:ext uri="{BB962C8B-B14F-4D97-AF65-F5344CB8AC3E}">
        <p14:creationId xmlns:p14="http://schemas.microsoft.com/office/powerpoint/2010/main" val="601211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ADVISER MISCONDUCT PROVISIONS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41</a:t>
            </a:fld>
            <a:endParaRPr lang="en-US" altLang="en-US" dirty="0"/>
          </a:p>
        </p:txBody>
      </p:sp>
      <p:sp>
        <p:nvSpPr>
          <p:cNvPr id="6" name="Text Placeholder 5"/>
          <p:cNvSpPr>
            <a:spLocks noGrp="1"/>
          </p:cNvSpPr>
          <p:nvPr>
            <p:ph type="body" sz="quarter" idx="17"/>
          </p:nvPr>
        </p:nvSpPr>
        <p:spPr>
          <a:xfrm>
            <a:off x="495300" y="1360222"/>
            <a:ext cx="8153400" cy="4717616"/>
          </a:xfrm>
        </p:spPr>
        <p:txBody>
          <a:bodyPr>
            <a:noAutofit/>
          </a:bodyPr>
          <a:lstStyle/>
          <a:p>
            <a:pPr marL="342900" lvl="0" indent="-342900">
              <a:spcBef>
                <a:spcPts val="600"/>
              </a:spcBef>
              <a:spcAft>
                <a:spcPts val="0"/>
              </a:spcAft>
              <a:buClrTx/>
              <a:buFont typeface="Arial" panose="020B0604020202020204" pitchFamily="34" charset="0"/>
              <a:buChar char="•"/>
            </a:pPr>
            <a:r>
              <a:rPr lang="en-US" sz="2000" kern="1200" dirty="0">
                <a:latin typeface="Arial" pitchFamily="34" charset="0"/>
                <a:cs typeface="Arial" pitchFamily="34" charset="0"/>
              </a:rPr>
              <a:t>Adviser Indemnification and Exculpation</a:t>
            </a:r>
          </a:p>
          <a:p>
            <a:pPr lvl="1">
              <a:spcBef>
                <a:spcPts val="600"/>
              </a:spcBef>
              <a:spcAft>
                <a:spcPts val="0"/>
              </a:spcAft>
              <a:buClr>
                <a:srgbClr val="622567"/>
              </a:buClr>
              <a:buFont typeface="Arial" panose="020B0604020202020204" pitchFamily="34" charset="0"/>
              <a:buChar char="•"/>
            </a:pPr>
            <a:r>
              <a:rPr lang="en-US" sz="1600" u="sng" kern="1200" dirty="0">
                <a:latin typeface="Arial" pitchFamily="34" charset="0"/>
                <a:cs typeface="Arial" pitchFamily="34" charset="0"/>
              </a:rPr>
              <a:t>SEC did not adopt proposal to prohibit an adviser to a private fund from seeking indemnification or exculpation by the fund or its investors for a breach of fiduciary duty, willful misfeasance, bad faith, negligence, or recklessness</a:t>
            </a:r>
          </a:p>
          <a:p>
            <a:pPr lvl="1">
              <a:spcBef>
                <a:spcPts val="600"/>
              </a:spcBef>
              <a:spcAft>
                <a:spcPts val="0"/>
              </a:spcAft>
              <a:buClr>
                <a:srgbClr val="622567"/>
              </a:buClr>
              <a:buFont typeface="Arial" panose="020B0604020202020204" pitchFamily="34" charset="0"/>
              <a:buChar char="•"/>
            </a:pPr>
            <a:r>
              <a:rPr lang="en-US" sz="1600" kern="1200" dirty="0">
                <a:latin typeface="Arial" pitchFamily="34" charset="0"/>
                <a:cs typeface="Arial" pitchFamily="34" charset="0"/>
              </a:rPr>
              <a:t>However, the SEC reiterated its view that “[a] waiver of an adviser’s compliance with its Federal antifraud liability for breach of its fiduciary duty to the private fund or otherwise, or of any other provision of the Advisers Act, or rules thereunder, is invalid under the Act”</a:t>
            </a:r>
          </a:p>
          <a:p>
            <a:pPr lvl="2">
              <a:spcBef>
                <a:spcPts val="600"/>
              </a:spcBef>
              <a:spcAft>
                <a:spcPts val="0"/>
              </a:spcAft>
              <a:buClr>
                <a:srgbClr val="E66E32"/>
              </a:buClr>
              <a:buSzTx/>
              <a:buFont typeface="Arial" panose="020B0604020202020204" pitchFamily="34" charset="0"/>
              <a:buChar char="•"/>
            </a:pPr>
            <a:r>
              <a:rPr lang="en-US" sz="1600" kern="1200" dirty="0">
                <a:latin typeface="Arial" pitchFamily="34" charset="0"/>
                <a:cs typeface="Arial" pitchFamily="34" charset="0"/>
              </a:rPr>
              <a:t>The SEC retained prior guidance stating that “Whether contractual clauses that purport to limit an adviser’s liability (also known as ‘hedge clauses’ or ‘waiver clauses’) in an agreement with an institutional client (e.g., private fund) would violate the Advisers Act’s antifraud provisions will be determined based on the particular facts and circumstances”</a:t>
            </a:r>
          </a:p>
          <a:p>
            <a:pPr marL="342900" lvl="0" indent="-342900">
              <a:spcBef>
                <a:spcPts val="600"/>
              </a:spcBef>
              <a:spcAft>
                <a:spcPts val="0"/>
              </a:spcAft>
              <a:buClrTx/>
              <a:buFont typeface="Arial" panose="020B0604020202020204" pitchFamily="34" charset="0"/>
              <a:buChar char="•"/>
            </a:pPr>
            <a:r>
              <a:rPr lang="en-US" sz="2000" kern="1200" dirty="0">
                <a:latin typeface="Arial" pitchFamily="34" charset="0"/>
                <a:cs typeface="Arial" pitchFamily="34" charset="0"/>
              </a:rPr>
              <a:t>Fees for Services Not Performed</a:t>
            </a:r>
          </a:p>
          <a:p>
            <a:pPr lvl="1">
              <a:spcBef>
                <a:spcPts val="600"/>
              </a:spcBef>
              <a:spcAft>
                <a:spcPts val="0"/>
              </a:spcAft>
              <a:buClr>
                <a:srgbClr val="622567"/>
              </a:buClr>
              <a:buFont typeface="Arial" panose="020B0604020202020204" pitchFamily="34" charset="0"/>
              <a:buChar char="•"/>
            </a:pPr>
            <a:r>
              <a:rPr lang="en-US" sz="1600" kern="1200" dirty="0">
                <a:latin typeface="Arial" pitchFamily="34" charset="0"/>
                <a:cs typeface="Arial" pitchFamily="34" charset="0"/>
              </a:rPr>
              <a:t>Charging a client fees for unperformed services (including indirectly by charging fees to a portfolio investment held by the fund) where the adviser does not, or does not reasonably expect to, provide such services is inconsistent with an adviser’s fiduciary duty</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395285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QUARTERLY STATEMENTS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42</a:t>
            </a:fld>
            <a:endParaRPr lang="en-US" altLang="en-US" dirty="0"/>
          </a:p>
        </p:txBody>
      </p:sp>
      <p:sp>
        <p:nvSpPr>
          <p:cNvPr id="6" name="Text Placeholder 5"/>
          <p:cNvSpPr>
            <a:spLocks noGrp="1"/>
          </p:cNvSpPr>
          <p:nvPr>
            <p:ph type="body" sz="quarter" idx="17"/>
          </p:nvPr>
        </p:nvSpPr>
        <p:spPr>
          <a:xfrm>
            <a:off x="477564" y="1284399"/>
            <a:ext cx="8153400" cy="4717616"/>
          </a:xfrm>
        </p:spPr>
        <p:txBody>
          <a:bodyPr/>
          <a:lstStyle/>
          <a:p>
            <a:pPr marL="285750" indent="-285750">
              <a:spcBef>
                <a:spcPts val="600"/>
              </a:spcBef>
              <a:spcAft>
                <a:spcPts val="0"/>
              </a:spcAft>
              <a:buFont typeface="Arial" panose="020B0604020202020204" pitchFamily="34" charset="0"/>
              <a:buChar char="•"/>
            </a:pPr>
            <a:r>
              <a:rPr lang="en-US" sz="1600" dirty="0"/>
              <a:t>Rule 211(h)(1)-2 – Requires investment adviser to prepare a clear and concise </a:t>
            </a:r>
            <a:r>
              <a:rPr lang="en-US" sz="1600" u="sng" dirty="0"/>
              <a:t>quarterly statement</a:t>
            </a:r>
            <a:r>
              <a:rPr lang="en-US" sz="1600" dirty="0"/>
              <a:t> in plain </a:t>
            </a:r>
            <a:r>
              <a:rPr lang="en-US" sz="1600" dirty="0" smtClean="0"/>
              <a:t>English </a:t>
            </a:r>
            <a:r>
              <a:rPr lang="en-US" sz="1600" dirty="0"/>
              <a:t>that includes:</a:t>
            </a:r>
          </a:p>
          <a:p>
            <a:pPr lvl="1">
              <a:spcBef>
                <a:spcPts val="600"/>
              </a:spcBef>
              <a:spcAft>
                <a:spcPts val="0"/>
              </a:spcAft>
              <a:buFont typeface="Arial" panose="020B0604020202020204" pitchFamily="34" charset="0"/>
              <a:buChar char="•"/>
            </a:pPr>
            <a:r>
              <a:rPr lang="en-US" sz="1200" i="1" dirty="0"/>
              <a:t>Fund Table –</a:t>
            </a:r>
            <a:r>
              <a:rPr lang="en-US" sz="1200" dirty="0"/>
              <a:t> Stating for the quarter (1) </a:t>
            </a:r>
            <a:r>
              <a:rPr lang="en-US" sz="1200" u="sng" dirty="0"/>
              <a:t>all compensation</a:t>
            </a:r>
            <a:r>
              <a:rPr lang="en-US" sz="1200" dirty="0"/>
              <a:t>, fees and other amounts paid to the adviser or its related persons (by category and dollar amount), (2) </a:t>
            </a:r>
            <a:r>
              <a:rPr lang="en-US" sz="1200" u="sng" dirty="0"/>
              <a:t>all other fees and expenses</a:t>
            </a:r>
            <a:r>
              <a:rPr lang="en-US" sz="1200" dirty="0"/>
              <a:t> paid by the fund (by category and dollar amount), (3) any </a:t>
            </a:r>
            <a:r>
              <a:rPr lang="en-US" sz="1200" u="sng" dirty="0"/>
              <a:t>offsets and rebates</a:t>
            </a:r>
            <a:r>
              <a:rPr lang="en-US" sz="1200" dirty="0"/>
              <a:t> carried forward, and (4) disclosure and cross-references regarding the </a:t>
            </a:r>
            <a:r>
              <a:rPr lang="en-US" sz="1200" u="sng" dirty="0"/>
              <a:t>methodology</a:t>
            </a:r>
            <a:r>
              <a:rPr lang="en-US" sz="1200" dirty="0"/>
              <a:t> for calculating each.</a:t>
            </a:r>
          </a:p>
          <a:p>
            <a:pPr lvl="1">
              <a:spcBef>
                <a:spcPts val="600"/>
              </a:spcBef>
              <a:spcAft>
                <a:spcPts val="0"/>
              </a:spcAft>
              <a:buFont typeface="Arial" panose="020B0604020202020204" pitchFamily="34" charset="0"/>
              <a:buChar char="•"/>
            </a:pPr>
            <a:r>
              <a:rPr lang="en-US" sz="1200" i="1" dirty="0"/>
              <a:t>Portfolio Investment Table –</a:t>
            </a:r>
            <a:r>
              <a:rPr lang="en-US" sz="1200" dirty="0"/>
              <a:t> Providing a detailed accounting of </a:t>
            </a:r>
            <a:r>
              <a:rPr lang="en-US" sz="1200" u="sng" dirty="0"/>
              <a:t>all portfolio investment compensation paid to the adviser or its related persons</a:t>
            </a:r>
            <a:r>
              <a:rPr lang="en-US" sz="1200" dirty="0"/>
              <a:t> by the fund for the quarter, with separate line items for each category reflecting the total dollar amount, before and after the application of any offsets, rebates, or waivers.</a:t>
            </a:r>
          </a:p>
          <a:p>
            <a:pPr lvl="1">
              <a:spcBef>
                <a:spcPts val="600"/>
              </a:spcBef>
              <a:spcAft>
                <a:spcPts val="0"/>
              </a:spcAft>
              <a:buFont typeface="Arial" panose="020B0604020202020204" pitchFamily="34" charset="0"/>
              <a:buChar char="•"/>
            </a:pPr>
            <a:r>
              <a:rPr lang="en-US" sz="1200" i="1" dirty="0"/>
              <a:t>Performance –</a:t>
            </a:r>
            <a:r>
              <a:rPr lang="en-US" sz="1200" dirty="0"/>
              <a:t> </a:t>
            </a:r>
            <a:r>
              <a:rPr lang="en-US" sz="1200" u="sng" dirty="0"/>
              <a:t>Liquid Funds</a:t>
            </a:r>
            <a:r>
              <a:rPr lang="en-US" sz="1200" dirty="0"/>
              <a:t>: Annual and average annual returns for 10 years and cumulative returns for current fiscal year-to-date. </a:t>
            </a:r>
            <a:r>
              <a:rPr lang="en-US" sz="1200" u="sng" dirty="0"/>
              <a:t>Illiquid Funds</a:t>
            </a:r>
            <a:r>
              <a:rPr lang="en-US" sz="1200" dirty="0"/>
              <a:t>: Gross and net IRR and </a:t>
            </a:r>
            <a:r>
              <a:rPr lang="en-US" sz="1200" dirty="0" err="1"/>
              <a:t>MOIC</a:t>
            </a:r>
            <a:r>
              <a:rPr lang="en-US" sz="1200" dirty="0"/>
              <a:t>, and gross IRR and </a:t>
            </a:r>
            <a:r>
              <a:rPr lang="en-US" sz="1200" dirty="0" err="1"/>
              <a:t>MOIC</a:t>
            </a:r>
            <a:r>
              <a:rPr lang="en-US" sz="1200" dirty="0"/>
              <a:t> for the realized and unrealized portions of portfolio, in each case without subscription facilities.</a:t>
            </a:r>
          </a:p>
          <a:p>
            <a:pPr lvl="1">
              <a:spcBef>
                <a:spcPts val="600"/>
              </a:spcBef>
              <a:spcAft>
                <a:spcPts val="0"/>
              </a:spcAft>
              <a:buFont typeface="Arial" panose="020B0604020202020204" pitchFamily="34" charset="0"/>
              <a:buChar char="•"/>
            </a:pPr>
            <a:r>
              <a:rPr lang="en-US" sz="1200" i="1" dirty="0"/>
              <a:t>Consolidated Reporting –</a:t>
            </a:r>
            <a:r>
              <a:rPr lang="en-US" sz="1200" dirty="0"/>
              <a:t> Statement also must include the </a:t>
            </a:r>
            <a:r>
              <a:rPr lang="en-US" sz="1200" u="sng" dirty="0"/>
              <a:t>same information for “similar pools of assets”</a:t>
            </a:r>
            <a:r>
              <a:rPr lang="en-US" sz="1200" dirty="0"/>
              <a:t> if “doing so would provide more meaningful information and would not be misleading.</a:t>
            </a:r>
          </a:p>
          <a:p>
            <a:pPr marL="285750" indent="-285750">
              <a:spcBef>
                <a:spcPts val="600"/>
              </a:spcBef>
              <a:spcAft>
                <a:spcPts val="0"/>
              </a:spcAft>
              <a:buFont typeface="Arial" panose="020B0604020202020204" pitchFamily="34" charset="0"/>
              <a:buChar char="•"/>
            </a:pPr>
            <a:r>
              <a:rPr lang="en-US" sz="1600" dirty="0"/>
              <a:t>Scope and Timing Requirements:</a:t>
            </a:r>
          </a:p>
          <a:p>
            <a:pPr lvl="1">
              <a:spcBef>
                <a:spcPts val="600"/>
              </a:spcBef>
              <a:spcAft>
                <a:spcPts val="0"/>
              </a:spcAft>
              <a:buFont typeface="Arial" panose="020B0604020202020204" pitchFamily="34" charset="0"/>
              <a:buChar char="•"/>
            </a:pPr>
            <a:r>
              <a:rPr lang="en-US" sz="1200" i="1" dirty="0"/>
              <a:t>Scope – </a:t>
            </a:r>
            <a:r>
              <a:rPr lang="en-US" sz="1200" dirty="0"/>
              <a:t>Reporting applies with respect to private funds with </a:t>
            </a:r>
            <a:r>
              <a:rPr lang="en-US" sz="1200" u="sng" dirty="0"/>
              <a:t>at least two full fiscal quarters</a:t>
            </a:r>
            <a:r>
              <a:rPr lang="en-US" sz="1200" dirty="0"/>
              <a:t> of operating results</a:t>
            </a:r>
            <a:endParaRPr lang="en-US" sz="1200" i="1" dirty="0"/>
          </a:p>
          <a:p>
            <a:pPr lvl="1">
              <a:spcBef>
                <a:spcPts val="600"/>
              </a:spcBef>
              <a:spcAft>
                <a:spcPts val="0"/>
              </a:spcAft>
              <a:buFont typeface="Arial" panose="020B0604020202020204" pitchFamily="34" charset="0"/>
              <a:buChar char="•"/>
            </a:pPr>
            <a:r>
              <a:rPr lang="en-US" sz="1200" i="1" dirty="0"/>
              <a:t>General Rule – </a:t>
            </a:r>
            <a:r>
              <a:rPr lang="en-US" sz="1200" u="sng" dirty="0"/>
              <a:t>45 days</a:t>
            </a:r>
            <a:r>
              <a:rPr lang="en-US" sz="1200" dirty="0"/>
              <a:t> after the end of each of the first three fiscal quarters of each fiscal year of the private fund and </a:t>
            </a:r>
            <a:r>
              <a:rPr lang="en-US" sz="1200" u="sng" dirty="0"/>
              <a:t>90 days</a:t>
            </a:r>
            <a:r>
              <a:rPr lang="en-US" sz="1200" dirty="0"/>
              <a:t> after the end of each fiscal year of the fund</a:t>
            </a:r>
          </a:p>
          <a:p>
            <a:pPr lvl="1">
              <a:spcBef>
                <a:spcPts val="600"/>
              </a:spcBef>
              <a:spcAft>
                <a:spcPts val="0"/>
              </a:spcAft>
              <a:buFont typeface="Arial" panose="020B0604020202020204" pitchFamily="34" charset="0"/>
              <a:buChar char="•"/>
            </a:pPr>
            <a:r>
              <a:rPr lang="en-US" sz="1200" i="1" dirty="0"/>
              <a:t>Special Rule for Funds of Funds – </a:t>
            </a:r>
            <a:r>
              <a:rPr lang="en-US" sz="1200" u="sng" dirty="0"/>
              <a:t>75 days</a:t>
            </a:r>
            <a:r>
              <a:rPr lang="en-US" sz="1200" dirty="0"/>
              <a:t> after the end of the first three fiscal quarters of each fiscal year of the private fund and </a:t>
            </a:r>
            <a:r>
              <a:rPr lang="en-US" sz="1200" u="sng" dirty="0"/>
              <a:t>120 days</a:t>
            </a:r>
            <a:r>
              <a:rPr lang="en-US" sz="1200" dirty="0"/>
              <a:t> after the end of each fiscal year </a:t>
            </a:r>
            <a:r>
              <a:rPr lang="en-US" sz="1200" b="1" dirty="0"/>
              <a:t>[in either case, unless such a quarterly statement is prepared and distributed by another </a:t>
            </a:r>
            <a:r>
              <a:rPr lang="en-US" sz="1400" b="1" dirty="0"/>
              <a:t>person]</a:t>
            </a:r>
          </a:p>
          <a:p>
            <a:pPr lvl="1">
              <a:spcBef>
                <a:spcPts val="600"/>
              </a:spcBef>
              <a:spcAft>
                <a:spcPts val="0"/>
              </a:spcAft>
              <a:buFont typeface="Arial" panose="020B0604020202020204" pitchFamily="34" charset="0"/>
              <a:buChar char="•"/>
            </a:pPr>
            <a:endParaRPr lang="en-US" sz="1600" dirty="0"/>
          </a:p>
          <a:p>
            <a:pPr marL="342900" indent="-342900">
              <a:spcBef>
                <a:spcPts val="600"/>
              </a:spcBef>
              <a:spcAft>
                <a:spcPts val="0"/>
              </a:spcAft>
              <a:buFont typeface="Arial" panose="020B0604020202020204" pitchFamily="34" charset="0"/>
              <a:buChar char="•"/>
            </a:pPr>
            <a:endParaRPr lang="en-US" sz="2000" dirty="0"/>
          </a:p>
          <a:p>
            <a:pPr lvl="1">
              <a:spcBef>
                <a:spcPts val="600"/>
              </a:spcBef>
              <a:spcAft>
                <a:spcPts val="0"/>
              </a:spcAft>
              <a:buFont typeface="Arial" panose="020B0604020202020204" pitchFamily="34" charset="0"/>
              <a:buChar char="•"/>
            </a:pPr>
            <a:endParaRPr lang="en-US" sz="1400" dirty="0"/>
          </a:p>
          <a:p>
            <a:pPr lvl="1">
              <a:spcBef>
                <a:spcPts val="600"/>
              </a:spcBef>
              <a:spcAft>
                <a:spcPts val="0"/>
              </a:spcAft>
              <a:buFont typeface="Arial" panose="020B0604020202020204" pitchFamily="34" charset="0"/>
              <a:buChar char="•"/>
            </a:pPr>
            <a:endParaRPr lang="en-US" sz="1600" dirty="0"/>
          </a:p>
          <a:p>
            <a:pPr lvl="1">
              <a:spcAft>
                <a:spcPts val="1200"/>
              </a:spcAft>
              <a:buFont typeface="Arial" panose="020B0604020202020204" pitchFamily="34" charset="0"/>
              <a:buChar char="•"/>
            </a:pPr>
            <a:endParaRPr lang="en-US" sz="1800" dirty="0"/>
          </a:p>
          <a:p>
            <a:pPr lvl="1">
              <a:spcAft>
                <a:spcPts val="1200"/>
              </a:spcAft>
              <a:buFont typeface="Arial" panose="020B0604020202020204" pitchFamily="34" charset="0"/>
              <a:buChar char="•"/>
            </a:pPr>
            <a:endParaRPr lang="en-US" sz="18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729859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MANDATORY PRIVATE FUND ADVISER AUDITS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43</a:t>
            </a:fld>
            <a:endParaRPr lang="en-US" altLang="en-US" dirty="0"/>
          </a:p>
        </p:txBody>
      </p:sp>
      <p:sp>
        <p:nvSpPr>
          <p:cNvPr id="6" name="Text Placeholder 5"/>
          <p:cNvSpPr>
            <a:spLocks noGrp="1"/>
          </p:cNvSpPr>
          <p:nvPr>
            <p:ph type="body" sz="quarter" idx="17"/>
          </p:nvPr>
        </p:nvSpPr>
        <p:spPr/>
        <p:txBody>
          <a:bodyPr/>
          <a:lstStyle/>
          <a:p>
            <a:pPr marL="285750" indent="-285750">
              <a:spcBef>
                <a:spcPts val="600"/>
              </a:spcBef>
              <a:spcAft>
                <a:spcPts val="0"/>
              </a:spcAft>
              <a:buFont typeface="Arial" panose="020B0604020202020204" pitchFamily="34" charset="0"/>
              <a:buChar char="•"/>
            </a:pPr>
            <a:r>
              <a:rPr lang="en-US" sz="1800" dirty="0"/>
              <a:t>Rule 206(4)–10 – Requires private fund advisers to obtain an </a:t>
            </a:r>
            <a:r>
              <a:rPr lang="en-US" sz="1800" u="sng" dirty="0"/>
              <a:t>annual financial statement audit</a:t>
            </a:r>
            <a:r>
              <a:rPr lang="en-US" sz="1800" dirty="0"/>
              <a:t> of the private funds they directly or indirectly advise</a:t>
            </a:r>
          </a:p>
          <a:p>
            <a:pPr marL="285750" indent="-285750">
              <a:spcBef>
                <a:spcPts val="600"/>
              </a:spcBef>
              <a:spcAft>
                <a:spcPts val="0"/>
              </a:spcAft>
              <a:buFont typeface="Arial" panose="020B0604020202020204" pitchFamily="34" charset="0"/>
              <a:buChar char="•"/>
            </a:pPr>
            <a:r>
              <a:rPr lang="en-US" sz="1800" dirty="0"/>
              <a:t>Audit must meet certain requirements of the Custody Rule, including:</a:t>
            </a:r>
          </a:p>
          <a:p>
            <a:pPr lvl="1">
              <a:spcBef>
                <a:spcPts val="600"/>
              </a:spcBef>
              <a:spcAft>
                <a:spcPts val="0"/>
              </a:spcAft>
              <a:buFont typeface="Arial" panose="020B0604020202020204" pitchFamily="34" charset="0"/>
              <a:buChar char="•"/>
            </a:pPr>
            <a:r>
              <a:rPr lang="en-US" sz="1400" dirty="0"/>
              <a:t>Audit must be performed by an </a:t>
            </a:r>
            <a:r>
              <a:rPr lang="en-US" sz="1400" u="sng" dirty="0"/>
              <a:t>independent public accountant that is registered with, and subject to oversight by, the </a:t>
            </a:r>
            <a:r>
              <a:rPr lang="en-US" sz="1400" u="sng" dirty="0" err="1"/>
              <a:t>PCAOB</a:t>
            </a:r>
            <a:r>
              <a:rPr lang="en-US" sz="1400" dirty="0"/>
              <a:t> and that meets the standards of independence in Rule 2-01 of Regulation S–X</a:t>
            </a:r>
          </a:p>
          <a:p>
            <a:pPr lvl="1">
              <a:spcBef>
                <a:spcPts val="600"/>
              </a:spcBef>
              <a:spcAft>
                <a:spcPts val="0"/>
              </a:spcAft>
              <a:buFont typeface="Arial" panose="020B0604020202020204" pitchFamily="34" charset="0"/>
              <a:buChar char="•"/>
            </a:pPr>
            <a:r>
              <a:rPr lang="en-US" sz="1400" dirty="0"/>
              <a:t>Audit must be an “</a:t>
            </a:r>
            <a:r>
              <a:rPr lang="en-US" sz="1400" u="sng" dirty="0"/>
              <a:t>audit</a:t>
            </a:r>
            <a:r>
              <a:rPr lang="en-US" sz="1400" dirty="0"/>
              <a:t>” as defined in Rule 1–02(d) of Regulation S–X</a:t>
            </a:r>
          </a:p>
          <a:p>
            <a:pPr lvl="1">
              <a:spcBef>
                <a:spcPts val="600"/>
              </a:spcBef>
              <a:spcAft>
                <a:spcPts val="0"/>
              </a:spcAft>
              <a:buFont typeface="Arial" panose="020B0604020202020204" pitchFamily="34" charset="0"/>
              <a:buChar char="•"/>
            </a:pPr>
            <a:r>
              <a:rPr lang="en-US" sz="1400" dirty="0"/>
              <a:t>Audited financial statements must be prepared in accordance with </a:t>
            </a:r>
            <a:r>
              <a:rPr lang="en-US" sz="1400" u="sng" dirty="0" err="1"/>
              <a:t>GAAP</a:t>
            </a:r>
            <a:endParaRPr lang="en-US" sz="1400" u="sng" dirty="0"/>
          </a:p>
          <a:p>
            <a:pPr lvl="1">
              <a:spcBef>
                <a:spcPts val="600"/>
              </a:spcBef>
              <a:spcAft>
                <a:spcPts val="0"/>
              </a:spcAft>
              <a:buFont typeface="Arial" panose="020B0604020202020204" pitchFamily="34" charset="0"/>
              <a:buChar char="•"/>
            </a:pPr>
            <a:r>
              <a:rPr lang="en-US" sz="1400" dirty="0"/>
              <a:t>Audited financial statements must be </a:t>
            </a:r>
            <a:r>
              <a:rPr lang="en-US" sz="1400" u="sng" dirty="0"/>
              <a:t>delivered to fund investors annually within 120 days</a:t>
            </a:r>
            <a:r>
              <a:rPr lang="en-US" sz="1400" dirty="0"/>
              <a:t> of the fund’s fiscal year-end and promptly upon liquidation</a:t>
            </a:r>
          </a:p>
          <a:p>
            <a:pPr marL="285750" indent="-285750">
              <a:spcBef>
                <a:spcPts val="600"/>
              </a:spcBef>
              <a:spcAft>
                <a:spcPts val="0"/>
              </a:spcAft>
              <a:buFont typeface="Arial" panose="020B0604020202020204" pitchFamily="34" charset="0"/>
              <a:buChar char="•"/>
            </a:pPr>
            <a:r>
              <a:rPr lang="en-US" sz="1800" dirty="0"/>
              <a:t>For a fund that the adviser does not control and that is neither controlled by nor under common control with the adviser (</a:t>
            </a:r>
            <a:r>
              <a:rPr lang="en-US" sz="1800" i="1" dirty="0"/>
              <a:t>e.g.</a:t>
            </a:r>
            <a:r>
              <a:rPr lang="en-US" sz="1800" dirty="0"/>
              <a:t>, an unaffiliated sub-adviser), the adviser would need to take all </a:t>
            </a:r>
            <a:r>
              <a:rPr lang="en-US" sz="1800" u="sng" dirty="0"/>
              <a:t>reasonable steps</a:t>
            </a:r>
            <a:r>
              <a:rPr lang="en-US" sz="1800" dirty="0"/>
              <a:t> to cause the fund to undergo an audit that meets these elements</a:t>
            </a:r>
            <a:endParaRPr lang="en-US" sz="16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254582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89822"/>
            <a:ext cx="8153400" cy="555050"/>
          </a:xfrm>
        </p:spPr>
        <p:txBody>
          <a:bodyPr/>
          <a:lstStyle/>
          <a:p>
            <a:r>
              <a:rPr lang="en-US" dirty="0" smtClean="0"/>
              <a:t>ADVISER-LED </a:t>
            </a:r>
            <a:r>
              <a:rPr lang="en-US" dirty="0" err="1" smtClean="0"/>
              <a:t>SECONDARIES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44</a:t>
            </a:fld>
            <a:endParaRPr lang="en-US" altLang="en-US" dirty="0"/>
          </a:p>
        </p:txBody>
      </p:sp>
      <p:sp>
        <p:nvSpPr>
          <p:cNvPr id="6" name="Text Placeholder 5"/>
          <p:cNvSpPr>
            <a:spLocks noGrp="1"/>
          </p:cNvSpPr>
          <p:nvPr>
            <p:ph type="body" sz="quarter" idx="17"/>
          </p:nvPr>
        </p:nvSpPr>
        <p:spPr>
          <a:xfrm>
            <a:off x="477564" y="1466548"/>
            <a:ext cx="8153400" cy="4717616"/>
          </a:xfrm>
        </p:spPr>
        <p:txBody>
          <a:bodyPr/>
          <a:lstStyle/>
          <a:p>
            <a:pPr marL="285750" indent="-285750">
              <a:spcBef>
                <a:spcPts val="0"/>
              </a:spcBef>
              <a:spcAft>
                <a:spcPts val="600"/>
              </a:spcAft>
              <a:buFont typeface="Arial" panose="020B0604020202020204" pitchFamily="34" charset="0"/>
              <a:buChar char="•"/>
            </a:pPr>
            <a:r>
              <a:rPr lang="en-US" sz="1400" dirty="0"/>
              <a:t>Rule 211(h)(2)-2 – Rule requires an investment adviser conducting an “adviser-led secondary transaction” with respect to any private fund that it advises to:</a:t>
            </a:r>
          </a:p>
          <a:p>
            <a:pPr lvl="1">
              <a:spcBef>
                <a:spcPts val="0"/>
              </a:spcBef>
              <a:spcAft>
                <a:spcPts val="600"/>
              </a:spcAft>
              <a:buFont typeface="Arial" panose="020B0604020202020204" pitchFamily="34" charset="0"/>
              <a:buChar char="•"/>
            </a:pPr>
            <a:r>
              <a:rPr lang="en-US" sz="1200" dirty="0"/>
              <a:t>Obtain, and distribute to investors in the private fund, a </a:t>
            </a:r>
            <a:r>
              <a:rPr lang="en-US" sz="1200" u="sng" dirty="0"/>
              <a:t>fairness opinion or valuation opinion</a:t>
            </a:r>
            <a:r>
              <a:rPr lang="en-US" sz="1200" dirty="0"/>
              <a:t> from an </a:t>
            </a:r>
            <a:r>
              <a:rPr lang="en-US" sz="1200" u="sng" dirty="0"/>
              <a:t>independent</a:t>
            </a:r>
            <a:r>
              <a:rPr lang="en-US" sz="1200" dirty="0"/>
              <a:t> opinion provider; and</a:t>
            </a:r>
          </a:p>
          <a:p>
            <a:pPr lvl="1">
              <a:spcBef>
                <a:spcPts val="0"/>
              </a:spcBef>
              <a:spcAft>
                <a:spcPts val="600"/>
              </a:spcAft>
              <a:buFont typeface="Arial" panose="020B0604020202020204" pitchFamily="34" charset="0"/>
              <a:buChar char="•"/>
            </a:pPr>
            <a:r>
              <a:rPr lang="en-US" sz="1200" dirty="0"/>
              <a:t>Prepare, and distribute to investors in the private fund, a </a:t>
            </a:r>
            <a:r>
              <a:rPr lang="en-US" sz="1200" u="sng" dirty="0"/>
              <a:t>written summary of any material business relationships</a:t>
            </a:r>
            <a:r>
              <a:rPr lang="en-US" sz="1200" dirty="0"/>
              <a:t> the adviser or any of its related persons has, or has had within the two-year period immediately prior to the issuance of the fairness opinion or valuation opinion, </a:t>
            </a:r>
            <a:r>
              <a:rPr lang="en-US" sz="1200" u="sng" dirty="0"/>
              <a:t>with the independent opinion provider</a:t>
            </a:r>
            <a:r>
              <a:rPr lang="en-US" sz="1200" dirty="0"/>
              <a:t>; in each case, prior to the due date of the election form in respect of the adviser-led secondary transaction.</a:t>
            </a:r>
          </a:p>
          <a:p>
            <a:pPr marL="285750" indent="-285750">
              <a:spcBef>
                <a:spcPts val="0"/>
              </a:spcBef>
              <a:spcAft>
                <a:spcPts val="600"/>
              </a:spcAft>
              <a:buFont typeface="Arial" panose="020B0604020202020204" pitchFamily="34" charset="0"/>
              <a:buChar char="•"/>
            </a:pPr>
            <a:r>
              <a:rPr lang="en-US" sz="1400" dirty="0"/>
              <a:t>Adviser-Led Secondary Transactions – “Transactions initiated by the investment adviser or its related persons that offer investors the choice between selling all or a portion of their interests in the private fund and converting and exchanging all or a portion of their interests in the private fund for interests in another vehicle advised by the adviser or its related persons.”</a:t>
            </a:r>
          </a:p>
          <a:p>
            <a:pPr lvl="1">
              <a:spcBef>
                <a:spcPts val="0"/>
              </a:spcBef>
              <a:spcAft>
                <a:spcPts val="600"/>
              </a:spcAft>
              <a:buFont typeface="Arial" panose="020B0604020202020204" pitchFamily="34" charset="0"/>
              <a:buChar char="•"/>
            </a:pPr>
            <a:r>
              <a:rPr lang="en-US" sz="1200" dirty="0"/>
              <a:t>Includes transactions involving continuation funds</a:t>
            </a:r>
          </a:p>
          <a:p>
            <a:pPr lvl="1">
              <a:spcBef>
                <a:spcPts val="0"/>
              </a:spcBef>
              <a:spcAft>
                <a:spcPts val="600"/>
              </a:spcAft>
              <a:buFont typeface="Arial" panose="020B0604020202020204" pitchFamily="34" charset="0"/>
              <a:buChar char="•"/>
            </a:pPr>
            <a:r>
              <a:rPr lang="en-US" sz="1200" dirty="0"/>
              <a:t>Does not include tender offers</a:t>
            </a:r>
          </a:p>
          <a:p>
            <a:pPr lvl="1">
              <a:spcBef>
                <a:spcPts val="0"/>
              </a:spcBef>
              <a:spcAft>
                <a:spcPts val="600"/>
              </a:spcAft>
              <a:buFont typeface="Arial" panose="020B0604020202020204" pitchFamily="34" charset="0"/>
              <a:buChar char="•"/>
            </a:pPr>
            <a:r>
              <a:rPr lang="en-US" sz="1200" dirty="0"/>
              <a:t>Other types of transactions depend on the facts and circumstances</a:t>
            </a:r>
          </a:p>
          <a:p>
            <a:pPr marL="285750" indent="-285750">
              <a:spcBef>
                <a:spcPts val="0"/>
              </a:spcBef>
              <a:spcAft>
                <a:spcPts val="600"/>
              </a:spcAft>
              <a:buFont typeface="Arial" panose="020B0604020202020204" pitchFamily="34" charset="0"/>
              <a:buChar char="•"/>
            </a:pPr>
            <a:r>
              <a:rPr lang="en-US" sz="1400" dirty="0"/>
              <a:t>Fairness Opinion – “</a:t>
            </a:r>
            <a:r>
              <a:rPr lang="en-US" sz="1400" i="1" dirty="0"/>
              <a:t>Fairness opinion</a:t>
            </a:r>
            <a:r>
              <a:rPr lang="en-US" sz="1400" dirty="0"/>
              <a:t> means a written opinion stating that the price being offered to the private fund for any assets being sold as part of an adviser-led secondary transaction is fair.”</a:t>
            </a:r>
          </a:p>
          <a:p>
            <a:pPr marL="285750" indent="-285750">
              <a:spcBef>
                <a:spcPts val="0"/>
              </a:spcBef>
              <a:spcAft>
                <a:spcPts val="600"/>
              </a:spcAft>
              <a:buFont typeface="Arial" panose="020B0604020202020204" pitchFamily="34" charset="0"/>
              <a:buChar char="•"/>
            </a:pPr>
            <a:r>
              <a:rPr lang="en-US" sz="1400" dirty="0"/>
              <a:t>Valuation Opinion – “</a:t>
            </a:r>
            <a:r>
              <a:rPr lang="en-US" sz="1400" i="1" dirty="0"/>
              <a:t>Valuation opinion</a:t>
            </a:r>
            <a:r>
              <a:rPr lang="en-US" sz="1400" dirty="0"/>
              <a:t> means a written opinion stating the value (as a single amount or a range) of any assets being sold as part of an adviser-led secondary transaction.”</a:t>
            </a:r>
          </a:p>
          <a:p>
            <a:pPr lvl="1">
              <a:spcBef>
                <a:spcPts val="0"/>
              </a:spcBef>
              <a:spcAft>
                <a:spcPts val="600"/>
              </a:spcAft>
              <a:buFont typeface="Arial" panose="020B0604020202020204" pitchFamily="34" charset="0"/>
              <a:buChar char="•"/>
            </a:pPr>
            <a:endParaRPr lang="en-US" sz="1600" dirty="0"/>
          </a:p>
          <a:p>
            <a:pPr marL="342900" indent="-342900">
              <a:spcBef>
                <a:spcPts val="0"/>
              </a:spcBef>
              <a:spcAft>
                <a:spcPts val="600"/>
              </a:spcAft>
              <a:buFont typeface="Arial" panose="020B0604020202020204" pitchFamily="34" charset="0"/>
              <a:buChar char="•"/>
            </a:pPr>
            <a:endParaRPr lang="en-US" sz="2000" dirty="0"/>
          </a:p>
          <a:p>
            <a:pPr lvl="1">
              <a:spcBef>
                <a:spcPts val="0"/>
              </a:spcBef>
              <a:spcAft>
                <a:spcPts val="600"/>
              </a:spcAft>
              <a:buFont typeface="Arial" panose="020B0604020202020204" pitchFamily="34" charset="0"/>
              <a:buChar char="•"/>
            </a:pPr>
            <a:endParaRPr lang="en-US" sz="1400" dirty="0"/>
          </a:p>
          <a:p>
            <a:pPr lvl="1">
              <a:spcBef>
                <a:spcPts val="0"/>
              </a:spcBef>
              <a:spcAft>
                <a:spcPts val="600"/>
              </a:spcAft>
              <a:buFont typeface="Arial" panose="020B0604020202020204" pitchFamily="34" charset="0"/>
              <a:buChar char="•"/>
            </a:pPr>
            <a:endParaRPr lang="en-US" sz="1600" dirty="0"/>
          </a:p>
          <a:p>
            <a:pPr lvl="1">
              <a:spcBef>
                <a:spcPts val="0"/>
              </a:spcBef>
              <a:spcAft>
                <a:spcPts val="600"/>
              </a:spcAft>
              <a:buFont typeface="Arial" panose="020B0604020202020204" pitchFamily="34" charset="0"/>
              <a:buChar char="•"/>
            </a:pPr>
            <a:endParaRPr lang="en-US" sz="1800" dirty="0"/>
          </a:p>
          <a:p>
            <a:pPr lvl="1">
              <a:spcBef>
                <a:spcPts val="0"/>
              </a:spcBef>
              <a:spcAft>
                <a:spcPts val="600"/>
              </a:spcAft>
              <a:buFont typeface="Arial" panose="020B0604020202020204" pitchFamily="34" charset="0"/>
              <a:buChar char="•"/>
            </a:pPr>
            <a:endParaRPr lang="en-US" sz="1800" dirty="0"/>
          </a:p>
          <a:p>
            <a:pPr marL="342900" indent="-342900">
              <a:spcBef>
                <a:spcPts val="0"/>
              </a:spcBef>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64466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64" y="716503"/>
            <a:ext cx="8153400" cy="555050"/>
          </a:xfrm>
        </p:spPr>
        <p:txBody>
          <a:bodyPr/>
          <a:lstStyle/>
          <a:p>
            <a:r>
              <a:rPr lang="en-US" dirty="0" smtClean="0"/>
              <a:t>WRITTEN COMPLIANCE REPORTS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45</a:t>
            </a:fld>
            <a:endParaRPr lang="en-US" altLang="en-US" dirty="0"/>
          </a:p>
        </p:txBody>
      </p:sp>
      <p:sp>
        <p:nvSpPr>
          <p:cNvPr id="6" name="Text Placeholder 5"/>
          <p:cNvSpPr>
            <a:spLocks noGrp="1"/>
          </p:cNvSpPr>
          <p:nvPr>
            <p:ph type="body" sz="quarter" idx="17"/>
          </p:nvPr>
        </p:nvSpPr>
        <p:spPr>
          <a:xfrm>
            <a:off x="495300" y="1434650"/>
            <a:ext cx="8153400" cy="4717616"/>
          </a:xfrm>
        </p:spPr>
        <p:txBody>
          <a:bodyPr/>
          <a:lstStyle/>
          <a:p>
            <a:pPr marL="285750" indent="-285750">
              <a:spcBef>
                <a:spcPts val="1200"/>
              </a:spcBef>
              <a:spcAft>
                <a:spcPts val="0"/>
              </a:spcAft>
              <a:buFont typeface="Arial" panose="020B0604020202020204" pitchFamily="34" charset="0"/>
              <a:buChar char="•"/>
            </a:pPr>
            <a:r>
              <a:rPr lang="en-US" sz="1600" dirty="0"/>
              <a:t>Rule 206(4)-7 – Amended to require advisers to review and </a:t>
            </a:r>
            <a:r>
              <a:rPr lang="en-US" sz="1600" u="sng" dirty="0"/>
              <a:t>document in writing</a:t>
            </a:r>
            <a:r>
              <a:rPr lang="en-US" sz="1600" dirty="0"/>
              <a:t>, no less frequently than annually, the adequacy of the policies and procedures established pursuant to this section and the effectiveness of their implementation</a:t>
            </a:r>
          </a:p>
          <a:p>
            <a:pPr marL="285750" indent="-285750">
              <a:spcBef>
                <a:spcPts val="1200"/>
              </a:spcBef>
              <a:spcAft>
                <a:spcPts val="0"/>
              </a:spcAft>
              <a:buFont typeface="Arial" panose="020B0604020202020204" pitchFamily="34" charset="0"/>
              <a:buChar char="•"/>
            </a:pPr>
            <a:r>
              <a:rPr lang="en-US" sz="1600" dirty="0"/>
              <a:t>Amended rule </a:t>
            </a:r>
            <a:r>
              <a:rPr lang="en-US" sz="1600" u="sng" dirty="0"/>
              <a:t>does not prescribe a specific format for the written documentation</a:t>
            </a:r>
            <a:r>
              <a:rPr lang="en-US" sz="1600" dirty="0"/>
              <a:t>, instead, allowing an adviser to determine what would be appropriate. SEC cited approvingly that some advisers have chosen to document the annual review in the following ways, but noted that an adviser may choose to document its annual review in other ways:</a:t>
            </a:r>
          </a:p>
          <a:p>
            <a:pPr lvl="1">
              <a:spcBef>
                <a:spcPts val="1200"/>
              </a:spcBef>
              <a:spcAft>
                <a:spcPts val="0"/>
              </a:spcAft>
              <a:buFont typeface="Arial" panose="020B0604020202020204" pitchFamily="34" charset="0"/>
              <a:buChar char="•"/>
            </a:pPr>
            <a:r>
              <a:rPr lang="en-US" sz="1400" dirty="0"/>
              <a:t>A lengthy written report with supporting documentation</a:t>
            </a:r>
          </a:p>
          <a:p>
            <a:pPr lvl="1">
              <a:spcBef>
                <a:spcPts val="0"/>
              </a:spcBef>
              <a:spcAft>
                <a:spcPts val="0"/>
              </a:spcAft>
              <a:buFont typeface="Arial" panose="020B0604020202020204" pitchFamily="34" charset="0"/>
              <a:buChar char="•"/>
            </a:pPr>
            <a:r>
              <a:rPr lang="en-US" sz="1400" dirty="0"/>
              <a:t>Quarterly documentation, aggregated at year end</a:t>
            </a:r>
          </a:p>
          <a:p>
            <a:pPr lvl="1">
              <a:spcBef>
                <a:spcPts val="0"/>
              </a:spcBef>
              <a:spcAft>
                <a:spcPts val="0"/>
              </a:spcAft>
              <a:buFont typeface="Arial" panose="020B0604020202020204" pitchFamily="34" charset="0"/>
              <a:buChar char="•"/>
            </a:pPr>
            <a:r>
              <a:rPr lang="en-US" sz="1400" dirty="0"/>
              <a:t>A presentation to the board or another governing body, such as a limited partner advisory committee (</a:t>
            </a:r>
            <a:r>
              <a:rPr lang="en-US" sz="1400" dirty="0" err="1"/>
              <a:t>LPAC</a:t>
            </a:r>
            <a:r>
              <a:rPr lang="en-US" sz="1400" dirty="0"/>
              <a:t>)</a:t>
            </a:r>
          </a:p>
          <a:p>
            <a:pPr lvl="1">
              <a:spcBef>
                <a:spcPts val="0"/>
              </a:spcBef>
              <a:spcAft>
                <a:spcPts val="0"/>
              </a:spcAft>
              <a:buFont typeface="Arial" panose="020B0604020202020204" pitchFamily="34" charset="0"/>
              <a:buChar char="•"/>
            </a:pPr>
            <a:r>
              <a:rPr lang="en-US" sz="1400" dirty="0"/>
              <a:t>A short memorandum summarizing the findings</a:t>
            </a:r>
          </a:p>
          <a:p>
            <a:pPr lvl="1">
              <a:spcBef>
                <a:spcPts val="0"/>
              </a:spcBef>
              <a:spcAft>
                <a:spcPts val="0"/>
              </a:spcAft>
              <a:buFont typeface="Arial" panose="020B0604020202020204" pitchFamily="34" charset="0"/>
              <a:buChar char="•"/>
            </a:pPr>
            <a:r>
              <a:rPr lang="en-US" sz="1400" dirty="0"/>
              <a:t>Informal documentation, such as a compilation of notes throughout the year.</a:t>
            </a:r>
          </a:p>
          <a:p>
            <a:pPr marL="285750" indent="-285750">
              <a:spcBef>
                <a:spcPts val="1200"/>
              </a:spcBef>
              <a:spcAft>
                <a:spcPts val="0"/>
              </a:spcAft>
              <a:buFont typeface="Arial" panose="020B0604020202020204" pitchFamily="34" charset="0"/>
              <a:buChar char="•"/>
            </a:pPr>
            <a:r>
              <a:rPr lang="en-US" sz="1600" dirty="0"/>
              <a:t>SEC stated that the required written documentation of the annual review under the compliance rule is </a:t>
            </a:r>
            <a:r>
              <a:rPr lang="en-US" sz="1600" u="sng" dirty="0"/>
              <a:t>meant to be made available to the SEC and the SEC staff</a:t>
            </a:r>
            <a:r>
              <a:rPr lang="en-US" sz="1600" dirty="0"/>
              <a:t> and therefore should </a:t>
            </a:r>
            <a:r>
              <a:rPr lang="en-US" sz="1600" u="sng" dirty="0"/>
              <a:t>promptly</a:t>
            </a:r>
            <a:r>
              <a:rPr lang="en-US" sz="1600" dirty="0"/>
              <a:t> (within 24 hours absent unusual circumstances) be produced upon request</a:t>
            </a:r>
            <a:endParaRPr lang="en-US" sz="18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741967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78266"/>
            <a:ext cx="8153400" cy="555050"/>
          </a:xfrm>
        </p:spPr>
        <p:txBody>
          <a:bodyPr/>
          <a:lstStyle/>
          <a:p>
            <a:r>
              <a:rPr lang="en-US" dirty="0" smtClean="0"/>
              <a:t>TRANSITION PERIOD, COMPLIANCE DATE AND LEGACY STATUS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46</a:t>
            </a:fld>
            <a:endParaRPr lang="en-US" altLang="en-US" dirty="0"/>
          </a:p>
        </p:txBody>
      </p:sp>
      <p:sp>
        <p:nvSpPr>
          <p:cNvPr id="6" name="Text Placeholder 5"/>
          <p:cNvSpPr>
            <a:spLocks noGrp="1"/>
          </p:cNvSpPr>
          <p:nvPr>
            <p:ph type="body" sz="quarter" idx="17"/>
          </p:nvPr>
        </p:nvSpPr>
        <p:spPr>
          <a:xfrm>
            <a:off x="419100" y="3616062"/>
            <a:ext cx="8153400" cy="3211778"/>
          </a:xfrm>
        </p:spPr>
        <p:txBody>
          <a:bodyPr/>
          <a:lstStyle/>
          <a:p>
            <a:pPr marL="285750" indent="-285750">
              <a:spcBef>
                <a:spcPts val="1200"/>
              </a:spcBef>
              <a:spcAft>
                <a:spcPts val="0"/>
              </a:spcAft>
              <a:buFont typeface="Arial" panose="020B0604020202020204" pitchFamily="34" charset="0"/>
              <a:buChar char="•"/>
            </a:pPr>
            <a:r>
              <a:rPr lang="en-US" sz="1400" u="sng" dirty="0"/>
              <a:t>Legacy status</a:t>
            </a:r>
            <a:r>
              <a:rPr lang="en-US" sz="1400" dirty="0"/>
              <a:t> provided as follows:</a:t>
            </a:r>
          </a:p>
          <a:p>
            <a:pPr lvl="1">
              <a:spcBef>
                <a:spcPts val="600"/>
              </a:spcBef>
              <a:spcAft>
                <a:spcPts val="0"/>
              </a:spcAft>
              <a:buFont typeface="Arial" panose="020B0604020202020204" pitchFamily="34" charset="0"/>
              <a:buChar char="•"/>
            </a:pPr>
            <a:r>
              <a:rPr lang="en-US" sz="1200" u="sng" dirty="0"/>
              <a:t>Prohibitions aspect (but not disclosure provisions) of the preferential treatment rule</a:t>
            </a:r>
            <a:r>
              <a:rPr lang="en-US" sz="1200" dirty="0"/>
              <a:t>, which prohibits advisers from providing certain preferential redemption rights and information about portfolio holdings</a:t>
            </a:r>
          </a:p>
          <a:p>
            <a:pPr lvl="1">
              <a:spcBef>
                <a:spcPts val="600"/>
              </a:spcBef>
              <a:spcAft>
                <a:spcPts val="0"/>
              </a:spcAft>
              <a:buFont typeface="Arial" panose="020B0604020202020204" pitchFamily="34" charset="0"/>
              <a:buChar char="•"/>
            </a:pPr>
            <a:r>
              <a:rPr lang="en-US" sz="1200" u="sng" dirty="0"/>
              <a:t>Consent (but not disclosure) requirements of the restricted activities rule</a:t>
            </a:r>
            <a:r>
              <a:rPr lang="en-US" sz="1200" dirty="0"/>
              <a:t>, which restrict an adviser from borrowing from a private fund and from charging for certain investigation fees and expenses without consent</a:t>
            </a:r>
          </a:p>
          <a:p>
            <a:pPr lvl="1">
              <a:spcBef>
                <a:spcPts val="600"/>
              </a:spcBef>
              <a:spcAft>
                <a:spcPts val="0"/>
              </a:spcAft>
              <a:buFont typeface="Arial" panose="020B0604020202020204" pitchFamily="34" charset="0"/>
              <a:buChar char="•"/>
            </a:pPr>
            <a:r>
              <a:rPr lang="en-US" sz="1200" dirty="0"/>
              <a:t>Legacy status provisions apply to </a:t>
            </a:r>
            <a:r>
              <a:rPr lang="en-US" sz="1200" u="sng" dirty="0"/>
              <a:t>governing agreements that were entered into prior to the compliance date if the rule would require the parties to amend such an agreement</a:t>
            </a:r>
            <a:r>
              <a:rPr lang="en-US" sz="1200" dirty="0"/>
              <a:t> and </a:t>
            </a:r>
            <a:r>
              <a:rPr lang="en-US" sz="1200" u="sng" dirty="0"/>
              <a:t>only where</a:t>
            </a:r>
            <a:r>
              <a:rPr lang="en-US" sz="1200" dirty="0"/>
              <a:t> the private fund had commenced operations as of the compliance date</a:t>
            </a:r>
          </a:p>
          <a:p>
            <a:pPr marL="285750" indent="-285750">
              <a:spcBef>
                <a:spcPts val="600"/>
              </a:spcBef>
              <a:spcAft>
                <a:spcPts val="0"/>
              </a:spcAft>
              <a:buFont typeface="Arial" panose="020B0604020202020204" pitchFamily="34" charset="0"/>
              <a:buChar char="•"/>
            </a:pPr>
            <a:r>
              <a:rPr lang="en-US" sz="1400" dirty="0"/>
              <a:t>Legacy status does not permit advisers to charge for fees or expenses related to an investigation that results or has resulted in a court or governmental authority imposing a sanction for a violation of the Advisers Act</a:t>
            </a:r>
          </a:p>
          <a:p>
            <a:pPr marL="285750" indent="-285750">
              <a:spcBef>
                <a:spcPts val="600"/>
              </a:spcBef>
              <a:spcAft>
                <a:spcPts val="0"/>
              </a:spcAft>
              <a:buFont typeface="Arial" panose="020B0604020202020204" pitchFamily="34" charset="0"/>
              <a:buChar char="•"/>
            </a:pPr>
            <a:r>
              <a:rPr lang="en-US" sz="1400" b="1" u="sng" dirty="0"/>
              <a:t>Ongoing litigation challenging the validity and enforceability of </a:t>
            </a:r>
            <a:r>
              <a:rPr lang="en-US" sz="1400" b="1" u="sng" dirty="0" err="1"/>
              <a:t>PFAR</a:t>
            </a:r>
            <a:endParaRPr lang="en-US" sz="1400" b="1" u="sng" dirty="0"/>
          </a:p>
          <a:p>
            <a:pPr marL="342900" indent="-342900">
              <a:spcBef>
                <a:spcPts val="600"/>
              </a:spcBef>
              <a:spcAft>
                <a:spcPts val="0"/>
              </a:spcAft>
              <a:buFont typeface="Arial" panose="020B0604020202020204" pitchFamily="34" charset="0"/>
              <a:buChar char="•"/>
            </a:pPr>
            <a:endParaRPr lang="en-US" sz="2000" dirty="0"/>
          </a:p>
          <a:p>
            <a:pPr marL="342900" indent="-342900">
              <a:buFont typeface="Arial" panose="020B0604020202020204" pitchFamily="34" charset="0"/>
              <a:buChar char="•"/>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32832287"/>
              </p:ext>
            </p:extLst>
          </p:nvPr>
        </p:nvGraphicFramePr>
        <p:xfrm>
          <a:off x="495300" y="1558082"/>
          <a:ext cx="8001000" cy="1935742"/>
        </p:xfrm>
        <a:graphic>
          <a:graphicData uri="http://schemas.openxmlformats.org/drawingml/2006/table">
            <a:tbl>
              <a:tblPr firstRow="1" firstCol="1" bandRow="1">
                <a:tableStyleId>{5C22544A-7EE6-4342-B048-85BDC9FD1C3A}</a:tableStyleId>
              </a:tblPr>
              <a:tblGrid>
                <a:gridCol w="6235109">
                  <a:extLst>
                    <a:ext uri="{9D8B030D-6E8A-4147-A177-3AD203B41FA5}">
                      <a16:colId xmlns:a16="http://schemas.microsoft.com/office/drawing/2014/main" val="3027527500"/>
                    </a:ext>
                  </a:extLst>
                </a:gridCol>
                <a:gridCol w="1765891">
                  <a:extLst>
                    <a:ext uri="{9D8B030D-6E8A-4147-A177-3AD203B41FA5}">
                      <a16:colId xmlns:a16="http://schemas.microsoft.com/office/drawing/2014/main" val="1575677422"/>
                    </a:ext>
                  </a:extLst>
                </a:gridCol>
              </a:tblGrid>
              <a:tr h="295902">
                <a:tc>
                  <a:txBody>
                    <a:bodyPr/>
                    <a:lstStyle/>
                    <a:p>
                      <a:pPr marL="0" marR="0">
                        <a:spcBef>
                          <a:spcPts val="0"/>
                        </a:spcBef>
                        <a:spcAft>
                          <a:spcPts val="0"/>
                        </a:spcAft>
                      </a:pPr>
                      <a:r>
                        <a:rPr lang="en-US" sz="1200" dirty="0" smtClean="0">
                          <a:effectLst/>
                        </a:rPr>
                        <a:t>EFFECTIVE DATE:</a:t>
                      </a:r>
                      <a:endParaRPr lang="en-US" sz="1200" dirty="0">
                        <a:effectLst/>
                        <a:latin typeface="Calibri" panose="020F0502020204030204" pitchFamily="34" charset="0"/>
                        <a:ea typeface="Calibri" panose="020F0502020204030204" pitchFamily="34" charset="0"/>
                      </a:endParaRPr>
                    </a:p>
                  </a:txBody>
                  <a:tcPr marL="68580" marR="68580" marT="0" marB="0" anchor="ctr">
                    <a:solidFill>
                      <a:schemeClr val="tx2"/>
                    </a:solidFill>
                  </a:tcPr>
                </a:tc>
                <a:tc>
                  <a:txBody>
                    <a:bodyPr/>
                    <a:lstStyle/>
                    <a:p>
                      <a:pPr marL="0" marR="0">
                        <a:spcBef>
                          <a:spcPts val="0"/>
                        </a:spcBef>
                        <a:spcAft>
                          <a:spcPts val="0"/>
                        </a:spcAft>
                      </a:pPr>
                      <a:r>
                        <a:rPr lang="en-US" sz="1200" dirty="0" smtClean="0">
                          <a:effectLst/>
                        </a:rPr>
                        <a:t>NOVEMBER 13, 2023</a:t>
                      </a:r>
                      <a:endParaRPr lang="en-US" sz="1200" dirty="0">
                        <a:effectLst/>
                        <a:latin typeface="Calibri" panose="020F0502020204030204" pitchFamily="34" charset="0"/>
                        <a:ea typeface="Calibri" panose="020F0502020204030204" pitchFamily="34" charset="0"/>
                      </a:endParaRPr>
                    </a:p>
                  </a:txBody>
                  <a:tcPr marL="68580" marR="68580" marT="0" marB="0" anchor="ctr">
                    <a:solidFill>
                      <a:schemeClr val="tx2"/>
                    </a:solidFill>
                  </a:tcPr>
                </a:tc>
                <a:extLst>
                  <a:ext uri="{0D108BD9-81ED-4DB2-BD59-A6C34878D82A}">
                    <a16:rowId xmlns:a16="http://schemas.microsoft.com/office/drawing/2014/main" val="2154990291"/>
                  </a:ext>
                </a:extLst>
              </a:tr>
              <a:tr h="246861">
                <a:tc>
                  <a:txBody>
                    <a:bodyPr/>
                    <a:lstStyle/>
                    <a:p>
                      <a:pPr marL="0" marR="0">
                        <a:spcBef>
                          <a:spcPts val="0"/>
                        </a:spcBef>
                        <a:spcAft>
                          <a:spcPts val="0"/>
                        </a:spcAft>
                      </a:pPr>
                      <a:r>
                        <a:rPr lang="en-US" sz="1200" dirty="0">
                          <a:effectLst/>
                        </a:rPr>
                        <a:t>Compliance dates as follows:</a:t>
                      </a:r>
                      <a:endParaRPr lang="en-US" sz="12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endParaRPr>
                    </a:p>
                  </a:txBody>
                  <a:tcPr marL="68580" marR="68580" marT="0" marB="0" anchor="ctr">
                    <a:solidFill>
                      <a:schemeClr val="accent1"/>
                    </a:solidFill>
                  </a:tcPr>
                </a:tc>
                <a:extLst>
                  <a:ext uri="{0D108BD9-81ED-4DB2-BD59-A6C34878D82A}">
                    <a16:rowId xmlns:a16="http://schemas.microsoft.com/office/drawing/2014/main" val="3434863793"/>
                  </a:ext>
                </a:extLst>
              </a:tr>
              <a:tr h="271381">
                <a:tc>
                  <a:txBody>
                    <a:bodyPr/>
                    <a:lstStyle/>
                    <a:p>
                      <a:pPr marL="0" marR="0">
                        <a:spcBef>
                          <a:spcPts val="0"/>
                        </a:spcBef>
                        <a:spcAft>
                          <a:spcPts val="0"/>
                        </a:spcAft>
                      </a:pPr>
                      <a:r>
                        <a:rPr lang="en-US" sz="1200" dirty="0">
                          <a:effectLst/>
                        </a:rPr>
                        <a:t>Documenting annual review in writing</a:t>
                      </a:r>
                      <a:endParaRPr lang="en-US" sz="12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200" dirty="0">
                          <a:effectLst/>
                        </a:rPr>
                        <a:t>November 13, 2023</a:t>
                      </a:r>
                      <a:endParaRPr lang="en-US" sz="12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994963619"/>
                  </a:ext>
                </a:extLst>
              </a:tr>
              <a:tr h="452302">
                <a:tc>
                  <a:txBody>
                    <a:bodyPr/>
                    <a:lstStyle/>
                    <a:p>
                      <a:pPr marL="0" marR="0">
                        <a:spcBef>
                          <a:spcPts val="0"/>
                        </a:spcBef>
                        <a:spcAft>
                          <a:spcPts val="0"/>
                        </a:spcAft>
                      </a:pPr>
                      <a:r>
                        <a:rPr lang="en-US" sz="1200" dirty="0">
                          <a:effectLst/>
                        </a:rPr>
                        <a:t>Adviser-led </a:t>
                      </a:r>
                      <a:r>
                        <a:rPr lang="en-US" sz="1200" dirty="0" err="1">
                          <a:effectLst/>
                        </a:rPr>
                        <a:t>secondaries</a:t>
                      </a:r>
                      <a:r>
                        <a:rPr lang="en-US" sz="1200" dirty="0">
                          <a:effectLst/>
                        </a:rPr>
                        <a:t>, preferential treatment and restricted activities for large advisers (&gt;1.5B </a:t>
                      </a:r>
                      <a:r>
                        <a:rPr lang="en-US" sz="1200" dirty="0" err="1">
                          <a:effectLst/>
                        </a:rPr>
                        <a:t>RAUM</a:t>
                      </a:r>
                      <a:r>
                        <a:rPr lang="en-US" sz="1200" dirty="0">
                          <a:effectLst/>
                        </a:rPr>
                        <a:t>)</a:t>
                      </a:r>
                      <a:endParaRPr lang="en-US" sz="12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200">
                          <a:effectLst/>
                        </a:rPr>
                        <a:t>September 14, 2024</a:t>
                      </a:r>
                      <a:endParaRPr lang="en-US" sz="12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372961375"/>
                  </a:ext>
                </a:extLst>
              </a:tr>
              <a:tr h="452302">
                <a:tc>
                  <a:txBody>
                    <a:bodyPr/>
                    <a:lstStyle/>
                    <a:p>
                      <a:pPr marL="0" marR="0">
                        <a:spcBef>
                          <a:spcPts val="0"/>
                        </a:spcBef>
                        <a:spcAft>
                          <a:spcPts val="0"/>
                        </a:spcAft>
                      </a:pPr>
                      <a:r>
                        <a:rPr lang="en-US" sz="1200" dirty="0">
                          <a:effectLst/>
                        </a:rPr>
                        <a:t>Adviser-led </a:t>
                      </a:r>
                      <a:r>
                        <a:rPr lang="en-US" sz="1200" dirty="0" err="1">
                          <a:effectLst/>
                        </a:rPr>
                        <a:t>secondaries</a:t>
                      </a:r>
                      <a:r>
                        <a:rPr lang="en-US" sz="1200" dirty="0">
                          <a:effectLst/>
                        </a:rPr>
                        <a:t>, preferential treatment and restricted activities for small advisers (&lt;1.5B </a:t>
                      </a:r>
                      <a:r>
                        <a:rPr lang="en-US" sz="1200" dirty="0" err="1">
                          <a:effectLst/>
                        </a:rPr>
                        <a:t>RAUM</a:t>
                      </a:r>
                      <a:r>
                        <a:rPr lang="en-US" sz="1200" dirty="0">
                          <a:effectLst/>
                        </a:rPr>
                        <a:t>)</a:t>
                      </a:r>
                      <a:endParaRPr lang="en-US" sz="12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200" dirty="0">
                          <a:effectLst/>
                        </a:rPr>
                        <a:t>March 14, 2025</a:t>
                      </a:r>
                      <a:endParaRPr lang="en-US" sz="12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34407573"/>
                  </a:ext>
                </a:extLst>
              </a:tr>
              <a:tr h="216994">
                <a:tc>
                  <a:txBody>
                    <a:bodyPr/>
                    <a:lstStyle/>
                    <a:p>
                      <a:pPr marL="0" marR="0">
                        <a:spcBef>
                          <a:spcPts val="0"/>
                        </a:spcBef>
                        <a:spcAft>
                          <a:spcPts val="0"/>
                        </a:spcAft>
                      </a:pPr>
                      <a:r>
                        <a:rPr lang="en-US" sz="1200" dirty="0">
                          <a:effectLst/>
                        </a:rPr>
                        <a:t>Quarterly statements and annual audits</a:t>
                      </a:r>
                      <a:endParaRPr lang="en-US" sz="12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200" dirty="0">
                          <a:effectLst/>
                        </a:rPr>
                        <a:t>March 14, 2025</a:t>
                      </a:r>
                      <a:endParaRPr lang="en-US" sz="12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56185122"/>
                  </a:ext>
                </a:extLst>
              </a:tr>
            </a:tbl>
          </a:graphicData>
        </a:graphic>
      </p:graphicFrame>
    </p:spTree>
    <p:extLst>
      <p:ext uri="{BB962C8B-B14F-4D97-AF65-F5344CB8AC3E}">
        <p14:creationId xmlns:p14="http://schemas.microsoft.com/office/powerpoint/2010/main" val="1137286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54" y="723442"/>
            <a:ext cx="8776291" cy="555050"/>
          </a:xfrm>
        </p:spPr>
        <p:txBody>
          <a:bodyPr/>
          <a:lstStyle/>
          <a:p>
            <a:r>
              <a:rPr lang="en-US" dirty="0" smtClean="0"/>
              <a:t>AMENDED RECORDKEEPING REQUIREMENTS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47</a:t>
            </a:fld>
            <a:endParaRPr lang="en-US" altLang="en-US" dirty="0"/>
          </a:p>
        </p:txBody>
      </p:sp>
      <p:sp>
        <p:nvSpPr>
          <p:cNvPr id="6" name="Text Placeholder 5"/>
          <p:cNvSpPr>
            <a:spLocks noGrp="1"/>
          </p:cNvSpPr>
          <p:nvPr>
            <p:ph type="body" sz="quarter" idx="17"/>
          </p:nvPr>
        </p:nvSpPr>
        <p:spPr>
          <a:xfrm>
            <a:off x="183854" y="1354091"/>
            <a:ext cx="8153400" cy="4717616"/>
          </a:xfrm>
        </p:spPr>
        <p:txBody>
          <a:bodyPr>
            <a:noAutofit/>
          </a:bodyPr>
          <a:lstStyle/>
          <a:p>
            <a:pPr marL="342900" indent="-342900">
              <a:spcAft>
                <a:spcPts val="300"/>
              </a:spcAft>
              <a:buFont typeface="Arial" panose="020B0604020202020204" pitchFamily="34" charset="0"/>
              <a:buChar char="•"/>
            </a:pPr>
            <a:r>
              <a:rPr lang="en-US" sz="1600" dirty="0" err="1"/>
              <a:t>PFAR</a:t>
            </a:r>
            <a:r>
              <a:rPr lang="en-US" sz="1600" dirty="0"/>
              <a:t> amended the Advisers Act recordkeeping requirements to include:</a:t>
            </a:r>
          </a:p>
          <a:p>
            <a:pPr marL="822960" lvl="1" indent="-274320">
              <a:spcAft>
                <a:spcPts val="300"/>
              </a:spcAft>
              <a:buFont typeface="Arial" panose="020B0604020202020204" pitchFamily="34" charset="0"/>
              <a:buChar char="•"/>
            </a:pPr>
            <a:r>
              <a:rPr lang="en-US" sz="1300" dirty="0"/>
              <a:t>Any notice required regarding preferential treatment under Rule 211(h)(2)–3 as well as a record of each addressee and the corresponding date(s) sent</a:t>
            </a:r>
          </a:p>
          <a:p>
            <a:pPr marL="822960" lvl="1" indent="-274320">
              <a:spcAft>
                <a:spcPts val="300"/>
              </a:spcAft>
              <a:buFont typeface="Arial" panose="020B0604020202020204" pitchFamily="34" charset="0"/>
              <a:buChar char="•"/>
            </a:pPr>
            <a:r>
              <a:rPr lang="en-US" sz="1300" dirty="0"/>
              <a:t>A copy of any quarterly statement distributed pursuant to Rule 211(h)(1)–2, along with a record of each addressee and the corresponding date(s) sent</a:t>
            </a:r>
          </a:p>
          <a:p>
            <a:pPr marL="822960" lvl="1" indent="-274320">
              <a:spcAft>
                <a:spcPts val="300"/>
              </a:spcAft>
              <a:buFont typeface="Arial" panose="020B0604020202020204" pitchFamily="34" charset="0"/>
              <a:buChar char="•"/>
            </a:pPr>
            <a:r>
              <a:rPr lang="en-US" sz="1300" dirty="0"/>
              <a:t>All records evidencing the calculation method for all expenses, payments, allocations, rebates, offsets, waivers, and performance listed on any quarterly statement</a:t>
            </a:r>
          </a:p>
          <a:p>
            <a:pPr marL="822960" lvl="1" indent="-274320">
              <a:spcAft>
                <a:spcPts val="300"/>
              </a:spcAft>
              <a:buFont typeface="Arial" panose="020B0604020202020204" pitchFamily="34" charset="0"/>
              <a:buChar char="•"/>
            </a:pPr>
            <a:r>
              <a:rPr lang="en-US" sz="1300" dirty="0"/>
              <a:t>For each private fund client: (i) a copy of any audited financial statements prepared and distributed pursuant to Rule 206(4)–10, along with a record of each addressee and the corresponding date(s) sent; or (ii) a record documenting steps taken by the adviser to cause a private fund client that the adviser does not control, is not controlled by, and with which it is not under common control to undergo a financial statement audit pursuant to Rule 206(4)–10</a:t>
            </a:r>
          </a:p>
          <a:p>
            <a:pPr marL="822960" lvl="1" indent="-274320">
              <a:spcAft>
                <a:spcPts val="300"/>
              </a:spcAft>
              <a:buFont typeface="Arial" panose="020B0604020202020204" pitchFamily="34" charset="0"/>
              <a:buChar char="•"/>
            </a:pPr>
            <a:r>
              <a:rPr lang="en-US" sz="1300" dirty="0"/>
              <a:t>Documentation substantiating the adviser’s determination that a private fund client is a liquid fund or an illiquid fund for purposes of performance reporting in the quarterly statement pursuant to Rule 211(h)(1)–2</a:t>
            </a:r>
          </a:p>
          <a:p>
            <a:pPr marL="822960" lvl="1" indent="-274320">
              <a:spcAft>
                <a:spcPts val="300"/>
              </a:spcAft>
              <a:buFont typeface="Arial" panose="020B0604020202020204" pitchFamily="34" charset="0"/>
              <a:buChar char="•"/>
            </a:pPr>
            <a:r>
              <a:rPr lang="en-US" sz="1300" dirty="0"/>
              <a:t>A copy of any fairness opinion or valuation opinion and material business relationship summary distributed pursuant to Rule 211(h)(2)–2, along with a record of each addressee and the corresponding date(s) sent</a:t>
            </a:r>
          </a:p>
          <a:p>
            <a:pPr marL="822960" lvl="1" indent="-274320">
              <a:spcAft>
                <a:spcPts val="300"/>
              </a:spcAft>
              <a:buFont typeface="Arial" panose="020B0604020202020204" pitchFamily="34" charset="0"/>
              <a:buChar char="•"/>
            </a:pPr>
            <a:r>
              <a:rPr lang="en-US" sz="1300" dirty="0"/>
              <a:t>A copy of any notification, consent or other document distributed or received pursuant to the restricted activities provisions of Rule 211(h)(2)–1, along with a record of each addressee and the corresponding date(s) sent for each such document distributed by the adviser</a:t>
            </a:r>
          </a:p>
          <a:p>
            <a:pPr marL="342900" indent="-342900">
              <a:spcAft>
                <a:spcPts val="3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1967552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01874" y="2823515"/>
            <a:ext cx="5975373" cy="1495285"/>
          </a:xfrm>
        </p:spPr>
        <p:txBody>
          <a:bodyPr/>
          <a:lstStyle/>
          <a:p>
            <a:r>
              <a:rPr lang="en-US" dirty="0"/>
              <a:t>FORM PF</a:t>
            </a:r>
          </a:p>
        </p:txBody>
      </p:sp>
    </p:spTree>
    <p:extLst>
      <p:ext uri="{BB962C8B-B14F-4D97-AF65-F5344CB8AC3E}">
        <p14:creationId xmlns:p14="http://schemas.microsoft.com/office/powerpoint/2010/main" val="668257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sz="4000" dirty="0" smtClean="0"/>
              <a:t>SEC EXAM PRIORITIES AND RISK ALERTS</a:t>
            </a:r>
            <a:endParaRPr lang="en-US" sz="4000" dirty="0"/>
          </a:p>
        </p:txBody>
      </p:sp>
    </p:spTree>
    <p:extLst>
      <p:ext uri="{BB962C8B-B14F-4D97-AF65-F5344CB8AC3E}">
        <p14:creationId xmlns:p14="http://schemas.microsoft.com/office/powerpoint/2010/main" val="109538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03" y="812223"/>
            <a:ext cx="8744393" cy="555050"/>
          </a:xfrm>
        </p:spPr>
        <p:txBody>
          <a:bodyPr/>
          <a:lstStyle/>
          <a:p>
            <a:r>
              <a:rPr lang="en-US" dirty="0" smtClean="0"/>
              <a:t>AMENDMENTS TO FORM PF – KEY CHANGES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49</a:t>
            </a:fld>
            <a:endParaRPr lang="en-US" altLang="en-US" dirty="0"/>
          </a:p>
        </p:txBody>
      </p:sp>
      <p:sp>
        <p:nvSpPr>
          <p:cNvPr id="6" name="Text Placeholder 5"/>
          <p:cNvSpPr>
            <a:spLocks noGrp="1"/>
          </p:cNvSpPr>
          <p:nvPr>
            <p:ph type="body" sz="quarter" idx="17"/>
          </p:nvPr>
        </p:nvSpPr>
        <p:spPr>
          <a:xfrm>
            <a:off x="199803" y="1494790"/>
            <a:ext cx="8153400" cy="4717616"/>
          </a:xfrm>
        </p:spPr>
        <p:txBody>
          <a:bodyPr/>
          <a:lstStyle/>
          <a:p>
            <a:pPr marL="342900" indent="-342900">
              <a:buFont typeface="Arial" panose="020B0604020202020204" pitchFamily="34" charset="0"/>
              <a:buChar char="•"/>
            </a:pPr>
            <a:r>
              <a:rPr lang="en-US" sz="2200" dirty="0"/>
              <a:t>Amendments to Form PF Approved May 3, 2023</a:t>
            </a:r>
          </a:p>
          <a:p>
            <a:pPr marL="1028700" lvl="1" indent="-342900">
              <a:buFont typeface="Arial" panose="020B0604020202020204" pitchFamily="34" charset="0"/>
              <a:buChar char="•"/>
            </a:pPr>
            <a:r>
              <a:rPr lang="en-US" dirty="0"/>
              <a:t>Significantly Expands the Scope of Form PF Reporting</a:t>
            </a:r>
          </a:p>
          <a:p>
            <a:pPr marL="342900" indent="-342900">
              <a:buFont typeface="Arial" panose="020B0604020202020204" pitchFamily="34" charset="0"/>
              <a:buChar char="•"/>
            </a:pPr>
            <a:r>
              <a:rPr lang="en-US" sz="2200" dirty="0"/>
              <a:t>Impacted Advisers</a:t>
            </a:r>
          </a:p>
          <a:p>
            <a:pPr marL="1028700" lvl="1" indent="-342900">
              <a:buFont typeface="Arial" panose="020B0604020202020204" pitchFamily="34" charset="0"/>
              <a:buChar char="•"/>
            </a:pPr>
            <a:r>
              <a:rPr lang="en-US" dirty="0"/>
              <a:t>“Current” Reporting for Large Hedge Fund Advisers</a:t>
            </a:r>
          </a:p>
          <a:p>
            <a:pPr marL="1028700" lvl="1" indent="-342900">
              <a:buFont typeface="Arial" panose="020B0604020202020204" pitchFamily="34" charset="0"/>
              <a:buChar char="•"/>
            </a:pPr>
            <a:r>
              <a:rPr lang="en-US" dirty="0"/>
              <a:t>Quarterly Reporting for Private Equity Fund Advisers</a:t>
            </a:r>
          </a:p>
          <a:p>
            <a:pPr marL="1028700" lvl="1" indent="-342900">
              <a:buFont typeface="Arial" panose="020B0604020202020204" pitchFamily="34" charset="0"/>
              <a:buChar char="•"/>
            </a:pPr>
            <a:r>
              <a:rPr lang="en-US" dirty="0"/>
              <a:t>Additional Reporting For Large Private Equity Fund Advisers</a:t>
            </a:r>
          </a:p>
          <a:p>
            <a:pPr marL="342900" indent="-342900">
              <a:buFont typeface="Arial" panose="020B0604020202020204" pitchFamily="34" charset="0"/>
              <a:buChar char="•"/>
            </a:pPr>
            <a:r>
              <a:rPr lang="en-US" sz="2200" dirty="0"/>
              <a:t>Compliance Dates</a:t>
            </a:r>
          </a:p>
          <a:p>
            <a:pPr marL="1028700" lvl="1" indent="-342900">
              <a:buFont typeface="Arial" panose="020B0604020202020204" pitchFamily="34" charset="0"/>
              <a:buChar char="•"/>
            </a:pPr>
            <a:r>
              <a:rPr lang="en-US" dirty="0"/>
              <a:t>Event Reporting: December 11, 2023</a:t>
            </a:r>
          </a:p>
          <a:p>
            <a:pPr marL="1028700" lvl="1" indent="-342900">
              <a:buFont typeface="Arial" panose="020B0604020202020204" pitchFamily="34" charset="0"/>
              <a:buChar char="•"/>
            </a:pPr>
            <a:r>
              <a:rPr lang="en-US" dirty="0"/>
              <a:t>Other Amendments: June 11, 2024</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477354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64" y="971836"/>
            <a:ext cx="8153400" cy="555050"/>
          </a:xfrm>
        </p:spPr>
        <p:txBody>
          <a:bodyPr/>
          <a:lstStyle/>
          <a:p>
            <a:r>
              <a:rPr lang="en-US" dirty="0" smtClean="0"/>
              <a:t>CURRENT REPORTING REQUIREMENTS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50</a:t>
            </a:fld>
            <a:endParaRPr lang="en-US" altLang="en-US" dirty="0"/>
          </a:p>
        </p:txBody>
      </p:sp>
      <p:sp>
        <p:nvSpPr>
          <p:cNvPr id="6" name="Text Placeholder 5"/>
          <p:cNvSpPr>
            <a:spLocks noGrp="1"/>
          </p:cNvSpPr>
          <p:nvPr>
            <p:ph type="body" sz="quarter" idx="17"/>
          </p:nvPr>
        </p:nvSpPr>
        <p:spPr>
          <a:xfrm>
            <a:off x="495300" y="1557555"/>
            <a:ext cx="8153400" cy="4717616"/>
          </a:xfrm>
        </p:spPr>
        <p:txBody>
          <a:bodyPr/>
          <a:lstStyle/>
          <a:p>
            <a:pPr marL="342900" indent="-342900">
              <a:buFont typeface="Arial" panose="020B0604020202020204" pitchFamily="34" charset="0"/>
              <a:buChar char="•"/>
            </a:pPr>
            <a:r>
              <a:rPr lang="en-US" sz="2200" dirty="0"/>
              <a:t>“Large” Hedge Fund Advisers</a:t>
            </a:r>
          </a:p>
          <a:p>
            <a:pPr marL="1028700" lvl="1" indent="-342900">
              <a:buFont typeface="Arial" panose="020B0604020202020204" pitchFamily="34" charset="0"/>
              <a:buChar char="•"/>
            </a:pPr>
            <a:r>
              <a:rPr lang="en-US" dirty="0"/>
              <a:t>Advisers w/ $1.5b in </a:t>
            </a:r>
            <a:r>
              <a:rPr lang="en-US" dirty="0" err="1"/>
              <a:t>AUM</a:t>
            </a:r>
            <a:r>
              <a:rPr lang="en-US" dirty="0"/>
              <a:t> attributable to hedge funds</a:t>
            </a:r>
          </a:p>
          <a:p>
            <a:pPr marL="342900" indent="-342900">
              <a:buFont typeface="Arial" panose="020B0604020202020204" pitchFamily="34" charset="0"/>
              <a:buChar char="•"/>
            </a:pPr>
            <a:r>
              <a:rPr lang="en-US" sz="2200" dirty="0"/>
              <a:t>Reporting Events Include:</a:t>
            </a:r>
          </a:p>
          <a:p>
            <a:pPr marL="1028700" lvl="1" indent="-342900">
              <a:buFont typeface="Arial" panose="020B0604020202020204" pitchFamily="34" charset="0"/>
              <a:buChar char="•"/>
            </a:pPr>
            <a:r>
              <a:rPr lang="en-US" dirty="0"/>
              <a:t>Extraordinary investment losses</a:t>
            </a:r>
          </a:p>
          <a:p>
            <a:pPr marL="1028700" lvl="1" indent="-342900">
              <a:buFont typeface="Arial" panose="020B0604020202020204" pitchFamily="34" charset="0"/>
              <a:buChar char="•"/>
            </a:pPr>
            <a:r>
              <a:rPr lang="en-US" dirty="0"/>
              <a:t>Certain margin events</a:t>
            </a:r>
          </a:p>
          <a:p>
            <a:pPr marL="1028700" lvl="1" indent="-342900">
              <a:buFont typeface="Arial" panose="020B0604020202020204" pitchFamily="34" charset="0"/>
              <a:buChar char="•"/>
            </a:pPr>
            <a:r>
              <a:rPr lang="en-US" dirty="0"/>
              <a:t>Counterparty default</a:t>
            </a:r>
          </a:p>
          <a:p>
            <a:pPr marL="1028700" lvl="1" indent="-342900">
              <a:buFont typeface="Arial" panose="020B0604020202020204" pitchFamily="34" charset="0"/>
              <a:buChar char="•"/>
            </a:pPr>
            <a:r>
              <a:rPr lang="en-US" dirty="0"/>
              <a:t>Material changes in prime broker relationships</a:t>
            </a:r>
          </a:p>
          <a:p>
            <a:pPr marL="1028700" lvl="1" indent="-342900">
              <a:buFont typeface="Arial" panose="020B0604020202020204" pitchFamily="34" charset="0"/>
              <a:buChar char="•"/>
            </a:pPr>
            <a:r>
              <a:rPr lang="en-US" dirty="0"/>
              <a:t>Operations events</a:t>
            </a:r>
          </a:p>
          <a:p>
            <a:pPr marL="1028700" lvl="1" indent="-342900">
              <a:buFont typeface="Arial" panose="020B0604020202020204" pitchFamily="34" charset="0"/>
              <a:buChar char="•"/>
            </a:pPr>
            <a:r>
              <a:rPr lang="en-US" dirty="0"/>
              <a:t>Large withdrawal and redemption requests</a:t>
            </a:r>
          </a:p>
          <a:p>
            <a:pPr marL="342900" indent="-342900">
              <a:buFont typeface="Arial" panose="020B0604020202020204" pitchFamily="34" charset="0"/>
              <a:buChar char="•"/>
            </a:pPr>
            <a:r>
              <a:rPr lang="en-US" sz="2200" dirty="0"/>
              <a:t>Must file as soon as practicable, no later than 72 hours</a:t>
            </a:r>
          </a:p>
          <a:p>
            <a:endParaRPr lang="en-US" dirty="0"/>
          </a:p>
        </p:txBody>
      </p:sp>
    </p:spTree>
    <p:extLst>
      <p:ext uri="{BB962C8B-B14F-4D97-AF65-F5344CB8AC3E}">
        <p14:creationId xmlns:p14="http://schemas.microsoft.com/office/powerpoint/2010/main" val="3313464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55" y="946368"/>
            <a:ext cx="8153400" cy="555050"/>
          </a:xfrm>
        </p:spPr>
        <p:txBody>
          <a:bodyPr/>
          <a:lstStyle/>
          <a:p>
            <a:r>
              <a:rPr lang="en-US" dirty="0" smtClean="0"/>
              <a:t>QUARTERLY REPORTING REQUIREMENTS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51</a:t>
            </a:fld>
            <a:endParaRPr lang="en-US" altLang="en-US" dirty="0"/>
          </a:p>
        </p:txBody>
      </p:sp>
      <p:sp>
        <p:nvSpPr>
          <p:cNvPr id="6" name="Text Placeholder 5"/>
          <p:cNvSpPr>
            <a:spLocks noGrp="1"/>
          </p:cNvSpPr>
          <p:nvPr>
            <p:ph type="body" sz="quarter" idx="17"/>
          </p:nvPr>
        </p:nvSpPr>
        <p:spPr/>
        <p:txBody>
          <a:bodyPr/>
          <a:lstStyle/>
          <a:p>
            <a:pPr marL="342900" indent="-342900">
              <a:buFont typeface="Arial" panose="020B0604020202020204" pitchFamily="34" charset="0"/>
              <a:buChar char="•"/>
            </a:pPr>
            <a:r>
              <a:rPr lang="en-US" sz="2200" dirty="0"/>
              <a:t>Private Equity Fund Advisers</a:t>
            </a:r>
          </a:p>
          <a:p>
            <a:pPr marL="1028700" lvl="1" indent="-342900">
              <a:buFont typeface="Arial" panose="020B0604020202020204" pitchFamily="34" charset="0"/>
              <a:buChar char="•"/>
            </a:pPr>
            <a:r>
              <a:rPr lang="en-US" dirty="0"/>
              <a:t>Quarterly reporting requirements apply to all private equity fund advisers</a:t>
            </a:r>
          </a:p>
          <a:p>
            <a:pPr marL="342900" indent="-342900">
              <a:buFont typeface="Arial" panose="020B0604020202020204" pitchFamily="34" charset="0"/>
              <a:buChar char="•"/>
            </a:pPr>
            <a:r>
              <a:rPr lang="en-US" sz="2200" dirty="0"/>
              <a:t>Must report within 60 days of each quarter-end:</a:t>
            </a:r>
          </a:p>
          <a:p>
            <a:pPr marL="1028700" lvl="1" indent="-342900">
              <a:buFont typeface="Arial" panose="020B0604020202020204" pitchFamily="34" charset="0"/>
              <a:buChar char="•"/>
            </a:pPr>
            <a:r>
              <a:rPr lang="en-US" dirty="0"/>
              <a:t>Completion of an adviser-led secondary transaction</a:t>
            </a:r>
          </a:p>
          <a:p>
            <a:pPr marL="1028700" lvl="1" indent="-342900">
              <a:buFont typeface="Arial" panose="020B0604020202020204" pitchFamily="34" charset="0"/>
              <a:buChar char="•"/>
            </a:pPr>
            <a:r>
              <a:rPr lang="en-US" dirty="0"/>
              <a:t>Investor election to remove a fund’s adviser or GP, terminate investment period or terminate the fund</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433690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64" y="914471"/>
            <a:ext cx="8153400" cy="555050"/>
          </a:xfrm>
        </p:spPr>
        <p:txBody>
          <a:bodyPr/>
          <a:lstStyle/>
          <a:p>
            <a:r>
              <a:rPr lang="en-US" dirty="0" smtClean="0"/>
              <a:t>REPORTING FOR LARGE PE ADVISERS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52</a:t>
            </a:fld>
            <a:endParaRPr lang="en-US" altLang="en-US" dirty="0"/>
          </a:p>
        </p:txBody>
      </p:sp>
      <p:sp>
        <p:nvSpPr>
          <p:cNvPr id="6" name="Text Placeholder 5"/>
          <p:cNvSpPr>
            <a:spLocks noGrp="1"/>
          </p:cNvSpPr>
          <p:nvPr>
            <p:ph type="body" sz="quarter" idx="17"/>
          </p:nvPr>
        </p:nvSpPr>
        <p:spPr>
          <a:xfrm>
            <a:off x="477564" y="1679199"/>
            <a:ext cx="8153400" cy="4717616"/>
          </a:xfrm>
        </p:spPr>
        <p:txBody>
          <a:bodyPr/>
          <a:lstStyle/>
          <a:p>
            <a:pPr marL="342900" indent="-342900">
              <a:buFont typeface="Arial" panose="020B0604020202020204" pitchFamily="34" charset="0"/>
              <a:buChar char="•"/>
            </a:pPr>
            <a:r>
              <a:rPr lang="en-US" sz="2200" dirty="0"/>
              <a:t>“Large” Private Equity Fund Advisers</a:t>
            </a:r>
          </a:p>
          <a:p>
            <a:pPr marL="1028700" lvl="1" indent="-342900">
              <a:buFont typeface="Arial" panose="020B0604020202020204" pitchFamily="34" charset="0"/>
              <a:buChar char="•"/>
            </a:pPr>
            <a:r>
              <a:rPr lang="en-US" dirty="0"/>
              <a:t>Advisers w/ $2b in </a:t>
            </a:r>
            <a:r>
              <a:rPr lang="en-US" dirty="0" err="1"/>
              <a:t>AUM</a:t>
            </a:r>
            <a:r>
              <a:rPr lang="en-US" dirty="0"/>
              <a:t> attributable to PE funds</a:t>
            </a:r>
          </a:p>
          <a:p>
            <a:pPr marL="342900" indent="-342900">
              <a:buFont typeface="Arial" panose="020B0604020202020204" pitchFamily="34" charset="0"/>
              <a:buChar char="•"/>
            </a:pPr>
            <a:r>
              <a:rPr lang="en-US" sz="2200" dirty="0"/>
              <a:t>New information required in annual updates:</a:t>
            </a:r>
          </a:p>
          <a:p>
            <a:pPr marL="1028700" lvl="1" indent="-342900">
              <a:buFont typeface="Arial" panose="020B0604020202020204" pitchFamily="34" charset="0"/>
              <a:buChar char="•"/>
            </a:pPr>
            <a:r>
              <a:rPr lang="en-US" dirty="0"/>
              <a:t>implementation of general partner and certain significant limited partner </a:t>
            </a:r>
            <a:r>
              <a:rPr lang="en-US" dirty="0" err="1"/>
              <a:t>clawbacks</a:t>
            </a:r>
            <a:endParaRPr lang="en-US" dirty="0"/>
          </a:p>
          <a:p>
            <a:pPr marL="1028700" lvl="1" indent="-342900">
              <a:buFont typeface="Arial" panose="020B0604020202020204" pitchFamily="34" charset="0"/>
              <a:buChar char="•"/>
            </a:pPr>
            <a:r>
              <a:rPr lang="en-US" dirty="0"/>
              <a:t>details about a fund’s investment strategies </a:t>
            </a:r>
          </a:p>
          <a:p>
            <a:pPr marL="1028700" lvl="1" indent="-342900">
              <a:buFont typeface="Arial" panose="020B0604020202020204" pitchFamily="34" charset="0"/>
              <a:buChar char="•"/>
            </a:pPr>
            <a:r>
              <a:rPr lang="en-US" dirty="0"/>
              <a:t>information about fund-level borrowings</a:t>
            </a:r>
          </a:p>
          <a:p>
            <a:pPr marL="1028700" lvl="1" indent="-342900">
              <a:buFont typeface="Arial" panose="020B0604020202020204" pitchFamily="34" charset="0"/>
              <a:buChar char="•"/>
            </a:pPr>
            <a:r>
              <a:rPr lang="en-US" dirty="0"/>
              <a:t>granular information about events of default</a:t>
            </a:r>
          </a:p>
          <a:p>
            <a:pPr marL="1028700" lvl="1" indent="-342900">
              <a:buFont typeface="Arial" panose="020B0604020202020204" pitchFamily="34" charset="0"/>
              <a:buChar char="•"/>
            </a:pPr>
            <a:r>
              <a:rPr lang="en-US" dirty="0"/>
              <a:t>information about institutions providing bridge financing</a:t>
            </a:r>
          </a:p>
          <a:p>
            <a:pPr marL="1028700" lvl="1" indent="-342900">
              <a:buFont typeface="Arial" panose="020B0604020202020204" pitchFamily="34" charset="0"/>
              <a:buChar char="•"/>
            </a:pPr>
            <a:r>
              <a:rPr lang="en-US" dirty="0"/>
              <a:t>information about a fund’s greatest country </a:t>
            </a:r>
            <a:r>
              <a:rPr lang="en-US" dirty="0" smtClean="0"/>
              <a:t>exposures</a:t>
            </a:r>
            <a:endParaRPr lang="en-US" dirty="0"/>
          </a:p>
        </p:txBody>
      </p:sp>
    </p:spTree>
    <p:extLst>
      <p:ext uri="{BB962C8B-B14F-4D97-AF65-F5344CB8AC3E}">
        <p14:creationId xmlns:p14="http://schemas.microsoft.com/office/powerpoint/2010/main" val="3566120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Autofit/>
          </a:bodyPr>
          <a:lstStyle/>
          <a:p>
            <a:r>
              <a:rPr lang="en-US" sz="4000" dirty="0"/>
              <a:t>PROPOSED SAFEGUARDING RULE</a:t>
            </a:r>
          </a:p>
        </p:txBody>
      </p:sp>
    </p:spTree>
    <p:extLst>
      <p:ext uri="{BB962C8B-B14F-4D97-AF65-F5344CB8AC3E}">
        <p14:creationId xmlns:p14="http://schemas.microsoft.com/office/powerpoint/2010/main" val="297640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SAFEGUARDING RULE – KEY CHANGES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54</a:t>
            </a:fld>
            <a:endParaRPr lang="en-US" altLang="en-US" dirty="0"/>
          </a:p>
        </p:txBody>
      </p:sp>
      <p:sp>
        <p:nvSpPr>
          <p:cNvPr id="6" name="Text Placeholder 5"/>
          <p:cNvSpPr>
            <a:spLocks noGrp="1"/>
          </p:cNvSpPr>
          <p:nvPr>
            <p:ph type="body" sz="quarter" idx="17"/>
          </p:nvPr>
        </p:nvSpPr>
        <p:spPr>
          <a:xfrm>
            <a:off x="495300" y="1434650"/>
            <a:ext cx="8153400" cy="4717616"/>
          </a:xfrm>
        </p:spPr>
        <p:txBody>
          <a:bodyPr/>
          <a:lstStyle/>
          <a:p>
            <a:pPr marL="342900" indent="-342900">
              <a:spcBef>
                <a:spcPts val="600"/>
              </a:spcBef>
              <a:spcAft>
                <a:spcPts val="0"/>
              </a:spcAft>
              <a:buFont typeface="Arial" panose="020B0604020202020204" pitchFamily="34" charset="0"/>
              <a:buChar char="•"/>
            </a:pPr>
            <a:r>
              <a:rPr lang="en-US" sz="2000" dirty="0"/>
              <a:t>Would Rescind and Replace the “Custody Rule” (Rule 206(4)-2) with the “Safeguarding Rule” (New Rule 223-1)</a:t>
            </a:r>
          </a:p>
          <a:p>
            <a:pPr lvl="1">
              <a:spcBef>
                <a:spcPts val="600"/>
              </a:spcBef>
              <a:spcAft>
                <a:spcPts val="0"/>
              </a:spcAft>
              <a:buFont typeface="Arial" panose="020B0604020202020204" pitchFamily="34" charset="0"/>
              <a:buChar char="•"/>
            </a:pPr>
            <a:r>
              <a:rPr lang="en-US" sz="1400" dirty="0"/>
              <a:t>Proposal Issued: February 15, 2023</a:t>
            </a:r>
          </a:p>
          <a:p>
            <a:pPr lvl="1">
              <a:spcBef>
                <a:spcPts val="0"/>
              </a:spcBef>
              <a:spcAft>
                <a:spcPts val="0"/>
              </a:spcAft>
              <a:buFont typeface="Arial" panose="020B0604020202020204" pitchFamily="34" charset="0"/>
              <a:buChar char="•"/>
            </a:pPr>
            <a:r>
              <a:rPr lang="en-US" sz="1400" dirty="0"/>
              <a:t>Original Comment Deadline: May 8, 2023</a:t>
            </a:r>
          </a:p>
          <a:p>
            <a:pPr lvl="1">
              <a:spcBef>
                <a:spcPts val="0"/>
              </a:spcBef>
              <a:spcAft>
                <a:spcPts val="0"/>
              </a:spcAft>
              <a:buFont typeface="Arial" panose="020B0604020202020204" pitchFamily="34" charset="0"/>
              <a:buChar char="•"/>
            </a:pPr>
            <a:r>
              <a:rPr lang="en-US" sz="1400" dirty="0"/>
              <a:t>Comment Period Re-Opened: August 23, 2023 (due to </a:t>
            </a:r>
            <a:r>
              <a:rPr lang="en-US" sz="1400" dirty="0" err="1"/>
              <a:t>PFAR</a:t>
            </a:r>
            <a:r>
              <a:rPr lang="en-US" sz="1400" dirty="0"/>
              <a:t> audit requirement)</a:t>
            </a:r>
          </a:p>
          <a:p>
            <a:pPr lvl="1">
              <a:spcBef>
                <a:spcPts val="0"/>
              </a:spcBef>
              <a:spcAft>
                <a:spcPts val="0"/>
              </a:spcAft>
              <a:buFont typeface="Arial" panose="020B0604020202020204" pitchFamily="34" charset="0"/>
              <a:buChar char="•"/>
            </a:pPr>
            <a:r>
              <a:rPr lang="en-US" sz="1400" dirty="0"/>
              <a:t>Second Comment Deadline: October 30, 2023</a:t>
            </a:r>
          </a:p>
          <a:p>
            <a:pPr lvl="1">
              <a:spcBef>
                <a:spcPts val="0"/>
              </a:spcBef>
              <a:spcAft>
                <a:spcPts val="0"/>
              </a:spcAft>
              <a:buFont typeface="Arial" panose="020B0604020202020204" pitchFamily="34" charset="0"/>
              <a:buChar char="•"/>
            </a:pPr>
            <a:r>
              <a:rPr lang="en-US" sz="1400" dirty="0" err="1"/>
              <a:t>RegFlex</a:t>
            </a:r>
            <a:r>
              <a:rPr lang="en-US" sz="1400" dirty="0"/>
              <a:t> Agenda Status: Prior to re-opening of comment period, final action was scheduled by October 2023. Updated </a:t>
            </a:r>
            <a:r>
              <a:rPr lang="en-US" sz="1400" dirty="0" err="1"/>
              <a:t>RegFlex</a:t>
            </a:r>
            <a:r>
              <a:rPr lang="en-US" sz="1400" dirty="0"/>
              <a:t> Agenda expected in late 2023/early 2024</a:t>
            </a:r>
          </a:p>
          <a:p>
            <a:pPr marL="342900" indent="-342900">
              <a:spcBef>
                <a:spcPts val="600"/>
              </a:spcBef>
              <a:spcAft>
                <a:spcPts val="0"/>
              </a:spcAft>
              <a:buFont typeface="Arial" panose="020B0604020202020204" pitchFamily="34" charset="0"/>
              <a:buChar char="•"/>
            </a:pPr>
            <a:r>
              <a:rPr lang="en-US" sz="2000" dirty="0"/>
              <a:t>Expanded Scope of New Rule</a:t>
            </a:r>
          </a:p>
          <a:p>
            <a:pPr lvl="1">
              <a:spcBef>
                <a:spcPts val="600"/>
              </a:spcBef>
              <a:spcAft>
                <a:spcPts val="0"/>
              </a:spcAft>
              <a:buFont typeface="Arial" panose="020B0604020202020204" pitchFamily="34" charset="0"/>
              <a:buChar char="•"/>
            </a:pPr>
            <a:r>
              <a:rPr lang="en-US" sz="1400" dirty="0"/>
              <a:t>Broadens scope of client assets covered by the rule to include </a:t>
            </a:r>
            <a:r>
              <a:rPr lang="en-US" sz="1400" u="sng" dirty="0"/>
              <a:t>all</a:t>
            </a:r>
            <a:r>
              <a:rPr lang="en-US" sz="1400" dirty="0"/>
              <a:t> client assets, not limited to “funds and securities”</a:t>
            </a:r>
          </a:p>
          <a:p>
            <a:pPr lvl="1">
              <a:spcBef>
                <a:spcPts val="600"/>
              </a:spcBef>
              <a:spcAft>
                <a:spcPts val="0"/>
              </a:spcAft>
              <a:buFont typeface="Arial" panose="020B0604020202020204" pitchFamily="34" charset="0"/>
              <a:buChar char="•"/>
            </a:pPr>
            <a:r>
              <a:rPr lang="en-US" sz="1400" dirty="0"/>
              <a:t>Broadens scope of activities covered by the rule to include </a:t>
            </a:r>
            <a:r>
              <a:rPr lang="en-US" sz="1400" u="sng" dirty="0"/>
              <a:t>discretionary authority to trade</a:t>
            </a:r>
            <a:r>
              <a:rPr lang="en-US" sz="1400" dirty="0"/>
              <a:t> as conferring custody, reversing a long-standing SEC position</a:t>
            </a:r>
          </a:p>
          <a:p>
            <a:pPr marL="342900" indent="-342900">
              <a:spcBef>
                <a:spcPts val="600"/>
              </a:spcBef>
              <a:spcAft>
                <a:spcPts val="0"/>
              </a:spcAft>
              <a:buFont typeface="Arial" panose="020B0604020202020204" pitchFamily="34" charset="0"/>
              <a:buChar char="•"/>
            </a:pPr>
            <a:r>
              <a:rPr lang="en-US" sz="2000" dirty="0"/>
              <a:t>More Burdensome Qualified Custodian Requirements</a:t>
            </a:r>
          </a:p>
          <a:p>
            <a:pPr lvl="1">
              <a:spcBef>
                <a:spcPts val="600"/>
              </a:spcBef>
              <a:spcAft>
                <a:spcPts val="0"/>
              </a:spcAft>
              <a:buFont typeface="Arial" panose="020B0604020202020204" pitchFamily="34" charset="0"/>
              <a:buChar char="•"/>
            </a:pPr>
            <a:r>
              <a:rPr lang="en-US" sz="1400" dirty="0"/>
              <a:t>Expands and introduces complexity to the qualified custodian’s role by, among other things, imposing a new “</a:t>
            </a:r>
            <a:r>
              <a:rPr lang="en-US" sz="1400" u="sng" dirty="0"/>
              <a:t>possession and control</a:t>
            </a:r>
            <a:r>
              <a:rPr lang="en-US" sz="1400" dirty="0"/>
              <a:t>” requirement for qualified custodians and requiring advisers to enter into </a:t>
            </a:r>
            <a:r>
              <a:rPr lang="en-US" sz="1400" u="sng" dirty="0"/>
              <a:t>written agreements</a:t>
            </a:r>
            <a:r>
              <a:rPr lang="en-US" sz="1400" dirty="0"/>
              <a:t> with custodians and to obtain reasonable assurances regarding specified </a:t>
            </a:r>
            <a:r>
              <a:rPr lang="en-US" sz="1400" u="sng" dirty="0"/>
              <a:t>minimum custodial protections</a:t>
            </a:r>
            <a:endParaRPr lang="en-US" sz="1800" dirty="0"/>
          </a:p>
          <a:p>
            <a:endParaRPr lang="en-US" dirty="0"/>
          </a:p>
        </p:txBody>
      </p:sp>
    </p:spTree>
    <p:extLst>
      <p:ext uri="{BB962C8B-B14F-4D97-AF65-F5344CB8AC3E}">
        <p14:creationId xmlns:p14="http://schemas.microsoft.com/office/powerpoint/2010/main" val="2807663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SAFEGUARDING RULE – KEY CHANGES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55</a:t>
            </a:fld>
            <a:endParaRPr lang="en-US" altLang="en-US" dirty="0"/>
          </a:p>
        </p:txBody>
      </p:sp>
      <p:sp>
        <p:nvSpPr>
          <p:cNvPr id="6" name="Text Placeholder 5"/>
          <p:cNvSpPr>
            <a:spLocks noGrp="1"/>
          </p:cNvSpPr>
          <p:nvPr>
            <p:ph type="body" sz="quarter" idx="17"/>
          </p:nvPr>
        </p:nvSpPr>
        <p:spPr>
          <a:xfrm>
            <a:off x="495300" y="1381488"/>
            <a:ext cx="8153400" cy="4717616"/>
          </a:xfrm>
        </p:spPr>
        <p:txBody>
          <a:bodyPr/>
          <a:lstStyle/>
          <a:p>
            <a:pPr marL="342900" lvl="0" indent="-342900">
              <a:spcBef>
                <a:spcPts val="600"/>
              </a:spcBef>
              <a:spcAft>
                <a:spcPts val="0"/>
              </a:spcAft>
              <a:buFont typeface="Arial" panose="020B0604020202020204" pitchFamily="34" charset="0"/>
              <a:buChar char="•"/>
            </a:pPr>
            <a:r>
              <a:rPr lang="en-US" sz="2000" dirty="0"/>
              <a:t>Assets Unable to be Maintained with a Qualified Custodian</a:t>
            </a:r>
          </a:p>
          <a:p>
            <a:pPr lvl="1">
              <a:spcBef>
                <a:spcPts val="600"/>
              </a:spcBef>
              <a:spcAft>
                <a:spcPts val="0"/>
              </a:spcAft>
              <a:buClr>
                <a:schemeClr val="accent1"/>
              </a:buClr>
              <a:buFont typeface="Arial" panose="020B0604020202020204" pitchFamily="34" charset="0"/>
              <a:buChar char="•"/>
            </a:pPr>
            <a:r>
              <a:rPr lang="en-US" sz="1600" u="sng" dirty="0"/>
              <a:t>Limits the utility of the qualified custodian exception for privately offered securities, but expands it to include physical assets</a:t>
            </a:r>
            <a:r>
              <a:rPr lang="en-US" sz="1600" dirty="0"/>
              <a:t> (</a:t>
            </a:r>
            <a:r>
              <a:rPr lang="en-US" sz="1600" i="1" dirty="0"/>
              <a:t>e.g.</a:t>
            </a:r>
            <a:r>
              <a:rPr lang="en-US" sz="1600" dirty="0"/>
              <a:t>, precious metals, physical commodities, and real estate)</a:t>
            </a:r>
          </a:p>
          <a:p>
            <a:pPr lvl="1">
              <a:spcBef>
                <a:spcPts val="600"/>
              </a:spcBef>
              <a:spcAft>
                <a:spcPts val="0"/>
              </a:spcAft>
              <a:buClr>
                <a:schemeClr val="accent1"/>
              </a:buClr>
              <a:buFont typeface="Arial" panose="020B0604020202020204" pitchFamily="34" charset="0"/>
              <a:buChar char="•"/>
            </a:pPr>
            <a:r>
              <a:rPr lang="en-US" sz="1600" dirty="0"/>
              <a:t>Numerous and burdensome new conditions to rely on the exception</a:t>
            </a:r>
          </a:p>
          <a:p>
            <a:pPr marL="342900" indent="-342900">
              <a:spcBef>
                <a:spcPts val="600"/>
              </a:spcBef>
              <a:spcAft>
                <a:spcPts val="0"/>
              </a:spcAft>
              <a:buFont typeface="Arial" panose="020B0604020202020204" pitchFamily="34" charset="0"/>
              <a:buChar char="•"/>
            </a:pPr>
            <a:r>
              <a:rPr lang="en-US" sz="2000" dirty="0"/>
              <a:t>Additional Requirements for Segregation of Client Assets</a:t>
            </a:r>
          </a:p>
          <a:p>
            <a:pPr lvl="1">
              <a:spcBef>
                <a:spcPts val="600"/>
              </a:spcBef>
              <a:spcAft>
                <a:spcPts val="0"/>
              </a:spcAft>
              <a:buFont typeface="Arial" panose="020B0604020202020204" pitchFamily="34" charset="0"/>
              <a:buChar char="•"/>
            </a:pPr>
            <a:r>
              <a:rPr lang="en-US" sz="1600" dirty="0"/>
              <a:t>Client assets over which adviser has custody must (1) be </a:t>
            </a:r>
            <a:r>
              <a:rPr lang="en-US" sz="1600" u="sng" dirty="0"/>
              <a:t>titled or registered in the client’s name</a:t>
            </a:r>
            <a:r>
              <a:rPr lang="en-US" sz="1600" dirty="0"/>
              <a:t> or otherwise held for the benefit of that client, (2) </a:t>
            </a:r>
            <a:r>
              <a:rPr lang="en-US" sz="1600" u="sng" dirty="0"/>
              <a:t>not be commingled</a:t>
            </a:r>
            <a:r>
              <a:rPr lang="en-US" sz="1600" dirty="0"/>
              <a:t> with the adviser’s assets or its related persons’ assets, and (3) </a:t>
            </a:r>
            <a:r>
              <a:rPr lang="en-US" sz="1600" u="sng" dirty="0"/>
              <a:t>not be subject to</a:t>
            </a:r>
            <a:r>
              <a:rPr lang="en-US" sz="1600" dirty="0"/>
              <a:t> any right, charge, security interest, lien, or claim in favor of the adviser, its related persons, or its creditors, </a:t>
            </a:r>
            <a:r>
              <a:rPr lang="en-US" sz="1600" u="sng" dirty="0"/>
              <a:t>except</a:t>
            </a:r>
            <a:r>
              <a:rPr lang="en-US" sz="1600" dirty="0"/>
              <a:t> to the extent agreed to or authorized in writing by the client</a:t>
            </a:r>
          </a:p>
          <a:p>
            <a:pPr marL="342900" indent="-342900">
              <a:spcBef>
                <a:spcPts val="600"/>
              </a:spcBef>
              <a:spcAft>
                <a:spcPts val="0"/>
              </a:spcAft>
              <a:buFont typeface="Arial" panose="020B0604020202020204" pitchFamily="34" charset="0"/>
              <a:buChar char="•"/>
            </a:pPr>
            <a:r>
              <a:rPr lang="en-US" sz="2000" dirty="0"/>
              <a:t>Investment Adviser Delivery of Notice to Clients</a:t>
            </a:r>
          </a:p>
          <a:p>
            <a:pPr lvl="1">
              <a:spcBef>
                <a:spcPts val="600"/>
              </a:spcBef>
              <a:spcAft>
                <a:spcPts val="0"/>
              </a:spcAft>
              <a:buClr>
                <a:schemeClr val="accent1"/>
              </a:buClr>
              <a:buFont typeface="Arial" panose="020B0604020202020204" pitchFamily="34" charset="0"/>
              <a:buChar char="•"/>
            </a:pPr>
            <a:r>
              <a:rPr lang="en-US" sz="1600" dirty="0"/>
              <a:t>Notice must continue to include the qualified custodian’s name, address, and the manner in which the investments are maintained, but also would be required to include the </a:t>
            </a:r>
            <a:r>
              <a:rPr lang="en-US" sz="1600" u="sng" dirty="0"/>
              <a:t>custodial account number</a:t>
            </a:r>
            <a:endParaRPr lang="en-US" sz="1800" dirty="0"/>
          </a:p>
          <a:p>
            <a:endParaRPr lang="en-US" dirty="0"/>
          </a:p>
        </p:txBody>
      </p:sp>
    </p:spTree>
    <p:extLst>
      <p:ext uri="{BB962C8B-B14F-4D97-AF65-F5344CB8AC3E}">
        <p14:creationId xmlns:p14="http://schemas.microsoft.com/office/powerpoint/2010/main" val="1439810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SAFEGUARDING RULE – KEY CHANGES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56</a:t>
            </a:fld>
            <a:endParaRPr lang="en-US" altLang="en-US" dirty="0"/>
          </a:p>
        </p:txBody>
      </p:sp>
      <p:sp>
        <p:nvSpPr>
          <p:cNvPr id="6" name="Text Placeholder 5"/>
          <p:cNvSpPr>
            <a:spLocks noGrp="1"/>
          </p:cNvSpPr>
          <p:nvPr>
            <p:ph type="body" sz="quarter" idx="17"/>
          </p:nvPr>
        </p:nvSpPr>
        <p:spPr>
          <a:xfrm>
            <a:off x="495300" y="1413385"/>
            <a:ext cx="8153400" cy="4717616"/>
          </a:xfrm>
        </p:spPr>
        <p:txBody>
          <a:bodyPr/>
          <a:lstStyle/>
          <a:p>
            <a:pPr marL="342900" indent="-342900">
              <a:spcBef>
                <a:spcPts val="600"/>
              </a:spcBef>
              <a:spcAft>
                <a:spcPts val="0"/>
              </a:spcAft>
              <a:buFont typeface="Arial" panose="020B0604020202020204" pitchFamily="34" charset="0"/>
              <a:buChar char="•"/>
            </a:pPr>
            <a:r>
              <a:rPr lang="en-US" sz="2000" dirty="0"/>
              <a:t>Amendments to the Surprise Examination Requirement</a:t>
            </a:r>
          </a:p>
          <a:p>
            <a:pPr lvl="1">
              <a:spcBef>
                <a:spcPts val="600"/>
              </a:spcBef>
              <a:spcAft>
                <a:spcPts val="0"/>
              </a:spcAft>
              <a:buFont typeface="Arial" panose="020B0604020202020204" pitchFamily="34" charset="0"/>
              <a:buChar char="•"/>
            </a:pPr>
            <a:r>
              <a:rPr lang="en-US" sz="1600" dirty="0"/>
              <a:t>Imposes new requirement that an adviser must </a:t>
            </a:r>
            <a:r>
              <a:rPr lang="en-US" sz="1600" u="sng" dirty="0"/>
              <a:t>reasonably believe</a:t>
            </a:r>
            <a:r>
              <a:rPr lang="en-US" sz="1600" dirty="0"/>
              <a:t> that the written agreement with the accountant performing the exam has been implemented (</a:t>
            </a:r>
            <a:r>
              <a:rPr lang="en-US" sz="1600" i="1" dirty="0"/>
              <a:t>i.e.</a:t>
            </a:r>
            <a:r>
              <a:rPr lang="en-US" sz="1600" dirty="0"/>
              <a:t>, that the </a:t>
            </a:r>
            <a:r>
              <a:rPr lang="en-US" sz="1600" u="sng" dirty="0"/>
              <a:t>accountant is capable of, and intends to, comply</a:t>
            </a:r>
            <a:r>
              <a:rPr lang="en-US" sz="1600" dirty="0"/>
              <a:t> with the agreement and its obligations thereunder, including Form </a:t>
            </a:r>
            <a:r>
              <a:rPr lang="en-US" sz="1600" dirty="0" err="1"/>
              <a:t>ADV</a:t>
            </a:r>
            <a:r>
              <a:rPr lang="en-US" sz="1600" dirty="0"/>
              <a:t>–E filing and notification requirements when required)</a:t>
            </a:r>
          </a:p>
          <a:p>
            <a:pPr marL="342900" lvl="0" indent="-342900">
              <a:spcBef>
                <a:spcPts val="600"/>
              </a:spcBef>
              <a:spcAft>
                <a:spcPts val="0"/>
              </a:spcAft>
              <a:buFont typeface="Arial" panose="020B0604020202020204" pitchFamily="34" charset="0"/>
              <a:buChar char="•"/>
            </a:pPr>
            <a:r>
              <a:rPr lang="en-US" sz="2000" dirty="0"/>
              <a:t>Additional Exceptions from Surprise Exam Requirement</a:t>
            </a:r>
          </a:p>
          <a:p>
            <a:pPr lvl="1">
              <a:spcBef>
                <a:spcPts val="600"/>
              </a:spcBef>
              <a:spcAft>
                <a:spcPts val="0"/>
              </a:spcAft>
              <a:buClr>
                <a:schemeClr val="accent1"/>
              </a:buClr>
              <a:buFont typeface="Arial" panose="020B0604020202020204" pitchFamily="34" charset="0"/>
              <a:buChar char="•"/>
            </a:pPr>
            <a:r>
              <a:rPr lang="en-US" sz="1600" dirty="0"/>
              <a:t>Provides an exception when the adviser’s </a:t>
            </a:r>
            <a:r>
              <a:rPr lang="en-US" sz="1600" u="sng" dirty="0"/>
              <a:t>sole</a:t>
            </a:r>
            <a:r>
              <a:rPr lang="en-US" sz="1600" dirty="0"/>
              <a:t> reason for having custody is because it has </a:t>
            </a:r>
            <a:r>
              <a:rPr lang="en-US" sz="1600" u="sng" dirty="0"/>
              <a:t>discretionary authority</a:t>
            </a:r>
            <a:r>
              <a:rPr lang="en-US" sz="1600" dirty="0"/>
              <a:t>, subject to conditions</a:t>
            </a:r>
          </a:p>
          <a:p>
            <a:pPr lvl="1">
              <a:spcBef>
                <a:spcPts val="600"/>
              </a:spcBef>
              <a:spcAft>
                <a:spcPts val="0"/>
              </a:spcAft>
              <a:buClr>
                <a:schemeClr val="accent1"/>
              </a:buClr>
              <a:buFont typeface="Arial" panose="020B0604020202020204" pitchFamily="34" charset="0"/>
              <a:buChar char="•"/>
            </a:pPr>
            <a:r>
              <a:rPr lang="en-US" sz="1600" dirty="0"/>
              <a:t>Provides an exception where the adviser is acting according to a “</a:t>
            </a:r>
            <a:r>
              <a:rPr lang="en-US" sz="1600" u="sng" dirty="0"/>
              <a:t>standing letter of authorization</a:t>
            </a:r>
            <a:r>
              <a:rPr lang="en-US" sz="1600" dirty="0"/>
              <a:t>”</a:t>
            </a:r>
          </a:p>
          <a:p>
            <a:pPr marL="342900" lvl="0" indent="-342900">
              <a:spcBef>
                <a:spcPts val="600"/>
              </a:spcBef>
              <a:spcAft>
                <a:spcPts val="0"/>
              </a:spcAft>
              <a:buFont typeface="Arial" panose="020B0604020202020204" pitchFamily="34" charset="0"/>
              <a:buChar char="•"/>
            </a:pPr>
            <a:r>
              <a:rPr lang="en-US" sz="2000" dirty="0"/>
              <a:t>Expanded Availability of Audit Provision Beyond Pooled Vehicles</a:t>
            </a:r>
          </a:p>
          <a:p>
            <a:pPr lvl="1">
              <a:spcBef>
                <a:spcPts val="600"/>
              </a:spcBef>
              <a:spcAft>
                <a:spcPts val="0"/>
              </a:spcAft>
              <a:buClr>
                <a:schemeClr val="accent1"/>
              </a:buClr>
              <a:buFont typeface="Arial" panose="020B0604020202020204" pitchFamily="34" charset="0"/>
              <a:buChar char="•"/>
            </a:pPr>
            <a:r>
              <a:rPr lang="en-US" sz="1600" dirty="0"/>
              <a:t>Proposed rule would make the audit provision available with respect to </a:t>
            </a:r>
            <a:r>
              <a:rPr lang="en-US" sz="1600" u="sng" dirty="0"/>
              <a:t>any advisory client entity whose financial statements are able to be audited in accordance with the rule</a:t>
            </a:r>
            <a:r>
              <a:rPr lang="en-US" sz="1600" dirty="0"/>
              <a:t>, including pension plans, retirement plans and college saving plans (529 plans)</a:t>
            </a:r>
          </a:p>
          <a:p>
            <a:endParaRPr lang="en-US" dirty="0"/>
          </a:p>
        </p:txBody>
      </p:sp>
    </p:spTree>
    <p:extLst>
      <p:ext uri="{BB962C8B-B14F-4D97-AF65-F5344CB8AC3E}">
        <p14:creationId xmlns:p14="http://schemas.microsoft.com/office/powerpoint/2010/main" val="3557179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SAFEGUARDING RULE – KEY CHANGES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57</a:t>
            </a:fld>
            <a:endParaRPr lang="en-US" altLang="en-US" dirty="0"/>
          </a:p>
        </p:txBody>
      </p:sp>
      <p:sp>
        <p:nvSpPr>
          <p:cNvPr id="6" name="Text Placeholder 5"/>
          <p:cNvSpPr>
            <a:spLocks noGrp="1"/>
          </p:cNvSpPr>
          <p:nvPr>
            <p:ph type="body" sz="quarter" idx="17"/>
          </p:nvPr>
        </p:nvSpPr>
        <p:spPr>
          <a:xfrm>
            <a:off x="495300" y="1381488"/>
            <a:ext cx="8153400" cy="4717616"/>
          </a:xfrm>
        </p:spPr>
        <p:txBody>
          <a:bodyPr/>
          <a:lstStyle/>
          <a:p>
            <a:pPr marL="342900" indent="-342900">
              <a:spcBef>
                <a:spcPts val="600"/>
              </a:spcBef>
              <a:spcAft>
                <a:spcPts val="0"/>
              </a:spcAft>
              <a:buFont typeface="Arial" panose="020B0604020202020204" pitchFamily="34" charset="0"/>
              <a:buChar char="•"/>
            </a:pPr>
            <a:r>
              <a:rPr lang="en-US" sz="2000" dirty="0"/>
              <a:t>Significantly Expanded Adviser Recordkeeping Requirements</a:t>
            </a:r>
          </a:p>
          <a:p>
            <a:pPr lvl="1">
              <a:spcBef>
                <a:spcPts val="600"/>
              </a:spcBef>
              <a:spcAft>
                <a:spcPts val="0"/>
              </a:spcAft>
              <a:buFont typeface="Arial" panose="020B0604020202020204" pitchFamily="34" charset="0"/>
              <a:buChar char="•"/>
            </a:pPr>
            <a:r>
              <a:rPr lang="en-US" sz="1600" u="sng" dirty="0"/>
              <a:t>More detailed and broader scope of records</a:t>
            </a:r>
            <a:r>
              <a:rPr lang="en-US" sz="1600" dirty="0"/>
              <a:t> of trade and transaction activity and position information for each client account than the existing requirements for such records</a:t>
            </a:r>
          </a:p>
          <a:p>
            <a:pPr marL="342900" indent="-342900">
              <a:spcBef>
                <a:spcPts val="600"/>
              </a:spcBef>
              <a:spcAft>
                <a:spcPts val="0"/>
              </a:spcAft>
              <a:buFont typeface="Arial" panose="020B0604020202020204" pitchFamily="34" charset="0"/>
              <a:buChar char="•"/>
            </a:pPr>
            <a:r>
              <a:rPr lang="en-US" sz="2000" dirty="0"/>
              <a:t>Significantly Expanded Form </a:t>
            </a:r>
            <a:r>
              <a:rPr lang="en-US" sz="2000" dirty="0" err="1"/>
              <a:t>ADV</a:t>
            </a:r>
            <a:r>
              <a:rPr lang="en-US" sz="2000" dirty="0"/>
              <a:t> Disclosure Requirements</a:t>
            </a:r>
          </a:p>
          <a:p>
            <a:pPr lvl="1">
              <a:spcBef>
                <a:spcPts val="600"/>
              </a:spcBef>
              <a:spcAft>
                <a:spcPts val="0"/>
              </a:spcAft>
              <a:buFont typeface="Arial" panose="020B0604020202020204" pitchFamily="34" charset="0"/>
              <a:buChar char="•"/>
            </a:pPr>
            <a:r>
              <a:rPr lang="en-US" sz="1600" u="sng" dirty="0"/>
              <a:t>More detailed Form </a:t>
            </a:r>
            <a:r>
              <a:rPr lang="en-US" sz="1600" u="sng" dirty="0" err="1"/>
              <a:t>ADV</a:t>
            </a:r>
            <a:r>
              <a:rPr lang="en-US" sz="1600" u="sng" dirty="0"/>
              <a:t> disclosure</a:t>
            </a:r>
            <a:r>
              <a:rPr lang="en-US" sz="1600" dirty="0"/>
              <a:t> regarding, among other things, (1) the amount of client assets and number of clients falling into each custody category, (2) qualified custodians, (3) independent public accountants performing audits and surprise exams, and (4) exceptions being relied upon by the adviser</a:t>
            </a:r>
          </a:p>
          <a:p>
            <a:pPr marL="342900" indent="-342900">
              <a:spcBef>
                <a:spcPts val="600"/>
              </a:spcBef>
              <a:spcAft>
                <a:spcPts val="0"/>
              </a:spcAft>
              <a:buFont typeface="Arial" panose="020B0604020202020204" pitchFamily="34" charset="0"/>
              <a:buChar char="•"/>
            </a:pPr>
            <a:r>
              <a:rPr lang="en-US" sz="2000" dirty="0"/>
              <a:t>Existing Staff No-Action Letters and Other Staff Statements</a:t>
            </a:r>
          </a:p>
          <a:p>
            <a:pPr lvl="1">
              <a:spcBef>
                <a:spcPts val="600"/>
              </a:spcBef>
              <a:spcAft>
                <a:spcPts val="0"/>
              </a:spcAft>
              <a:buFont typeface="Arial" panose="020B0604020202020204" pitchFamily="34" charset="0"/>
              <a:buChar char="•"/>
            </a:pPr>
            <a:r>
              <a:rPr lang="en-US" sz="1600" dirty="0"/>
              <a:t>SEC staff is reviewing no-action letters and other guidance under the custody rule to determine whether any (or any portions thereof) should be </a:t>
            </a:r>
            <a:r>
              <a:rPr lang="en-US" sz="1600" u="sng" dirty="0"/>
              <a:t>withdrawn</a:t>
            </a:r>
            <a:r>
              <a:rPr lang="en-US" sz="1600" dirty="0"/>
              <a:t> in connection with any adoption of the proposal</a:t>
            </a:r>
          </a:p>
          <a:p>
            <a:pPr marL="342900" indent="-342900">
              <a:spcBef>
                <a:spcPts val="600"/>
              </a:spcBef>
              <a:spcAft>
                <a:spcPts val="0"/>
              </a:spcAft>
              <a:buFont typeface="Arial" panose="020B0604020202020204" pitchFamily="34" charset="0"/>
              <a:buChar char="•"/>
            </a:pPr>
            <a:r>
              <a:rPr lang="en-US" sz="2000" dirty="0"/>
              <a:t>Very Short Transition Period and Compliance Date</a:t>
            </a:r>
          </a:p>
          <a:p>
            <a:pPr lvl="1">
              <a:spcBef>
                <a:spcPts val="600"/>
              </a:spcBef>
              <a:spcAft>
                <a:spcPts val="0"/>
              </a:spcAft>
              <a:buFont typeface="Arial" panose="020B0604020202020204" pitchFamily="34" charset="0"/>
              <a:buChar char="•"/>
            </a:pPr>
            <a:r>
              <a:rPr lang="en-US" sz="1600" u="sng" dirty="0"/>
              <a:t>One year transition period</a:t>
            </a:r>
            <a:r>
              <a:rPr lang="en-US" sz="1600" dirty="0"/>
              <a:t> (with a longer 18-month period for advisers with no more than $1 billion in regulatory assets under management)</a:t>
            </a:r>
            <a:endParaRPr lang="en-US" dirty="0"/>
          </a:p>
          <a:p>
            <a:endParaRPr lang="en-US" dirty="0"/>
          </a:p>
        </p:txBody>
      </p:sp>
    </p:spTree>
    <p:extLst>
      <p:ext uri="{BB962C8B-B14F-4D97-AF65-F5344CB8AC3E}">
        <p14:creationId xmlns:p14="http://schemas.microsoft.com/office/powerpoint/2010/main" val="2567230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68850" y="3935258"/>
            <a:ext cx="7648606" cy="727821"/>
          </a:xfrm>
        </p:spPr>
        <p:txBody>
          <a:bodyPr/>
          <a:lstStyle/>
          <a:p>
            <a:r>
              <a:rPr lang="en-GB" sz="3200" dirty="0" err="1"/>
              <a:t>ESG</a:t>
            </a:r>
            <a:r>
              <a:rPr lang="en-GB" sz="3200" dirty="0"/>
              <a:t> Developments for Managers</a:t>
            </a:r>
            <a:endParaRPr lang="en-US" sz="3200" dirty="0"/>
          </a:p>
        </p:txBody>
      </p:sp>
      <p:sp>
        <p:nvSpPr>
          <p:cNvPr id="4" name="Text Placeholder 3"/>
          <p:cNvSpPr>
            <a:spLocks noGrp="1"/>
          </p:cNvSpPr>
          <p:nvPr>
            <p:ph type="body" sz="quarter" idx="11"/>
          </p:nvPr>
        </p:nvSpPr>
        <p:spPr>
          <a:xfrm>
            <a:off x="468850" y="4546120"/>
            <a:ext cx="5026175" cy="1475117"/>
          </a:xfrm>
        </p:spPr>
        <p:txBody>
          <a:bodyPr/>
          <a:lstStyle/>
          <a:p>
            <a:r>
              <a:rPr lang="en-US" b="1" dirty="0" smtClean="0"/>
              <a:t>Speakers:</a:t>
            </a:r>
          </a:p>
          <a:p>
            <a:pPr marL="285750" indent="-285750">
              <a:buFont typeface="Arial" panose="020B0604020202020204" pitchFamily="34" charset="0"/>
              <a:buChar char="•"/>
            </a:pPr>
            <a:r>
              <a:rPr lang="en-GB" dirty="0"/>
              <a:t>Sasha Burstein, Partner - </a:t>
            </a:r>
            <a:r>
              <a:rPr lang="en-GB" dirty="0" err="1"/>
              <a:t>K&amp;L</a:t>
            </a:r>
            <a:r>
              <a:rPr lang="en-GB" dirty="0"/>
              <a:t> Gates</a:t>
            </a:r>
            <a:endParaRPr lang="en-GB" dirty="0" smtClean="0"/>
          </a:p>
          <a:p>
            <a:pPr marL="285750" indent="-285750">
              <a:buFont typeface="Arial" panose="020B0604020202020204" pitchFamily="34" charset="0"/>
              <a:buChar char="•"/>
            </a:pPr>
            <a:r>
              <a:rPr lang="en-GB" dirty="0"/>
              <a:t>Ruth Delaney, Partner - </a:t>
            </a:r>
            <a:r>
              <a:rPr lang="en-GB" dirty="0" err="1"/>
              <a:t>K&amp;L</a:t>
            </a:r>
            <a:r>
              <a:rPr lang="en-GB" dirty="0"/>
              <a:t> </a:t>
            </a:r>
            <a:r>
              <a:rPr lang="en-GB" dirty="0" smtClean="0"/>
              <a:t>Gates</a:t>
            </a:r>
          </a:p>
          <a:p>
            <a:pPr marL="285750" indent="-285750">
              <a:buFont typeface="Arial" panose="020B0604020202020204" pitchFamily="34" charset="0"/>
              <a:buChar char="•"/>
            </a:pPr>
            <a:r>
              <a:rPr lang="en-GB" dirty="0" smtClean="0"/>
              <a:t>Andrew Feucht, </a:t>
            </a:r>
            <a:r>
              <a:rPr lang="en-GB" dirty="0" smtClean="0"/>
              <a:t>Partner - </a:t>
            </a:r>
            <a:r>
              <a:rPr lang="en-GB" dirty="0"/>
              <a:t>K&amp;L </a:t>
            </a:r>
            <a:r>
              <a:rPr lang="en-GB" dirty="0" smtClean="0"/>
              <a:t>Gates</a:t>
            </a:r>
            <a:endParaRPr lang="en-US" dirty="0"/>
          </a:p>
        </p:txBody>
      </p:sp>
    </p:spTree>
    <p:extLst>
      <p:ext uri="{BB962C8B-B14F-4D97-AF65-F5344CB8AC3E}">
        <p14:creationId xmlns:p14="http://schemas.microsoft.com/office/powerpoint/2010/main" val="948537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3382"/>
            <a:ext cx="8229600" cy="655638"/>
          </a:xfrm>
        </p:spPr>
        <p:txBody>
          <a:bodyPr/>
          <a:lstStyle/>
          <a:p>
            <a:r>
              <a:rPr lang="en-US" dirty="0" smtClean="0">
                <a:solidFill>
                  <a:schemeClr val="accent6"/>
                </a:solidFill>
              </a:rPr>
              <a:t>2024 SEC Examination Priorities </a:t>
            </a:r>
            <a:endParaRPr lang="en-US" dirty="0">
              <a:solidFill>
                <a:schemeClr val="accent6"/>
              </a:solidFill>
            </a:endParaRPr>
          </a:p>
        </p:txBody>
      </p:sp>
      <p:sp>
        <p:nvSpPr>
          <p:cNvPr id="3" name="Content Placeholder 2"/>
          <p:cNvSpPr>
            <a:spLocks noGrp="1"/>
          </p:cNvSpPr>
          <p:nvPr>
            <p:ph idx="1"/>
          </p:nvPr>
        </p:nvSpPr>
        <p:spPr>
          <a:xfrm>
            <a:off x="457200" y="1892595"/>
            <a:ext cx="8229600" cy="4297363"/>
          </a:xfrm>
        </p:spPr>
        <p:txBody>
          <a:bodyPr/>
          <a:lstStyle/>
          <a:p>
            <a:pPr>
              <a:buFont typeface="Arial" panose="020B0604020202020204" pitchFamily="34" charset="0"/>
              <a:buChar char="•"/>
            </a:pPr>
            <a:r>
              <a:rPr lang="en-US" sz="2000" dirty="0" smtClean="0"/>
              <a:t>Adjusted </a:t>
            </a:r>
            <a:r>
              <a:rPr lang="en-US" sz="2000" dirty="0"/>
              <a:t>timeframe for announcement of Examination Priorities by the Division of </a:t>
            </a:r>
            <a:r>
              <a:rPr lang="en-US" sz="2000" dirty="0" smtClean="0"/>
              <a:t>Examinations</a:t>
            </a:r>
            <a:endParaRPr lang="en-US" sz="2000" dirty="0"/>
          </a:p>
          <a:p>
            <a:pPr lvl="1"/>
            <a:r>
              <a:rPr lang="en-US" sz="2000" dirty="0"/>
              <a:t>7 February 2023 – Examination Priorities for FY 2023 Announced</a:t>
            </a:r>
          </a:p>
          <a:p>
            <a:pPr lvl="1"/>
            <a:r>
              <a:rPr lang="en-US" sz="2000" dirty="0"/>
              <a:t>16 October 2023 – Examination Priorities for FY 2024 Announced</a:t>
            </a:r>
          </a:p>
          <a:p>
            <a:pPr>
              <a:buFont typeface="Arial" panose="020B0604020202020204" pitchFamily="34" charset="0"/>
              <a:buChar char="•"/>
            </a:pPr>
            <a:r>
              <a:rPr lang="en-US" sz="2000" dirty="0" smtClean="0"/>
              <a:t>Provides </a:t>
            </a:r>
            <a:r>
              <a:rPr lang="en-US" sz="2000" dirty="0"/>
              <a:t>examination focus areas for specific market </a:t>
            </a:r>
            <a:r>
              <a:rPr lang="en-US" sz="2000" dirty="0" smtClean="0"/>
              <a:t>participants </a:t>
            </a:r>
            <a:r>
              <a:rPr lang="en-US" sz="2000" dirty="0"/>
              <a:t>and particular “risk areas,” with overall focus on strong compliance processes and examinations concerning new SEC </a:t>
            </a:r>
            <a:r>
              <a:rPr lang="en-US" sz="2000" dirty="0" smtClean="0"/>
              <a:t>rules</a:t>
            </a:r>
            <a:endParaRPr lang="en-US" sz="2000" dirty="0"/>
          </a:p>
          <a:p>
            <a:pPr>
              <a:buFont typeface="Arial" panose="020B0604020202020204" pitchFamily="34" charset="0"/>
              <a:buChar char="•"/>
            </a:pPr>
            <a:r>
              <a:rPr lang="en-US" sz="2000" dirty="0"/>
              <a:t>ESG issues dropped from FY 2024 Examination </a:t>
            </a:r>
            <a:r>
              <a:rPr lang="en-US" sz="2000" dirty="0" smtClean="0"/>
              <a:t>Priorities</a:t>
            </a:r>
            <a:endParaRPr lang="en-US" sz="2000" dirty="0"/>
          </a:p>
          <a:p>
            <a:endParaRPr lang="en-US" sz="2000" dirty="0" smtClean="0"/>
          </a:p>
        </p:txBody>
      </p:sp>
    </p:spTree>
    <p:extLst>
      <p:ext uri="{BB962C8B-B14F-4D97-AF65-F5344CB8AC3E}">
        <p14:creationId xmlns:p14="http://schemas.microsoft.com/office/powerpoint/2010/main" val="3530476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Footer Placeholder 2"/>
          <p:cNvSpPr>
            <a:spLocks noGrp="1"/>
          </p:cNvSpPr>
          <p:nvPr>
            <p:ph type="ftr" sz="quarter" idx="10"/>
          </p:nvPr>
        </p:nvSpPr>
        <p:spPr/>
        <p:txBody>
          <a:bodyPr/>
          <a:lstStyle/>
          <a:p>
            <a:pPr>
              <a:defRPr/>
            </a:pPr>
            <a:r>
              <a:rPr lang="en-US" altLang="en-US" smtClean="0"/>
              <a:t>klgates.com</a:t>
            </a:r>
            <a:endParaRPr lang="en-US" altLang="en-US"/>
          </a:p>
        </p:txBody>
      </p:sp>
      <p:sp>
        <p:nvSpPr>
          <p:cNvPr id="4" name="Date Placeholder 3"/>
          <p:cNvSpPr>
            <a:spLocks noGrp="1"/>
          </p:cNvSpPr>
          <p:nvPr>
            <p:ph type="dt" sz="half" idx="11"/>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2"/>
          </p:nvPr>
        </p:nvSpPr>
        <p:spPr/>
        <p:txBody>
          <a:bodyPr/>
          <a:lstStyle/>
          <a:p>
            <a:pPr>
              <a:defRPr/>
            </a:pPr>
            <a:fld id="{E8985155-A45C-4089-A89E-2A3E32B6F0E3}" type="slidenum">
              <a:rPr lang="en-US" altLang="en-US" smtClean="0"/>
              <a:pPr>
                <a:defRPr/>
              </a:pPr>
              <a:t>59</a:t>
            </a:fld>
            <a:endParaRPr lang="en-US" altLang="en-US"/>
          </a:p>
        </p:txBody>
      </p:sp>
      <p:sp>
        <p:nvSpPr>
          <p:cNvPr id="6" name="Text Placeholder 5"/>
          <p:cNvSpPr>
            <a:spLocks noGrp="1"/>
          </p:cNvSpPr>
          <p:nvPr>
            <p:ph type="body" sz="quarter" idx="13"/>
          </p:nvPr>
        </p:nvSpPr>
        <p:spPr>
          <a:xfrm>
            <a:off x="492127" y="1626036"/>
            <a:ext cx="1634386" cy="4717616"/>
          </a:xfrm>
        </p:spPr>
        <p:txBody>
          <a:bodyPr/>
          <a:lstStyle/>
          <a:p>
            <a:r>
              <a:rPr lang="en-US" dirty="0" smtClean="0"/>
              <a:t> </a:t>
            </a:r>
            <a:endParaRPr lang="en-US" dirty="0"/>
          </a:p>
        </p:txBody>
      </p:sp>
      <p:sp>
        <p:nvSpPr>
          <p:cNvPr id="7" name="Content Placeholder 6"/>
          <p:cNvSpPr>
            <a:spLocks noGrp="1"/>
          </p:cNvSpPr>
          <p:nvPr>
            <p:ph sz="quarter" idx="14"/>
          </p:nvPr>
        </p:nvSpPr>
        <p:spPr>
          <a:xfrm>
            <a:off x="2296359" y="1626036"/>
            <a:ext cx="6560562" cy="4717616"/>
          </a:xfrm>
        </p:spPr>
        <p:txBody>
          <a:bodyPr/>
          <a:lstStyle/>
          <a:p>
            <a:pPr marL="457200" indent="-457200">
              <a:buFont typeface="+mj-lt"/>
              <a:buAutoNum type="arabicPeriod"/>
            </a:pPr>
            <a:r>
              <a:rPr lang="en-US" dirty="0" smtClean="0"/>
              <a:t>Strong </a:t>
            </a:r>
            <a:r>
              <a:rPr lang="en-US" dirty="0"/>
              <a:t>demand for </a:t>
            </a:r>
            <a:r>
              <a:rPr lang="en-US" dirty="0" err="1"/>
              <a:t>ESG</a:t>
            </a:r>
            <a:r>
              <a:rPr lang="en-US" dirty="0"/>
              <a:t> </a:t>
            </a:r>
            <a:r>
              <a:rPr lang="en-US" dirty="0" smtClean="0"/>
              <a:t>investments</a:t>
            </a:r>
            <a:endParaRPr lang="en-US" dirty="0"/>
          </a:p>
          <a:p>
            <a:pPr marL="457200" indent="-457200">
              <a:buFont typeface="+mj-lt"/>
              <a:buAutoNum type="arabicPeriod"/>
            </a:pPr>
            <a:r>
              <a:rPr lang="en-US" dirty="0" smtClean="0"/>
              <a:t>Managers </a:t>
            </a:r>
            <a:r>
              <a:rPr lang="en-US" dirty="0"/>
              <a:t>rushing to the </a:t>
            </a:r>
            <a:r>
              <a:rPr lang="en-US" dirty="0" smtClean="0"/>
              <a:t>space</a:t>
            </a:r>
            <a:endParaRPr lang="en-US" dirty="0"/>
          </a:p>
          <a:p>
            <a:pPr marL="457200" indent="-457200">
              <a:buFont typeface="+mj-lt"/>
              <a:buAutoNum type="arabicPeriod"/>
            </a:pPr>
            <a:r>
              <a:rPr lang="en-US" dirty="0"/>
              <a:t>Proposed SEC ESG disclosure rules</a:t>
            </a:r>
          </a:p>
          <a:p>
            <a:pPr marL="457200" indent="-457200">
              <a:buFont typeface="+mj-lt"/>
              <a:buAutoNum type="arabicPeriod"/>
            </a:pPr>
            <a:r>
              <a:rPr lang="en-US" dirty="0" smtClean="0"/>
              <a:t>DOL ESG Rule </a:t>
            </a:r>
          </a:p>
          <a:p>
            <a:pPr marL="457200" indent="-457200">
              <a:buFont typeface="+mj-lt"/>
              <a:buAutoNum type="arabicPeriod"/>
            </a:pPr>
            <a:r>
              <a:rPr lang="en-US" dirty="0" smtClean="0"/>
              <a:t>Red </a:t>
            </a:r>
            <a:r>
              <a:rPr lang="en-US" dirty="0"/>
              <a:t>states begin passing anti-ESG </a:t>
            </a:r>
            <a:r>
              <a:rPr lang="en-US" dirty="0" smtClean="0"/>
              <a:t>legislation</a:t>
            </a:r>
            <a:endParaRPr lang="en-US" dirty="0"/>
          </a:p>
          <a:p>
            <a:pPr marL="457200" indent="-457200">
              <a:buFont typeface="+mj-lt"/>
              <a:buAutoNum type="arabicPeriod"/>
            </a:pPr>
            <a:r>
              <a:rPr lang="en-US" dirty="0" smtClean="0"/>
              <a:t>Managers </a:t>
            </a:r>
            <a:r>
              <a:rPr lang="en-US" dirty="0"/>
              <a:t>react to market split with demand from some investors for </a:t>
            </a:r>
            <a:r>
              <a:rPr lang="en-US" dirty="0" err="1"/>
              <a:t>ESG</a:t>
            </a:r>
            <a:r>
              <a:rPr lang="en-US" dirty="0"/>
              <a:t> strategies but other investors pulling away from investments with the purpose to further </a:t>
            </a:r>
            <a:r>
              <a:rPr lang="en-US" dirty="0" err="1"/>
              <a:t>ESG</a:t>
            </a:r>
            <a:r>
              <a:rPr lang="en-US" dirty="0"/>
              <a:t> </a:t>
            </a:r>
            <a:r>
              <a:rPr lang="en-US" dirty="0" smtClean="0"/>
              <a:t>initiatives</a:t>
            </a: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330431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64" y="821750"/>
            <a:ext cx="8153400" cy="555050"/>
          </a:xfrm>
        </p:spPr>
        <p:txBody>
          <a:bodyPr/>
          <a:lstStyle/>
          <a:p>
            <a:r>
              <a:rPr lang="en-US" dirty="0" smtClean="0"/>
              <a:t>DEVELOPMENTS IN THE ESG SPACE</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60</a:t>
            </a:fld>
            <a:endParaRPr lang="en-US" altLang="en-US" dirty="0"/>
          </a:p>
        </p:txBody>
      </p:sp>
      <p:sp>
        <p:nvSpPr>
          <p:cNvPr id="6" name="Text Placeholder 5"/>
          <p:cNvSpPr>
            <a:spLocks noGrp="1"/>
          </p:cNvSpPr>
          <p:nvPr>
            <p:ph type="body" sz="quarter" idx="17"/>
          </p:nvPr>
        </p:nvSpPr>
        <p:spPr/>
        <p:txBody>
          <a:bodyPr/>
          <a:lstStyle/>
          <a:p>
            <a:pPr marL="342900" indent="-342900">
              <a:buFont typeface="Arial" panose="020B0604020202020204" pitchFamily="34" charset="0"/>
              <a:buChar char="•"/>
            </a:pPr>
            <a:r>
              <a:rPr lang="en-US" dirty="0"/>
              <a:t>Proposed SEC ESG disclosure </a:t>
            </a:r>
            <a:r>
              <a:rPr lang="en-US" dirty="0" smtClean="0"/>
              <a:t>rules</a:t>
            </a:r>
            <a:endParaRPr lang="en-US" dirty="0"/>
          </a:p>
          <a:p>
            <a:pPr lvl="1">
              <a:buFont typeface="Arial" panose="020B0604020202020204" pitchFamily="34" charset="0"/>
              <a:buChar char="•"/>
            </a:pPr>
            <a:r>
              <a:rPr lang="en-US" dirty="0"/>
              <a:t>Enhanced ESG disclosure</a:t>
            </a:r>
          </a:p>
          <a:p>
            <a:pPr lvl="2">
              <a:buFont typeface="Arial" panose="020B0604020202020204" pitchFamily="34" charset="0"/>
              <a:buChar char="•"/>
            </a:pPr>
            <a:r>
              <a:rPr lang="en-US" dirty="0"/>
              <a:t>Integration Funds, ESG Focused Funds, Impact </a:t>
            </a:r>
            <a:r>
              <a:rPr lang="en-US" dirty="0" smtClean="0"/>
              <a:t>Funds</a:t>
            </a:r>
          </a:p>
          <a:p>
            <a:pPr marL="342900" indent="-342900">
              <a:buFont typeface="Arial" panose="020B0604020202020204" pitchFamily="34" charset="0"/>
              <a:buChar char="•"/>
            </a:pPr>
            <a:r>
              <a:rPr lang="en-US" dirty="0" smtClean="0"/>
              <a:t>The States</a:t>
            </a:r>
            <a:endParaRPr lang="en-US" dirty="0"/>
          </a:p>
          <a:p>
            <a:pPr lvl="1">
              <a:buFont typeface="Arial" panose="020B0604020202020204" pitchFamily="34" charset="0"/>
              <a:buChar char="•"/>
            </a:pPr>
            <a:r>
              <a:rPr lang="en-US" dirty="0"/>
              <a:t>Concern that state assets are being used to promote ESG goals instead of providing investment </a:t>
            </a:r>
            <a:r>
              <a:rPr lang="en-US" dirty="0" smtClean="0"/>
              <a:t>returns</a:t>
            </a:r>
          </a:p>
          <a:p>
            <a:pPr marL="342900" indent="-342900">
              <a:buFont typeface="Arial" panose="020B0604020202020204" pitchFamily="34" charset="0"/>
              <a:buChar char="•"/>
            </a:pPr>
            <a:r>
              <a:rPr lang="en-US" dirty="0" smtClean="0"/>
              <a:t>DOL ESG Rule </a:t>
            </a:r>
            <a:endParaRPr lang="en-US" dirty="0"/>
          </a:p>
          <a:p>
            <a:endParaRPr lang="en-US" dirty="0"/>
          </a:p>
        </p:txBody>
      </p:sp>
    </p:spTree>
    <p:extLst>
      <p:ext uri="{BB962C8B-B14F-4D97-AF65-F5344CB8AC3E}">
        <p14:creationId xmlns:p14="http://schemas.microsoft.com/office/powerpoint/2010/main" val="3741803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95300" y="1064635"/>
            <a:ext cx="8153400" cy="555050"/>
          </a:xfrm>
        </p:spPr>
        <p:txBody>
          <a:bodyPr/>
          <a:lstStyle/>
          <a:p>
            <a:r>
              <a:rPr lang="en-AU" dirty="0" smtClean="0"/>
              <a:t>SEC PROPOSAL: </a:t>
            </a:r>
            <a:r>
              <a:rPr lang="en-AU" dirty="0" err="1" smtClean="0"/>
              <a:t>ESG</a:t>
            </a:r>
            <a:r>
              <a:rPr lang="en-AU" dirty="0" smtClean="0"/>
              <a:t> DISCLOSURE AND REPORTING FOR INVESTMENT ADVISERS</a:t>
            </a:r>
            <a:endParaRPr lang="en-AU" dirty="0"/>
          </a:p>
        </p:txBody>
      </p:sp>
      <p:sp>
        <p:nvSpPr>
          <p:cNvPr id="4" name="Footer Placeholder 3"/>
          <p:cNvSpPr>
            <a:spLocks noGrp="1"/>
          </p:cNvSpPr>
          <p:nvPr>
            <p:ph type="ftr" sz="quarter" idx="14"/>
          </p:nvPr>
        </p:nvSpPr>
        <p:spPr/>
        <p:txBody>
          <a:bodyPr/>
          <a:lstStyle/>
          <a:p>
            <a:r>
              <a:rPr lang="en-US" altLang="en-US" smtClean="0"/>
              <a:t>klgates.com</a:t>
            </a:r>
            <a:endParaRPr lang="en-US" altLang="en-US" dirty="0"/>
          </a:p>
        </p:txBody>
      </p:sp>
      <p:sp>
        <p:nvSpPr>
          <p:cNvPr id="5" name="Date Placeholder 4"/>
          <p:cNvSpPr>
            <a:spLocks noGrp="1"/>
          </p:cNvSpPr>
          <p:nvPr>
            <p:ph type="dt" sz="half" idx="15"/>
          </p:nvPr>
        </p:nvSpPr>
        <p:spPr/>
        <p:txBody>
          <a:bodyPr/>
          <a:lstStyle/>
          <a:p>
            <a:r>
              <a:rPr lang="en-US" altLang="en-US" dirty="0" smtClean="0"/>
              <a:t>2023</a:t>
            </a:r>
            <a:endParaRPr lang="en-US" altLang="en-US" dirty="0"/>
          </a:p>
        </p:txBody>
      </p:sp>
      <p:sp>
        <p:nvSpPr>
          <p:cNvPr id="6" name="Slide Number Placeholder 5"/>
          <p:cNvSpPr>
            <a:spLocks noGrp="1"/>
          </p:cNvSpPr>
          <p:nvPr>
            <p:ph type="sldNum" sz="quarter" idx="16"/>
          </p:nvPr>
        </p:nvSpPr>
        <p:spPr/>
        <p:txBody>
          <a:bodyPr/>
          <a:lstStyle/>
          <a:p>
            <a:fld id="{F6C52ABF-3520-460E-8D10-D8087401F00B}" type="slidenum">
              <a:rPr lang="en-US" altLang="en-US" smtClean="0"/>
              <a:pPr/>
              <a:t>61</a:t>
            </a:fld>
            <a:endParaRPr lang="en-US" altLang="en-US" dirty="0"/>
          </a:p>
        </p:txBody>
      </p:sp>
      <p:sp>
        <p:nvSpPr>
          <p:cNvPr id="3" name="Text Placeholder 2"/>
          <p:cNvSpPr>
            <a:spLocks noGrp="1"/>
          </p:cNvSpPr>
          <p:nvPr>
            <p:ph type="body" sz="quarter" idx="17"/>
          </p:nvPr>
        </p:nvSpPr>
        <p:spPr>
          <a:xfrm>
            <a:off x="495300" y="1865747"/>
            <a:ext cx="8153400" cy="4717616"/>
          </a:xfrm>
        </p:spPr>
        <p:txBody>
          <a:bodyPr>
            <a:normAutofit/>
          </a:bodyPr>
          <a:lstStyle/>
          <a:p>
            <a:pPr marL="342900" indent="-342900">
              <a:buFont typeface="Arial" panose="020B0604020202020204" pitchFamily="34" charset="0"/>
              <a:buChar char="•"/>
            </a:pPr>
            <a:r>
              <a:rPr lang="en-US" altLang="en-US" dirty="0" smtClean="0"/>
              <a:t>The SEC’s proposal would require investment advisers to include specific disclosures in their Form </a:t>
            </a:r>
            <a:r>
              <a:rPr lang="en-US" altLang="en-US" dirty="0" err="1" smtClean="0"/>
              <a:t>ADV</a:t>
            </a:r>
            <a:r>
              <a:rPr lang="en-US" altLang="en-US" dirty="0" smtClean="0"/>
              <a:t>, Part 2A regarding:</a:t>
            </a:r>
          </a:p>
          <a:p>
            <a:pPr lvl="1">
              <a:buFont typeface="Arial" panose="020B0604020202020204" pitchFamily="34" charset="0"/>
              <a:buChar char="•"/>
            </a:pPr>
            <a:r>
              <a:rPr lang="en-US" altLang="en-US" dirty="0" smtClean="0"/>
              <a:t>Their </a:t>
            </a:r>
            <a:r>
              <a:rPr lang="en-US" altLang="en-US" dirty="0" err="1" smtClean="0"/>
              <a:t>ESG</a:t>
            </a:r>
            <a:r>
              <a:rPr lang="en-US" altLang="en-US" dirty="0" smtClean="0"/>
              <a:t> strategy</a:t>
            </a:r>
          </a:p>
          <a:p>
            <a:pPr lvl="1">
              <a:buFont typeface="Arial" panose="020B0604020202020204" pitchFamily="34" charset="0"/>
              <a:buChar char="•"/>
            </a:pPr>
            <a:r>
              <a:rPr lang="en-US" altLang="en-US" dirty="0" smtClean="0"/>
              <a:t>The criteria and methodology used to evaluate, select or exclude investments based on </a:t>
            </a:r>
            <a:r>
              <a:rPr lang="en-US" altLang="en-US" dirty="0" err="1" smtClean="0"/>
              <a:t>ESG</a:t>
            </a:r>
            <a:r>
              <a:rPr lang="en-US" altLang="en-US" dirty="0" smtClean="0"/>
              <a:t> factors</a:t>
            </a:r>
          </a:p>
          <a:p>
            <a:pPr lvl="1">
              <a:buFont typeface="Arial" panose="020B0604020202020204" pitchFamily="34" charset="0"/>
              <a:buChar char="•"/>
            </a:pPr>
            <a:r>
              <a:rPr lang="en-US" altLang="en-US" dirty="0" smtClean="0"/>
              <a:t>Material r</a:t>
            </a:r>
            <a:r>
              <a:rPr lang="en-US" altLang="en-US" dirty="0"/>
              <a:t>elationships </a:t>
            </a:r>
            <a:r>
              <a:rPr lang="en-US" altLang="en-US" dirty="0" smtClean="0"/>
              <a:t>with </a:t>
            </a:r>
            <a:r>
              <a:rPr lang="en-US" altLang="en-US" dirty="0"/>
              <a:t>any related person </a:t>
            </a:r>
            <a:r>
              <a:rPr lang="en-US" altLang="en-US" dirty="0" smtClean="0"/>
              <a:t>ESG consultants or other service providers</a:t>
            </a:r>
          </a:p>
          <a:p>
            <a:pPr marL="342900" indent="-342900">
              <a:buFont typeface="Arial" panose="020B0604020202020204" pitchFamily="34" charset="0"/>
              <a:buChar char="•"/>
            </a:pPr>
            <a:r>
              <a:rPr lang="en-US" altLang="en-US" dirty="0" smtClean="0"/>
              <a:t>Comparable disclosure and reporting requirements would apply in connection with separately managed accounts, private funds and wrap fee programs</a:t>
            </a:r>
          </a:p>
        </p:txBody>
      </p:sp>
    </p:spTree>
    <p:extLst>
      <p:ext uri="{BB962C8B-B14F-4D97-AF65-F5344CB8AC3E}">
        <p14:creationId xmlns:p14="http://schemas.microsoft.com/office/powerpoint/2010/main" val="415271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818" y="765483"/>
            <a:ext cx="8887851" cy="555050"/>
          </a:xfrm>
        </p:spPr>
        <p:txBody>
          <a:bodyPr/>
          <a:lstStyle/>
          <a:p>
            <a:r>
              <a:rPr lang="en-US" sz="3200" dirty="0" smtClean="0"/>
              <a:t>PROPOSED </a:t>
            </a:r>
            <a:r>
              <a:rPr lang="en-US" sz="3200" dirty="0" err="1" smtClean="0"/>
              <a:t>ESG</a:t>
            </a:r>
            <a:r>
              <a:rPr lang="en-US" sz="3200" dirty="0" smtClean="0"/>
              <a:t> REFORMS FOR FUNDS </a:t>
            </a:r>
            <a:endParaRPr lang="en-US" dirty="0"/>
          </a:p>
        </p:txBody>
      </p:sp>
      <p:sp>
        <p:nvSpPr>
          <p:cNvPr id="3" name="Footer Placeholder 2"/>
          <p:cNvSpPr>
            <a:spLocks noGrp="1"/>
          </p:cNvSpPr>
          <p:nvPr>
            <p:ph type="ftr" sz="quarter" idx="1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smtClean="0">
                <a:ln>
                  <a:noFill/>
                </a:ln>
                <a:solidFill>
                  <a:srgbClr val="51626F"/>
                </a:solidFill>
                <a:effectLst/>
                <a:uLnTx/>
                <a:uFillTx/>
                <a:latin typeface="Arial" charset="0"/>
                <a:ea typeface="Osaka" pitchFamily="1" charset="-128"/>
                <a:cs typeface="+mn-cs"/>
              </a:rPr>
              <a:t>klgates.com</a:t>
            </a:r>
            <a:endParaRPr kumimoji="0" lang="en-US" altLang="en-US" sz="1000" b="0" i="0" u="none" strike="noStrike" kern="1200" cap="none" spc="0" normalizeH="0" baseline="0" noProof="0" dirty="0">
              <a:ln>
                <a:noFill/>
              </a:ln>
              <a:solidFill>
                <a:srgbClr val="51626F"/>
              </a:solidFill>
              <a:effectLst/>
              <a:uLnTx/>
              <a:uFillTx/>
              <a:latin typeface="Arial" charset="0"/>
              <a:ea typeface="Osaka" pitchFamily="1" charset="-128"/>
              <a:cs typeface="+mn-cs"/>
            </a:endParaRPr>
          </a:p>
        </p:txBody>
      </p:sp>
      <p:sp>
        <p:nvSpPr>
          <p:cNvPr id="4" name="Date Placeholder 3"/>
          <p:cNvSpPr>
            <a:spLocks noGrp="1"/>
          </p:cNvSpPr>
          <p:nvPr>
            <p:ph type="dt" sz="half"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smtClean="0">
                <a:ln>
                  <a:noFill/>
                </a:ln>
                <a:solidFill>
                  <a:srgbClr val="51626F"/>
                </a:solidFill>
                <a:effectLst/>
                <a:uLnTx/>
                <a:uFillTx/>
                <a:latin typeface="Arial" charset="0"/>
                <a:ea typeface="Osaka" pitchFamily="1" charset="-128"/>
                <a:cs typeface="+mn-cs"/>
              </a:rPr>
              <a:t>2023</a:t>
            </a:r>
            <a:endParaRPr kumimoji="0" lang="en-US" altLang="en-US" sz="1000" b="0" i="0" u="none" strike="noStrike" kern="1200" cap="none" spc="0" normalizeH="0" baseline="0" noProof="0" dirty="0">
              <a:ln>
                <a:noFill/>
              </a:ln>
              <a:solidFill>
                <a:srgbClr val="51626F"/>
              </a:solidFill>
              <a:effectLst/>
              <a:uLnTx/>
              <a:uFillTx/>
              <a:latin typeface="Arial" charset="0"/>
              <a:ea typeface="Osaka" pitchFamily="1" charset="-128"/>
              <a:cs typeface="+mn-cs"/>
            </a:endParaRPr>
          </a:p>
        </p:txBody>
      </p:sp>
      <p:sp>
        <p:nvSpPr>
          <p:cNvPr id="5" name="Slide Number Placeholder 4"/>
          <p:cNvSpPr>
            <a:spLocks noGrp="1"/>
          </p:cNvSpPr>
          <p:nvPr>
            <p:ph type="sldNum" sz="quarter" idx="16"/>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6C52ABF-3520-460E-8D10-D8087401F00B}" type="slidenum">
              <a:rPr kumimoji="0" lang="en-US" altLang="en-US" sz="1000" b="0" i="0" u="none" strike="noStrike" kern="1200" cap="none" spc="0" normalizeH="0" baseline="0" noProof="0" smtClean="0">
                <a:ln>
                  <a:noFill/>
                </a:ln>
                <a:solidFill>
                  <a:srgbClr val="51626F"/>
                </a:solidFill>
                <a:effectLst/>
                <a:uLnTx/>
                <a:uFillTx/>
                <a:latin typeface="Arial" charset="0"/>
                <a:ea typeface="Osak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altLang="en-US" sz="1000" b="0" i="0" u="none" strike="noStrike" kern="1200" cap="none" spc="0" normalizeH="0" baseline="0" noProof="0" dirty="0">
              <a:ln>
                <a:noFill/>
              </a:ln>
              <a:solidFill>
                <a:srgbClr val="51626F"/>
              </a:solidFill>
              <a:effectLst/>
              <a:uLnTx/>
              <a:uFillTx/>
              <a:latin typeface="Arial" charset="0"/>
              <a:ea typeface="Osaka" pitchFamily="1" charset="-128"/>
              <a:cs typeface="+mn-cs"/>
            </a:endParaRPr>
          </a:p>
        </p:txBody>
      </p:sp>
      <p:sp>
        <p:nvSpPr>
          <p:cNvPr id="6" name="Text Placeholder 5"/>
          <p:cNvSpPr>
            <a:spLocks noGrp="1"/>
          </p:cNvSpPr>
          <p:nvPr>
            <p:ph type="body" sz="quarter" idx="17"/>
          </p:nvPr>
        </p:nvSpPr>
        <p:spPr>
          <a:xfrm>
            <a:off x="477564" y="1488876"/>
            <a:ext cx="8153400" cy="4717616"/>
          </a:xfrm>
        </p:spPr>
        <p:txBody>
          <a:bodyPr>
            <a:noAutofit/>
          </a:bodyPr>
          <a:lstStyle/>
          <a:p>
            <a:pPr marL="285750" indent="-285750">
              <a:buFont typeface="Arial" panose="020B0604020202020204" pitchFamily="34" charset="0"/>
              <a:buChar char="•"/>
            </a:pPr>
            <a:r>
              <a:rPr lang="en-US" sz="2000" dirty="0" smtClean="0"/>
              <a:t>Proposed </a:t>
            </a:r>
            <a:r>
              <a:rPr lang="en-US" sz="2000" u="sng" dirty="0" smtClean="0"/>
              <a:t>New </a:t>
            </a:r>
            <a:r>
              <a:rPr lang="en-US" sz="2000" u="sng" dirty="0" err="1" smtClean="0"/>
              <a:t>ESG</a:t>
            </a:r>
            <a:r>
              <a:rPr lang="en-US" sz="2000" u="sng" dirty="0" smtClean="0"/>
              <a:t> Taxonomy</a:t>
            </a:r>
            <a:r>
              <a:rPr lang="en-US" sz="2000" dirty="0" smtClean="0"/>
              <a:t> and </a:t>
            </a:r>
            <a:r>
              <a:rPr lang="en-US" sz="2000" u="sng" dirty="0" smtClean="0"/>
              <a:t>Required Disclosures</a:t>
            </a:r>
            <a:r>
              <a:rPr lang="en-US" sz="2000" dirty="0" smtClean="0"/>
              <a:t> for funds</a:t>
            </a:r>
            <a:br>
              <a:rPr lang="en-US" sz="2000" dirty="0" smtClean="0"/>
            </a:b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smtClean="0"/>
          </a:p>
          <a:p>
            <a:endParaRPr lang="en-US" sz="2000" dirty="0"/>
          </a:p>
          <a:p>
            <a:pPr marL="342900" indent="-342900">
              <a:buFont typeface="Arial" panose="020B0604020202020204" pitchFamily="34" charset="0"/>
              <a:buChar char="•"/>
            </a:pPr>
            <a:r>
              <a:rPr lang="en-US" sz="2000" dirty="0"/>
              <a:t>Funds would be subject to enhanced disclosure requirements for prospectuses and shareholder reports depending on the level of </a:t>
            </a:r>
            <a:r>
              <a:rPr lang="en-US" sz="2000" dirty="0" err="1"/>
              <a:t>ESG</a:t>
            </a:r>
            <a:r>
              <a:rPr lang="en-US" sz="2000" dirty="0"/>
              <a:t> focus</a:t>
            </a:r>
          </a:p>
          <a:p>
            <a:pPr marL="342900" indent="-342900">
              <a:buFont typeface="Arial" panose="020B0604020202020204" pitchFamily="34" charset="0"/>
              <a:buChar char="•"/>
            </a:pPr>
            <a:endParaRPr lang="en-US" sz="2000" dirty="0" smtClean="0"/>
          </a:p>
        </p:txBody>
      </p:sp>
      <p:graphicFrame>
        <p:nvGraphicFramePr>
          <p:cNvPr id="8" name="Table 7"/>
          <p:cNvGraphicFramePr>
            <a:graphicFrameLocks noGrp="1"/>
          </p:cNvGraphicFramePr>
          <p:nvPr>
            <p:extLst/>
          </p:nvPr>
        </p:nvGraphicFramePr>
        <p:xfrm>
          <a:off x="941832" y="2130585"/>
          <a:ext cx="7514387" cy="2839720"/>
        </p:xfrm>
        <a:graphic>
          <a:graphicData uri="http://schemas.openxmlformats.org/drawingml/2006/table">
            <a:tbl>
              <a:tblPr firstRow="1" bandRow="1">
                <a:tableStyleId>{3B4B98B0-60AC-42C2-AFA5-B58CD77FA1E5}</a:tableStyleId>
              </a:tblPr>
              <a:tblGrid>
                <a:gridCol w="2110054">
                  <a:extLst>
                    <a:ext uri="{9D8B030D-6E8A-4147-A177-3AD203B41FA5}">
                      <a16:colId xmlns:a16="http://schemas.microsoft.com/office/drawing/2014/main" val="360944503"/>
                    </a:ext>
                  </a:extLst>
                </a:gridCol>
                <a:gridCol w="5404333">
                  <a:extLst>
                    <a:ext uri="{9D8B030D-6E8A-4147-A177-3AD203B41FA5}">
                      <a16:colId xmlns:a16="http://schemas.microsoft.com/office/drawing/2014/main" val="1068559563"/>
                    </a:ext>
                  </a:extLst>
                </a:gridCol>
              </a:tblGrid>
              <a:tr h="370840">
                <a:tc>
                  <a:txBody>
                    <a:bodyPr/>
                    <a:lstStyle/>
                    <a:p>
                      <a:r>
                        <a:rPr lang="en-US" sz="1600" dirty="0" smtClean="0"/>
                        <a:t>Type of Fund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Definition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3317547"/>
                  </a:ext>
                </a:extLst>
              </a:tr>
              <a:tr h="370840">
                <a:tc>
                  <a:txBody>
                    <a:bodyPr/>
                    <a:lstStyle/>
                    <a:p>
                      <a:r>
                        <a:rPr lang="en-US" sz="1600" dirty="0" smtClean="0"/>
                        <a:t>Integration Funds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Funds that </a:t>
                      </a:r>
                      <a:r>
                        <a:rPr lang="en-US" sz="1600" b="1" dirty="0" smtClean="0"/>
                        <a:t>“consider” </a:t>
                      </a:r>
                      <a:r>
                        <a:rPr lang="en-US" sz="1600" dirty="0" smtClean="0"/>
                        <a:t>one or more ESG factors alongside non-ESG factors in their investment</a:t>
                      </a:r>
                      <a:r>
                        <a:rPr lang="en-US" sz="1600" baseline="0" dirty="0" smtClean="0"/>
                        <a:t> decision-making process, but where such ESG factors are not dispositive in the funds’ investment decisions</a:t>
                      </a: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1658166"/>
                  </a:ext>
                </a:extLst>
              </a:tr>
              <a:tr h="370840">
                <a:tc>
                  <a:txBody>
                    <a:bodyPr/>
                    <a:lstStyle/>
                    <a:p>
                      <a:r>
                        <a:rPr lang="en-US" sz="1600" dirty="0" smtClean="0"/>
                        <a:t>ESG-Focused Funds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Funds that consider one or more ESG factors as significant or primary factors in selecting investments or in engagement with portfolio companies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4861275"/>
                  </a:ext>
                </a:extLst>
              </a:tr>
              <a:tr h="370840">
                <a:tc>
                  <a:txBody>
                    <a:bodyPr/>
                    <a:lstStyle/>
                    <a:p>
                      <a:r>
                        <a:rPr lang="en-US" sz="1600" dirty="0" smtClean="0"/>
                        <a:t>Impact Funds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Subset of ESG-Focused Funds that seek to achieve one or more specific ESG impacts</a:t>
                      </a:r>
                      <a:r>
                        <a:rPr lang="en-US" sz="1600" baseline="0" dirty="0" smtClean="0"/>
                        <a:t>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765892"/>
                  </a:ext>
                </a:extLst>
              </a:tr>
            </a:tbl>
          </a:graphicData>
        </a:graphic>
      </p:graphicFrame>
    </p:spTree>
    <p:extLst>
      <p:ext uri="{BB962C8B-B14F-4D97-AF65-F5344CB8AC3E}">
        <p14:creationId xmlns:p14="http://schemas.microsoft.com/office/powerpoint/2010/main" val="1281543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DOL</a:t>
            </a:r>
            <a:r>
              <a:rPr lang="en-US" dirty="0"/>
              <a:t> </a:t>
            </a:r>
            <a:r>
              <a:rPr lang="en-US" dirty="0" err="1"/>
              <a:t>ESG</a:t>
            </a:r>
            <a:r>
              <a:rPr lang="en-US" dirty="0"/>
              <a:t> </a:t>
            </a:r>
            <a:r>
              <a:rPr lang="en-US" dirty="0" smtClean="0"/>
              <a:t>Rule</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63</a:t>
            </a:fld>
            <a:endParaRPr lang="en-US" altLang="en-US" dirty="0"/>
          </a:p>
        </p:txBody>
      </p:sp>
      <p:sp>
        <p:nvSpPr>
          <p:cNvPr id="6" name="Text Placeholder 5"/>
          <p:cNvSpPr>
            <a:spLocks noGrp="1"/>
          </p:cNvSpPr>
          <p:nvPr>
            <p:ph type="body" sz="quarter" idx="17"/>
          </p:nvPr>
        </p:nvSpPr>
        <p:spPr>
          <a:xfrm>
            <a:off x="495300" y="1402752"/>
            <a:ext cx="8153400" cy="4717616"/>
          </a:xfrm>
        </p:spPr>
        <p:txBody>
          <a:bodyPr/>
          <a:lstStyle/>
          <a:p>
            <a:pPr marL="342900" indent="-342900">
              <a:buFont typeface="Arial" panose="020B0604020202020204" pitchFamily="34" charset="0"/>
              <a:buChar char="•"/>
            </a:pPr>
            <a:r>
              <a:rPr lang="en-US" sz="1800" dirty="0" err="1"/>
              <a:t>DOL</a:t>
            </a:r>
            <a:r>
              <a:rPr lang="en-US" sz="1800" dirty="0"/>
              <a:t> released a final rule in December 2022 (that went into effect January 2023) that addresses fiduciary duties when considering </a:t>
            </a:r>
            <a:r>
              <a:rPr lang="en-US" sz="1800" dirty="0" err="1"/>
              <a:t>ESG</a:t>
            </a:r>
            <a:r>
              <a:rPr lang="en-US" sz="1800" dirty="0"/>
              <a:t> factors in selecting investments </a:t>
            </a:r>
          </a:p>
          <a:p>
            <a:pPr marL="342900" indent="-342900">
              <a:buFont typeface="Arial" panose="020B0604020202020204" pitchFamily="34" charset="0"/>
              <a:buChar char="•"/>
            </a:pPr>
            <a:r>
              <a:rPr lang="en-US" sz="1800" dirty="0"/>
              <a:t>The new rule overwrites a Trump-era rule that </a:t>
            </a:r>
            <a:r>
              <a:rPr lang="en-US" sz="1800" dirty="0" err="1"/>
              <a:t>DOL</a:t>
            </a:r>
            <a:r>
              <a:rPr lang="en-US" sz="1800" dirty="0"/>
              <a:t> viewed as having a chilling effect on fiduciaries considering </a:t>
            </a:r>
            <a:r>
              <a:rPr lang="en-US" sz="1800" dirty="0" err="1"/>
              <a:t>ESG</a:t>
            </a:r>
            <a:r>
              <a:rPr lang="en-US" sz="1800" dirty="0"/>
              <a:t> factors in connection with investments for ERISA investors</a:t>
            </a:r>
          </a:p>
          <a:p>
            <a:pPr marL="342900" indent="-342900">
              <a:buFont typeface="Arial" panose="020B0604020202020204" pitchFamily="34" charset="0"/>
              <a:buChar char="•"/>
            </a:pPr>
            <a:r>
              <a:rPr lang="en-US" sz="1800" dirty="0"/>
              <a:t>The core principles for fiduciary decision-making with respect to investing have not </a:t>
            </a:r>
            <a:r>
              <a:rPr lang="en-US" sz="1800" dirty="0" smtClean="0"/>
              <a:t>changed</a:t>
            </a:r>
            <a:endParaRPr lang="en-US" sz="1800" dirty="0"/>
          </a:p>
          <a:p>
            <a:pPr marL="1028700" lvl="1" indent="-342900">
              <a:buFont typeface="Arial" panose="020B0604020202020204" pitchFamily="34" charset="0"/>
              <a:buChar char="•"/>
            </a:pPr>
            <a:r>
              <a:rPr lang="en-US" sz="1800" dirty="0"/>
              <a:t>ERISA’s duties of prudence and loyalty require fiduciaries to focus on relevant risk-return factors and not subordinate the interests of plan participants and beneficiaries (such as by sacrificing investment returns or taking on additional investment risk) to objectives unrelated to the provision of benefits under the plan</a:t>
            </a:r>
          </a:p>
          <a:p>
            <a:pPr marL="1028700" lvl="1" indent="-342900">
              <a:buFont typeface="Arial" panose="020B0604020202020204" pitchFamily="34" charset="0"/>
              <a:buChar char="•"/>
            </a:pPr>
            <a:r>
              <a:rPr lang="en-US" sz="1800" dirty="0" err="1"/>
              <a:t>ESG</a:t>
            </a:r>
            <a:r>
              <a:rPr lang="en-US" sz="1800" dirty="0"/>
              <a:t> factors should be evaluated like any other potential investment factor</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52198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43647"/>
            <a:ext cx="8153400" cy="555050"/>
          </a:xfrm>
        </p:spPr>
        <p:txBody>
          <a:bodyPr/>
          <a:lstStyle/>
          <a:p>
            <a:r>
              <a:rPr lang="en-US" dirty="0" smtClean="0"/>
              <a:t>STATES PASS </a:t>
            </a:r>
            <a:r>
              <a:rPr lang="en-US" dirty="0" err="1" smtClean="0"/>
              <a:t>ESG</a:t>
            </a:r>
            <a:r>
              <a:rPr lang="en-US" dirty="0" smtClean="0"/>
              <a:t> LEGISLATION</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64</a:t>
            </a:fld>
            <a:endParaRPr lang="en-US" altLang="en-US" dirty="0"/>
          </a:p>
        </p:txBody>
      </p:sp>
      <p:sp>
        <p:nvSpPr>
          <p:cNvPr id="6" name="Text Placeholder 5"/>
          <p:cNvSpPr>
            <a:spLocks noGrp="1"/>
          </p:cNvSpPr>
          <p:nvPr>
            <p:ph type="body" sz="quarter" idx="17"/>
          </p:nvPr>
        </p:nvSpPr>
        <p:spPr>
          <a:xfrm>
            <a:off x="477564" y="1557555"/>
            <a:ext cx="8153400" cy="4717616"/>
          </a:xfrm>
        </p:spPr>
        <p:txBody>
          <a:bodyPr/>
          <a:lstStyle/>
          <a:p>
            <a:pPr marL="342900" indent="-342900">
              <a:buFont typeface="Arial" panose="020B0604020202020204" pitchFamily="34" charset="0"/>
              <a:buChar char="•"/>
            </a:pPr>
            <a:r>
              <a:rPr lang="en-US" dirty="0"/>
              <a:t>Some states propose pro-</a:t>
            </a:r>
            <a:r>
              <a:rPr lang="en-US" dirty="0" err="1"/>
              <a:t>ESG</a:t>
            </a:r>
            <a:r>
              <a:rPr lang="en-US" dirty="0"/>
              <a:t> legislation</a:t>
            </a:r>
          </a:p>
          <a:p>
            <a:pPr marL="1028700" lvl="1" indent="-342900">
              <a:buFont typeface="Arial" panose="020B0604020202020204" pitchFamily="34" charset="0"/>
              <a:buChar char="•"/>
            </a:pPr>
            <a:r>
              <a:rPr lang="en-US" dirty="0"/>
              <a:t>Investment managers must consider </a:t>
            </a:r>
            <a:r>
              <a:rPr lang="en-US" dirty="0" err="1"/>
              <a:t>ESG</a:t>
            </a:r>
            <a:r>
              <a:rPr lang="en-US" dirty="0"/>
              <a:t> as a risk factor</a:t>
            </a:r>
          </a:p>
          <a:p>
            <a:pPr marL="1028700" lvl="1" indent="-342900">
              <a:buFont typeface="Arial" panose="020B0604020202020204" pitchFamily="34" charset="0"/>
              <a:buChar char="•"/>
            </a:pPr>
            <a:r>
              <a:rPr lang="en-US" dirty="0"/>
              <a:t>Require investment manger to report on </a:t>
            </a:r>
            <a:r>
              <a:rPr lang="en-US" dirty="0" err="1"/>
              <a:t>ESG</a:t>
            </a:r>
            <a:r>
              <a:rPr lang="en-US" dirty="0"/>
              <a:t> factors considered and obtain client consent to </a:t>
            </a:r>
            <a:r>
              <a:rPr lang="en-US" dirty="0" smtClean="0"/>
              <a:t>such</a:t>
            </a:r>
            <a:endParaRPr lang="en-US" dirty="0"/>
          </a:p>
          <a:p>
            <a:pPr marL="1485900" lvl="2" indent="-342900">
              <a:buFont typeface="Arial" panose="020B0604020202020204" pitchFamily="34" charset="0"/>
              <a:buChar char="•"/>
            </a:pPr>
            <a:r>
              <a:rPr lang="en-US" dirty="0"/>
              <a:t>Subject to some </a:t>
            </a:r>
            <a:r>
              <a:rPr lang="en-US" dirty="0" smtClean="0"/>
              <a:t>litigation</a:t>
            </a:r>
            <a:endParaRPr lang="en-US" dirty="0"/>
          </a:p>
          <a:p>
            <a:pPr marL="342900" indent="-342900">
              <a:buFont typeface="Arial" panose="020B0604020202020204" pitchFamily="34" charset="0"/>
              <a:buChar char="•"/>
            </a:pPr>
            <a:r>
              <a:rPr lang="en-US" dirty="0"/>
              <a:t>Some states adopt anti-</a:t>
            </a:r>
            <a:r>
              <a:rPr lang="en-US" dirty="0" err="1"/>
              <a:t>ESG</a:t>
            </a:r>
            <a:r>
              <a:rPr lang="en-US" dirty="0"/>
              <a:t> legislation</a:t>
            </a:r>
          </a:p>
          <a:p>
            <a:pPr marL="1028700" lvl="1" indent="-342900">
              <a:buFont typeface="Arial" panose="020B0604020202020204" pitchFamily="34" charset="0"/>
              <a:buChar char="•"/>
            </a:pPr>
            <a:r>
              <a:rPr lang="en-US" dirty="0"/>
              <a:t>Generally relate to:</a:t>
            </a:r>
          </a:p>
          <a:p>
            <a:pPr marL="1485900" lvl="2" indent="-342900">
              <a:buFont typeface="Arial" panose="020B0604020202020204" pitchFamily="34" charset="0"/>
              <a:buChar char="•"/>
            </a:pPr>
            <a:r>
              <a:rPr lang="en-US" dirty="0"/>
              <a:t>Who states can hire or</a:t>
            </a:r>
          </a:p>
          <a:p>
            <a:pPr marL="1485900" lvl="2" indent="-342900">
              <a:buFont typeface="Arial" panose="020B0604020202020204" pitchFamily="34" charset="0"/>
              <a:buChar char="•"/>
            </a:pPr>
            <a:r>
              <a:rPr lang="en-US" dirty="0"/>
              <a:t>How state money must be managed</a:t>
            </a:r>
          </a:p>
          <a:p>
            <a:pPr marL="1028700" lvl="1" indent="-342900">
              <a:buFont typeface="Arial" panose="020B0604020202020204" pitchFamily="34" charset="0"/>
              <a:buChar char="•"/>
            </a:pPr>
            <a:r>
              <a:rPr lang="en-US" dirty="0"/>
              <a:t>Anti-</a:t>
            </a:r>
            <a:r>
              <a:rPr lang="en-US" dirty="0" err="1"/>
              <a:t>ESG</a:t>
            </a:r>
            <a:r>
              <a:rPr lang="en-US" dirty="0"/>
              <a:t> Legislation Case Study</a:t>
            </a:r>
          </a:p>
          <a:p>
            <a:pPr lvl="1"/>
            <a:endParaRPr lang="en-US" sz="1800" dirty="0" smtClean="0"/>
          </a:p>
          <a:p>
            <a:pPr marL="1028700" lvl="1" indent="-342900">
              <a:buFont typeface="Arial" panose="020B0604020202020204" pitchFamily="34" charset="0"/>
              <a:buChar char="•"/>
            </a:pPr>
            <a:endParaRPr lang="en-US" dirty="0" smtClean="0"/>
          </a:p>
          <a:p>
            <a:pPr marL="102870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78030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05840" y="1074514"/>
            <a:ext cx="6923930" cy="5348737"/>
          </a:xfrm>
          <a:prstGeom prst="rect">
            <a:avLst/>
          </a:prstGeom>
        </p:spPr>
      </p:pic>
      <p:sp>
        <p:nvSpPr>
          <p:cNvPr id="2" name="Title 1"/>
          <p:cNvSpPr>
            <a:spLocks noGrp="1"/>
          </p:cNvSpPr>
          <p:nvPr>
            <p:ph type="title"/>
          </p:nvPr>
        </p:nvSpPr>
        <p:spPr>
          <a:xfrm>
            <a:off x="477564" y="519464"/>
            <a:ext cx="8153400" cy="555050"/>
          </a:xfrm>
        </p:spPr>
        <p:txBody>
          <a:bodyPr/>
          <a:lstStyle/>
          <a:p>
            <a:r>
              <a:rPr lang="en-US" dirty="0" smtClean="0"/>
              <a:t>THE STATES</a:t>
            </a:r>
            <a:endParaRPr lang="en-US" dirty="0"/>
          </a:p>
        </p:txBody>
      </p:sp>
      <p:sp>
        <p:nvSpPr>
          <p:cNvPr id="3" name="Footer Placeholder 2"/>
          <p:cNvSpPr>
            <a:spLocks noGrp="1"/>
          </p:cNvSpPr>
          <p:nvPr>
            <p:ph type="ftr" sz="quarter" idx="14"/>
          </p:nvPr>
        </p:nvSpPr>
        <p:spPr/>
        <p:txBody>
          <a:bodyPr/>
          <a:lstStyle/>
          <a:p>
            <a:pPr>
              <a:defRPr/>
            </a:pPr>
            <a:r>
              <a:rPr lang="en-US" altLang="en-US" dirty="0"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dirty="0"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65</a:t>
            </a:fld>
            <a:endParaRPr lang="en-US" altLang="en-US" dirty="0"/>
          </a:p>
        </p:txBody>
      </p:sp>
    </p:spTree>
    <p:extLst>
      <p:ext uri="{BB962C8B-B14F-4D97-AF65-F5344CB8AC3E}">
        <p14:creationId xmlns:p14="http://schemas.microsoft.com/office/powerpoint/2010/main" val="809573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err="1" smtClean="0"/>
              <a:t>ESG</a:t>
            </a:r>
            <a:r>
              <a:rPr lang="en-AU" dirty="0" smtClean="0"/>
              <a:t> ABROAD</a:t>
            </a:r>
            <a:endParaRPr lang="en-AU" dirty="0"/>
          </a:p>
        </p:txBody>
      </p:sp>
      <p:sp>
        <p:nvSpPr>
          <p:cNvPr id="4" name="Footer Placeholder 3"/>
          <p:cNvSpPr>
            <a:spLocks noGrp="1"/>
          </p:cNvSpPr>
          <p:nvPr>
            <p:ph type="ftr" sz="quarter" idx="14"/>
          </p:nvPr>
        </p:nvSpPr>
        <p:spPr/>
        <p:txBody>
          <a:bodyPr/>
          <a:lstStyle/>
          <a:p>
            <a:r>
              <a:rPr lang="en-US" altLang="en-US" smtClean="0"/>
              <a:t>klgates.com</a:t>
            </a:r>
            <a:endParaRPr lang="en-US" altLang="en-US" dirty="0"/>
          </a:p>
        </p:txBody>
      </p:sp>
      <p:sp>
        <p:nvSpPr>
          <p:cNvPr id="5" name="Date Placeholder 4"/>
          <p:cNvSpPr>
            <a:spLocks noGrp="1"/>
          </p:cNvSpPr>
          <p:nvPr>
            <p:ph type="dt" sz="half" idx="15"/>
          </p:nvPr>
        </p:nvSpPr>
        <p:spPr/>
        <p:txBody>
          <a:bodyPr/>
          <a:lstStyle/>
          <a:p>
            <a:r>
              <a:rPr lang="en-US" altLang="en-US" dirty="0" smtClean="0"/>
              <a:t>2023</a:t>
            </a:r>
            <a:endParaRPr lang="en-US" altLang="en-US" dirty="0"/>
          </a:p>
        </p:txBody>
      </p:sp>
      <p:sp>
        <p:nvSpPr>
          <p:cNvPr id="6" name="Slide Number Placeholder 5"/>
          <p:cNvSpPr>
            <a:spLocks noGrp="1"/>
          </p:cNvSpPr>
          <p:nvPr>
            <p:ph type="sldNum" sz="quarter" idx="16"/>
          </p:nvPr>
        </p:nvSpPr>
        <p:spPr/>
        <p:txBody>
          <a:bodyPr/>
          <a:lstStyle/>
          <a:p>
            <a:fld id="{F6C52ABF-3520-460E-8D10-D8087401F00B}" type="slidenum">
              <a:rPr lang="en-US" altLang="en-US" smtClean="0"/>
              <a:pPr/>
              <a:t>66</a:t>
            </a:fld>
            <a:endParaRPr lang="en-US" altLang="en-US" dirty="0"/>
          </a:p>
        </p:txBody>
      </p:sp>
      <p:sp>
        <p:nvSpPr>
          <p:cNvPr id="3" name="Text Placeholder 2"/>
          <p:cNvSpPr>
            <a:spLocks noGrp="1"/>
          </p:cNvSpPr>
          <p:nvPr>
            <p:ph type="body" sz="quarter" idx="17"/>
          </p:nvPr>
        </p:nvSpPr>
        <p:spPr>
          <a:xfrm>
            <a:off x="495300" y="1351716"/>
            <a:ext cx="8153400" cy="4717616"/>
          </a:xfrm>
        </p:spPr>
        <p:txBody>
          <a:bodyPr>
            <a:noAutofit/>
          </a:bodyPr>
          <a:lstStyle/>
          <a:p>
            <a:pPr marL="342900" indent="-342900">
              <a:buFont typeface="Arial" panose="020B0604020202020204" pitchFamily="34" charset="0"/>
              <a:buChar char="•"/>
            </a:pPr>
            <a:r>
              <a:rPr lang="en-US" altLang="en-US" sz="2000" b="1" dirty="0"/>
              <a:t>European Union: </a:t>
            </a:r>
            <a:r>
              <a:rPr lang="en-US" altLang="en-US" sz="2000" dirty="0"/>
              <a:t>The Sustainable Finance Disclosure Regulation requires fund and asset managers to make certain prospectus, website and other disclosures regarding how sustainability is integrated.</a:t>
            </a:r>
          </a:p>
          <a:p>
            <a:pPr marL="342900" indent="-342900">
              <a:buFont typeface="Arial" panose="020B0604020202020204" pitchFamily="34" charset="0"/>
              <a:buChar char="•"/>
            </a:pPr>
            <a:r>
              <a:rPr lang="en-US" altLang="en-US" sz="2000" b="1" dirty="0"/>
              <a:t>United Kingdom: </a:t>
            </a:r>
            <a:r>
              <a:rPr lang="en-US" altLang="en-US" sz="2000" dirty="0"/>
              <a:t>The UK Financial Conduct Authority has set forth rules and guiding principles impacting asset managers that wish to make </a:t>
            </a:r>
            <a:r>
              <a:rPr lang="en-US" altLang="en-US" sz="2000" dirty="0" err="1"/>
              <a:t>ESG</a:t>
            </a:r>
            <a:r>
              <a:rPr lang="en-US" altLang="en-US" sz="2000" dirty="0"/>
              <a:t>-related claims.</a:t>
            </a:r>
          </a:p>
          <a:p>
            <a:pPr marL="342900" indent="-342900">
              <a:buFont typeface="Arial" panose="020B0604020202020204" pitchFamily="34" charset="0"/>
              <a:buChar char="•"/>
            </a:pPr>
            <a:r>
              <a:rPr lang="en-US" altLang="en-US" sz="2000" b="1" dirty="0"/>
              <a:t>Hong Kong:</a:t>
            </a:r>
            <a:r>
              <a:rPr lang="en-US" altLang="en-US" sz="2000" dirty="0"/>
              <a:t> The Hong Kong Securities and Futures Commission subjects funds that consider </a:t>
            </a:r>
            <a:r>
              <a:rPr lang="en-US" altLang="en-US" sz="2000" dirty="0" err="1"/>
              <a:t>ESG</a:t>
            </a:r>
            <a:r>
              <a:rPr lang="en-US" altLang="en-US" sz="2000" dirty="0"/>
              <a:t> or sustainability factors in their investment process to disclosure and reporting requirements.</a:t>
            </a:r>
          </a:p>
          <a:p>
            <a:pPr marL="342900" indent="-342900">
              <a:buFont typeface="Arial" panose="020B0604020202020204" pitchFamily="34" charset="0"/>
              <a:buChar char="•"/>
            </a:pPr>
            <a:r>
              <a:rPr lang="en-US" altLang="en-US" sz="2000" b="1" dirty="0"/>
              <a:t>Japan:</a:t>
            </a:r>
            <a:r>
              <a:rPr lang="en-US" altLang="en-US" sz="2000" dirty="0"/>
              <a:t> The Financial Services Agency of Japan requires asset managers to make certain disclosures and implement organization, operational and due diligence measures with respect to publicly offered </a:t>
            </a:r>
            <a:r>
              <a:rPr lang="en-US" altLang="en-US" sz="2000" dirty="0" err="1"/>
              <a:t>ESG</a:t>
            </a:r>
            <a:r>
              <a:rPr lang="en-US" altLang="en-US" sz="2000" dirty="0"/>
              <a:t>-focused investment trusts.</a:t>
            </a:r>
          </a:p>
          <a:p>
            <a:pPr marL="342900" indent="-342900">
              <a:buFont typeface="Arial" panose="020B0604020202020204" pitchFamily="34" charset="0"/>
              <a:buChar char="•"/>
            </a:pPr>
            <a:r>
              <a:rPr lang="en-US" altLang="en-US" sz="2000" b="1" dirty="0"/>
              <a:t>Others:</a:t>
            </a:r>
            <a:r>
              <a:rPr lang="en-US" altLang="en-US" sz="2000" dirty="0"/>
              <a:t> See K&amp;L Gates Global </a:t>
            </a:r>
            <a:r>
              <a:rPr lang="en-US" altLang="en-US" sz="2000" dirty="0" err="1"/>
              <a:t>ESG</a:t>
            </a:r>
            <a:r>
              <a:rPr lang="en-US" altLang="en-US" sz="2000" dirty="0"/>
              <a:t> </a:t>
            </a:r>
            <a:r>
              <a:rPr lang="en-US" altLang="en-US" sz="2000" dirty="0" smtClean="0"/>
              <a:t>Survey</a:t>
            </a:r>
            <a:endParaRPr lang="en-US" altLang="en-US" sz="1800" dirty="0" smtClean="0"/>
          </a:p>
          <a:p>
            <a:endParaRPr lang="en-AU" sz="1800" dirty="0"/>
          </a:p>
        </p:txBody>
      </p:sp>
    </p:spTree>
    <p:extLst>
      <p:ext uri="{BB962C8B-B14F-4D97-AF65-F5344CB8AC3E}">
        <p14:creationId xmlns:p14="http://schemas.microsoft.com/office/powerpoint/2010/main" val="2278378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68851" y="3818300"/>
            <a:ext cx="7648606" cy="727821"/>
          </a:xfrm>
        </p:spPr>
        <p:txBody>
          <a:bodyPr/>
          <a:lstStyle/>
          <a:p>
            <a:r>
              <a:rPr lang="en-GB" sz="3200" dirty="0" smtClean="0"/>
              <a:t>LP Trends</a:t>
            </a:r>
            <a:endParaRPr lang="en-US" sz="3200" dirty="0"/>
          </a:p>
        </p:txBody>
      </p:sp>
      <p:sp>
        <p:nvSpPr>
          <p:cNvPr id="4" name="Text Placeholder 3"/>
          <p:cNvSpPr>
            <a:spLocks noGrp="1"/>
          </p:cNvSpPr>
          <p:nvPr>
            <p:ph type="body" sz="quarter" idx="11"/>
          </p:nvPr>
        </p:nvSpPr>
        <p:spPr>
          <a:xfrm>
            <a:off x="468850" y="4546120"/>
            <a:ext cx="5026175" cy="1475117"/>
          </a:xfrm>
        </p:spPr>
        <p:txBody>
          <a:bodyPr/>
          <a:lstStyle/>
          <a:p>
            <a:r>
              <a:rPr lang="en-US" b="1" dirty="0" smtClean="0"/>
              <a:t>Speakers:</a:t>
            </a:r>
          </a:p>
          <a:p>
            <a:pPr marL="285750" indent="-285750">
              <a:buFont typeface="Arial" panose="020B0604020202020204" pitchFamily="34" charset="0"/>
              <a:buChar char="•"/>
            </a:pPr>
            <a:r>
              <a:rPr lang="en-GB" dirty="0"/>
              <a:t>Sasha </a:t>
            </a:r>
            <a:r>
              <a:rPr lang="en-GB" dirty="0" smtClean="0"/>
              <a:t>Burstein</a:t>
            </a:r>
            <a:r>
              <a:rPr lang="en-GB" dirty="0"/>
              <a:t>, Partner - K&amp;L Gates</a:t>
            </a:r>
            <a:endParaRPr lang="en-GB" dirty="0" smtClean="0"/>
          </a:p>
          <a:p>
            <a:pPr marL="285750" indent="-285750">
              <a:buFont typeface="Arial" panose="020B0604020202020204" pitchFamily="34" charset="0"/>
              <a:buChar char="•"/>
            </a:pPr>
            <a:r>
              <a:rPr lang="en-GB" dirty="0" smtClean="0"/>
              <a:t>Mark </a:t>
            </a:r>
            <a:r>
              <a:rPr lang="en-GB" dirty="0"/>
              <a:t>Heine, Partner - K&amp;L </a:t>
            </a:r>
            <a:r>
              <a:rPr lang="en-GB" dirty="0" smtClean="0"/>
              <a:t>Gates</a:t>
            </a:r>
          </a:p>
          <a:p>
            <a:pPr marL="285750" indent="-285750">
              <a:buFont typeface="Arial" panose="020B0604020202020204" pitchFamily="34" charset="0"/>
              <a:buChar char="•"/>
            </a:pPr>
            <a:r>
              <a:rPr lang="en-GB" dirty="0" smtClean="0"/>
              <a:t>Jason Kirk, Associate – K&amp;L Gates</a:t>
            </a:r>
            <a:endParaRPr lang="en-GB" dirty="0" smtClean="0"/>
          </a:p>
        </p:txBody>
      </p:sp>
    </p:spTree>
    <p:extLst>
      <p:ext uri="{BB962C8B-B14F-4D97-AF65-F5344CB8AC3E}">
        <p14:creationId xmlns:p14="http://schemas.microsoft.com/office/powerpoint/2010/main" val="3322929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31273"/>
            <a:ext cx="8153400" cy="555050"/>
          </a:xfrm>
        </p:spPr>
        <p:txBody>
          <a:bodyPr/>
          <a:lstStyle/>
          <a:p>
            <a:r>
              <a:rPr lang="en-US" dirty="0" smtClean="0"/>
              <a:t>CONTINUATION FUNDS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68</a:t>
            </a:fld>
            <a:endParaRPr lang="en-US" altLang="en-US" dirty="0"/>
          </a:p>
        </p:txBody>
      </p:sp>
      <p:sp>
        <p:nvSpPr>
          <p:cNvPr id="6" name="Text Placeholder 5"/>
          <p:cNvSpPr>
            <a:spLocks noGrp="1"/>
          </p:cNvSpPr>
          <p:nvPr>
            <p:ph type="body" sz="quarter" idx="17"/>
          </p:nvPr>
        </p:nvSpPr>
        <p:spPr/>
        <p:txBody>
          <a:bodyPr/>
          <a:lstStyle/>
          <a:p>
            <a:pPr marL="342900" indent="-342900">
              <a:buFont typeface="Arial" panose="020B0604020202020204" pitchFamily="34" charset="0"/>
              <a:buChar char="•"/>
            </a:pPr>
            <a:r>
              <a:rPr lang="en-US" dirty="0" smtClean="0"/>
              <a:t>A.k.a</a:t>
            </a:r>
            <a:r>
              <a:rPr lang="en-US" dirty="0"/>
              <a:t>. </a:t>
            </a:r>
            <a:r>
              <a:rPr lang="en-US" dirty="0" err="1"/>
              <a:t>secondaries</a:t>
            </a:r>
            <a:r>
              <a:rPr lang="en-US" dirty="0"/>
              <a:t> or GP-led </a:t>
            </a:r>
            <a:r>
              <a:rPr lang="en-US" dirty="0" err="1"/>
              <a:t>secondaries</a:t>
            </a:r>
            <a:endParaRPr lang="en-US" dirty="0"/>
          </a:p>
          <a:p>
            <a:pPr marL="342900" indent="-342900">
              <a:buFont typeface="Arial" panose="020B0604020202020204" pitchFamily="34" charset="0"/>
              <a:buChar char="•"/>
            </a:pPr>
            <a:r>
              <a:rPr lang="en-US" dirty="0" smtClean="0"/>
              <a:t>Increasingly </a:t>
            </a:r>
            <a:r>
              <a:rPr lang="en-US" dirty="0"/>
              <a:t>common</a:t>
            </a:r>
          </a:p>
          <a:p>
            <a:pPr marL="1028700" lvl="1" indent="-342900">
              <a:buFont typeface="Arial" panose="020B0604020202020204" pitchFamily="34" charset="0"/>
              <a:buChar char="•"/>
            </a:pPr>
            <a:r>
              <a:rPr lang="en-US" dirty="0" smtClean="0"/>
              <a:t>One </a:t>
            </a:r>
            <a:r>
              <a:rPr lang="en-US" dirty="0"/>
              <a:t>UBS survey indicates expected 2023 volume up from 2022</a:t>
            </a:r>
          </a:p>
          <a:p>
            <a:pPr marL="1028700" lvl="1" indent="-342900">
              <a:buFont typeface="Arial" panose="020B0604020202020204" pitchFamily="34" charset="0"/>
              <a:buChar char="•"/>
            </a:pPr>
            <a:r>
              <a:rPr lang="en-US" dirty="0" smtClean="0"/>
              <a:t>Most </a:t>
            </a:r>
            <a:r>
              <a:rPr lang="en-US" dirty="0"/>
              <a:t>fund documents in current market provide for continuation funds</a:t>
            </a:r>
          </a:p>
          <a:p>
            <a:pPr marL="1028700" lvl="1" indent="-342900">
              <a:buFont typeface="Arial" panose="020B0604020202020204" pitchFamily="34" charset="0"/>
              <a:buChar char="•"/>
            </a:pPr>
            <a:r>
              <a:rPr lang="en-US" dirty="0" smtClean="0"/>
              <a:t>But </a:t>
            </a:r>
            <a:r>
              <a:rPr lang="en-US" dirty="0"/>
              <a:t>terms and approaches still vary considerably for each manager and each deal</a:t>
            </a:r>
          </a:p>
          <a:p>
            <a:pPr marL="342900" indent="-342900">
              <a:buFont typeface="Arial" panose="020B0604020202020204" pitchFamily="34" charset="0"/>
              <a:buChar char="•"/>
            </a:pPr>
            <a:r>
              <a:rPr lang="en-US" dirty="0" err="1" smtClean="0"/>
              <a:t>ILPA</a:t>
            </a:r>
            <a:r>
              <a:rPr lang="en-US" dirty="0" smtClean="0"/>
              <a:t> </a:t>
            </a:r>
            <a:r>
              <a:rPr lang="en-US" dirty="0"/>
              <a:t>information is that most LPs sell</a:t>
            </a:r>
          </a:p>
          <a:p>
            <a:pPr marL="1028700" lvl="1" indent="-342900">
              <a:buFont typeface="Arial" panose="020B0604020202020204" pitchFamily="34" charset="0"/>
              <a:buChar char="•"/>
            </a:pPr>
            <a:r>
              <a:rPr lang="en-US" dirty="0" smtClean="0"/>
              <a:t>Insufficient </a:t>
            </a:r>
            <a:r>
              <a:rPr lang="en-US" dirty="0"/>
              <a:t>time to evaluate </a:t>
            </a:r>
          </a:p>
          <a:p>
            <a:pPr marL="1028700" lvl="1" indent="-342900">
              <a:buFont typeface="Arial" panose="020B0604020202020204" pitchFamily="34" charset="0"/>
              <a:buChar char="•"/>
            </a:pPr>
            <a:r>
              <a:rPr lang="en-US" dirty="0" smtClean="0"/>
              <a:t>Acknowledge </a:t>
            </a:r>
            <a:r>
              <a:rPr lang="en-US" dirty="0"/>
              <a:t>that GP has better information than LPs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34220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9725"/>
            <a:ext cx="8229600" cy="914400"/>
          </a:xfrm>
        </p:spPr>
        <p:txBody>
          <a:bodyPr/>
          <a:lstStyle/>
          <a:p>
            <a:r>
              <a:rPr lang="en-US" dirty="0" smtClean="0"/>
              <a:t>2024 </a:t>
            </a:r>
            <a:r>
              <a:rPr lang="en-US" dirty="0"/>
              <a:t>SEC Examination </a:t>
            </a:r>
            <a:r>
              <a:rPr lang="en-US" dirty="0" smtClean="0"/>
              <a:t>Priorities</a:t>
            </a:r>
            <a:endParaRPr lang="en-US" dirty="0"/>
          </a:p>
        </p:txBody>
      </p:sp>
      <p:sp>
        <p:nvSpPr>
          <p:cNvPr id="3" name="Content Placeholder 2"/>
          <p:cNvSpPr>
            <a:spLocks noGrp="1"/>
          </p:cNvSpPr>
          <p:nvPr>
            <p:ph idx="1"/>
          </p:nvPr>
        </p:nvSpPr>
        <p:spPr>
          <a:xfrm>
            <a:off x="457200" y="1245782"/>
            <a:ext cx="8229600" cy="5135563"/>
          </a:xfrm>
        </p:spPr>
        <p:txBody>
          <a:bodyPr/>
          <a:lstStyle/>
          <a:p>
            <a:pPr marL="0" lvl="0" indent="0" eaLnBrk="0" hangingPunct="0">
              <a:buNone/>
            </a:pPr>
            <a:r>
              <a:rPr lang="en-US" sz="2000" i="1" dirty="0"/>
              <a:t>Investment </a:t>
            </a:r>
            <a:r>
              <a:rPr lang="en-US" sz="2000" i="1" dirty="0" smtClean="0"/>
              <a:t>Advisers </a:t>
            </a:r>
            <a:endParaRPr lang="en-US" sz="2000" i="1" dirty="0"/>
          </a:p>
          <a:p>
            <a:pPr>
              <a:buClr>
                <a:srgbClr val="23526E"/>
              </a:buClr>
            </a:pPr>
            <a:r>
              <a:rPr lang="en-US" sz="1800" dirty="0" smtClean="0"/>
              <a:t>Examining for advisers’ adherence to their duty of care and duty of loyalty by focusing on products, processes, conflicts of interest, economic incentives of adviser and financial professionals, and disclosures</a:t>
            </a:r>
            <a:endParaRPr lang="en-US" sz="1800" dirty="0"/>
          </a:p>
          <a:p>
            <a:pPr>
              <a:buClr>
                <a:srgbClr val="23526E"/>
              </a:buClr>
            </a:pPr>
            <a:r>
              <a:rPr lang="en-US" sz="1800" dirty="0" smtClean="0"/>
              <a:t>Focus on compliance programs and annual reviews</a:t>
            </a:r>
          </a:p>
          <a:p>
            <a:pPr>
              <a:buClr>
                <a:srgbClr val="23526E"/>
              </a:buClr>
            </a:pPr>
            <a:r>
              <a:rPr lang="en-US" sz="1800" dirty="0" smtClean="0"/>
              <a:t>Particular exam focus areas will include:</a:t>
            </a:r>
          </a:p>
          <a:p>
            <a:pPr lvl="1"/>
            <a:r>
              <a:rPr lang="en-US" sz="1600" dirty="0" smtClean="0"/>
              <a:t>Marketing </a:t>
            </a:r>
            <a:r>
              <a:rPr lang="en-US" sz="1600" dirty="0"/>
              <a:t>practices, including compliance with the </a:t>
            </a:r>
            <a:r>
              <a:rPr lang="en-US" sz="1600" dirty="0" smtClean="0"/>
              <a:t>marketing rule</a:t>
            </a:r>
            <a:endParaRPr lang="en-US" sz="1600" dirty="0"/>
          </a:p>
          <a:p>
            <a:pPr lvl="1" eaLnBrk="0" hangingPunct="0"/>
            <a:r>
              <a:rPr lang="en-US" sz="1600" dirty="0"/>
              <a:t>Compensation arrangements and reasonableness of fees</a:t>
            </a:r>
          </a:p>
          <a:p>
            <a:pPr lvl="1" eaLnBrk="0" hangingPunct="0"/>
            <a:r>
              <a:rPr lang="en-US" sz="1600" dirty="0"/>
              <a:t>Valuation of difficult-to-value </a:t>
            </a:r>
            <a:r>
              <a:rPr lang="en-US" sz="1600" dirty="0" smtClean="0"/>
              <a:t>assets, such as commercial real estate</a:t>
            </a:r>
          </a:p>
          <a:p>
            <a:pPr lvl="1" eaLnBrk="0" hangingPunct="0"/>
            <a:r>
              <a:rPr lang="en-US" sz="1600" dirty="0" smtClean="0"/>
              <a:t>Safeguarding assessments for advisers’ controls to protect </a:t>
            </a:r>
            <a:r>
              <a:rPr lang="en-US" sz="1600" dirty="0" err="1" smtClean="0"/>
              <a:t>MNPI</a:t>
            </a:r>
            <a:endParaRPr lang="en-US" sz="1600" dirty="0" smtClean="0"/>
          </a:p>
          <a:p>
            <a:pPr lvl="1" eaLnBrk="0" hangingPunct="0"/>
            <a:r>
              <a:rPr lang="en-US" sz="1600" dirty="0" smtClean="0"/>
              <a:t>Disclosure assessments to review accuracy and completeness of regulatory filings</a:t>
            </a:r>
          </a:p>
          <a:p>
            <a:r>
              <a:rPr lang="en-US" sz="1800" dirty="0" smtClean="0"/>
              <a:t>Focus on policies and procedures for: (1) selecting and using third-party and affiliated service providers; (2) oversight of branch and dispersed offices; and (3) obtaining informed consent from clients when advisers change advisory agreements</a:t>
            </a:r>
            <a:endParaRPr lang="en-US" sz="1800" dirty="0"/>
          </a:p>
          <a:p>
            <a:pPr>
              <a:buClr>
                <a:schemeClr val="accent1"/>
              </a:buClr>
            </a:pPr>
            <a:endParaRPr lang="en-US" dirty="0"/>
          </a:p>
        </p:txBody>
      </p:sp>
    </p:spTree>
    <p:extLst>
      <p:ext uri="{BB962C8B-B14F-4D97-AF65-F5344CB8AC3E}">
        <p14:creationId xmlns:p14="http://schemas.microsoft.com/office/powerpoint/2010/main" val="28001254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946368"/>
            <a:ext cx="8153400" cy="555050"/>
          </a:xfrm>
        </p:spPr>
        <p:txBody>
          <a:bodyPr/>
          <a:lstStyle/>
          <a:p>
            <a:r>
              <a:rPr lang="en-US" dirty="0" smtClean="0"/>
              <a:t>LP CONSIDERATIONS – TERMS IN LPA</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69</a:t>
            </a:fld>
            <a:endParaRPr lang="en-US" altLang="en-US" dirty="0"/>
          </a:p>
        </p:txBody>
      </p:sp>
      <p:sp>
        <p:nvSpPr>
          <p:cNvPr id="6" name="Text Placeholder 5"/>
          <p:cNvSpPr>
            <a:spLocks noGrp="1"/>
          </p:cNvSpPr>
          <p:nvPr>
            <p:ph type="body" sz="quarter" idx="17"/>
          </p:nvPr>
        </p:nvSpPr>
        <p:spPr/>
        <p:txBody>
          <a:bodyPr/>
          <a:lstStyle/>
          <a:p>
            <a:pPr marL="342900" indent="-342900">
              <a:buFont typeface="Arial" panose="020B0604020202020204" pitchFamily="34" charset="0"/>
              <a:buChar char="•"/>
            </a:pPr>
            <a:r>
              <a:rPr lang="en-US" dirty="0" smtClean="0"/>
              <a:t>Market </a:t>
            </a:r>
            <a:r>
              <a:rPr lang="en-US" dirty="0"/>
              <a:t>is still in flux, but most provisions:</a:t>
            </a:r>
          </a:p>
          <a:p>
            <a:pPr marL="1028700" lvl="1" indent="-342900">
              <a:buFont typeface="Arial" panose="020B0604020202020204" pitchFamily="34" charset="0"/>
              <a:buChar char="•"/>
            </a:pPr>
            <a:r>
              <a:rPr lang="en-US" dirty="0" smtClean="0"/>
              <a:t>Allow </a:t>
            </a:r>
            <a:r>
              <a:rPr lang="en-US" dirty="0"/>
              <a:t>each LP to elect to sell or “roll”</a:t>
            </a:r>
          </a:p>
          <a:p>
            <a:pPr marL="1485900" lvl="2" indent="-342900">
              <a:buFont typeface="Arial" panose="020B0604020202020204" pitchFamily="34" charset="0"/>
              <a:buChar char="•"/>
            </a:pPr>
            <a:r>
              <a:rPr lang="en-US" dirty="0" smtClean="0"/>
              <a:t>Rolling </a:t>
            </a:r>
            <a:r>
              <a:rPr lang="en-US" dirty="0"/>
              <a:t>LPs may be offered new terms or status quo terms</a:t>
            </a:r>
          </a:p>
          <a:p>
            <a:pPr marL="1485900" lvl="2" indent="-342900">
              <a:buFont typeface="Arial" panose="020B0604020202020204" pitchFamily="34" charset="0"/>
              <a:buChar char="•"/>
            </a:pPr>
            <a:r>
              <a:rPr lang="en-US" dirty="0" smtClean="0"/>
              <a:t>LPs </a:t>
            </a:r>
            <a:r>
              <a:rPr lang="en-US" dirty="0"/>
              <a:t>may be offered opportunity to acquire additional interests in the company</a:t>
            </a:r>
          </a:p>
          <a:p>
            <a:pPr marL="1028700" lvl="1" indent="-342900">
              <a:buFont typeface="Arial" panose="020B0604020202020204" pitchFamily="34" charset="0"/>
              <a:buChar char="•"/>
            </a:pPr>
            <a:r>
              <a:rPr lang="en-US" dirty="0" smtClean="0"/>
              <a:t>Require </a:t>
            </a:r>
            <a:r>
              <a:rPr lang="en-US" dirty="0" err="1"/>
              <a:t>LPAC</a:t>
            </a:r>
            <a:r>
              <a:rPr lang="en-US" dirty="0"/>
              <a:t> review and approval of the offer</a:t>
            </a:r>
          </a:p>
          <a:p>
            <a:pPr marL="1028700" lvl="1" indent="-342900">
              <a:buFont typeface="Arial" panose="020B0604020202020204" pitchFamily="34" charset="0"/>
              <a:buChar char="•"/>
            </a:pPr>
            <a:r>
              <a:rPr lang="en-US" dirty="0" smtClean="0"/>
              <a:t>Provide </a:t>
            </a:r>
            <a:r>
              <a:rPr lang="en-US" dirty="0"/>
              <a:t>limited time for LPs to decide or do not specify timing</a:t>
            </a:r>
          </a:p>
          <a:p>
            <a:pPr marL="342900" indent="-342900">
              <a:buFont typeface="Arial" panose="020B0604020202020204" pitchFamily="34" charset="0"/>
              <a:buChar char="•"/>
            </a:pPr>
            <a:r>
              <a:rPr lang="en-US" dirty="0" smtClean="0"/>
              <a:t>Provisions </a:t>
            </a:r>
            <a:r>
              <a:rPr lang="en-US" dirty="0"/>
              <a:t>generally maximize flexibility for GP</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628099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83685"/>
            <a:ext cx="8153400" cy="555050"/>
          </a:xfrm>
        </p:spPr>
        <p:txBody>
          <a:bodyPr/>
          <a:lstStyle/>
          <a:p>
            <a:r>
              <a:rPr lang="en-US" dirty="0" smtClean="0"/>
              <a:t>LP CONSIDERATIONS – CONTINUATION FUND TERMS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70</a:t>
            </a:fld>
            <a:endParaRPr lang="en-US" altLang="en-US" dirty="0"/>
          </a:p>
        </p:txBody>
      </p:sp>
      <p:sp>
        <p:nvSpPr>
          <p:cNvPr id="6" name="Text Placeholder 5"/>
          <p:cNvSpPr>
            <a:spLocks noGrp="1"/>
          </p:cNvSpPr>
          <p:nvPr>
            <p:ph type="body" sz="quarter" idx="17"/>
          </p:nvPr>
        </p:nvSpPr>
        <p:spPr>
          <a:xfrm>
            <a:off x="477564" y="1875272"/>
            <a:ext cx="8153400" cy="4717616"/>
          </a:xfrm>
        </p:spPr>
        <p:txBody>
          <a:bodyPr/>
          <a:lstStyle/>
          <a:p>
            <a:pPr marL="342900" indent="-342900">
              <a:buFont typeface="Arial" panose="020B0604020202020204" pitchFamily="34" charset="0"/>
              <a:buChar char="•"/>
            </a:pPr>
            <a:r>
              <a:rPr lang="en-US" dirty="0" smtClean="0"/>
              <a:t>Multiple </a:t>
            </a:r>
            <a:r>
              <a:rPr lang="en-US" dirty="0"/>
              <a:t>documents may be involved -- consider:</a:t>
            </a:r>
          </a:p>
          <a:p>
            <a:pPr marL="1028700" lvl="1" indent="-342900">
              <a:buFont typeface="Arial" panose="020B0604020202020204" pitchFamily="34" charset="0"/>
              <a:buChar char="•"/>
            </a:pPr>
            <a:r>
              <a:rPr lang="en-US" dirty="0" smtClean="0"/>
              <a:t>Terms </a:t>
            </a:r>
            <a:r>
              <a:rPr lang="en-US" dirty="0"/>
              <a:t>of main fund LPA and side letter</a:t>
            </a:r>
          </a:p>
          <a:p>
            <a:pPr marL="1485900" lvl="2" indent="-342900">
              <a:buFont typeface="Arial" panose="020B0604020202020204" pitchFamily="34" charset="0"/>
              <a:buChar char="•"/>
            </a:pPr>
            <a:r>
              <a:rPr lang="en-US" dirty="0" smtClean="0"/>
              <a:t>Note: </a:t>
            </a:r>
            <a:r>
              <a:rPr lang="en-US" dirty="0"/>
              <a:t>LPs should not assume side letter rolls to the new vehicle</a:t>
            </a:r>
          </a:p>
          <a:p>
            <a:pPr marL="1028700" lvl="1" indent="-342900">
              <a:buFont typeface="Arial" panose="020B0604020202020204" pitchFamily="34" charset="0"/>
              <a:buChar char="•"/>
            </a:pPr>
            <a:r>
              <a:rPr lang="en-US" dirty="0" smtClean="0"/>
              <a:t>Transaction </a:t>
            </a:r>
            <a:r>
              <a:rPr lang="en-US" dirty="0"/>
              <a:t>documents for rolling LPs and new investors to acquire interests in the continuation fund</a:t>
            </a:r>
          </a:p>
          <a:p>
            <a:pPr marL="1028700" lvl="1" indent="-342900">
              <a:buFont typeface="Arial" panose="020B0604020202020204" pitchFamily="34" charset="0"/>
              <a:buChar char="•"/>
            </a:pPr>
            <a:r>
              <a:rPr lang="en-US" dirty="0" smtClean="0"/>
              <a:t>Continuation </a:t>
            </a:r>
            <a:r>
              <a:rPr lang="en-US" dirty="0"/>
              <a:t>fund’s LPA</a:t>
            </a:r>
          </a:p>
          <a:p>
            <a:pPr marL="1485900" lvl="2" indent="-342900">
              <a:buFont typeface="Arial" panose="020B0604020202020204" pitchFamily="34" charset="0"/>
              <a:buChar char="•"/>
            </a:pPr>
            <a:r>
              <a:rPr lang="en-US" dirty="0" smtClean="0"/>
              <a:t>New </a:t>
            </a:r>
            <a:r>
              <a:rPr lang="en-US" dirty="0"/>
              <a:t>terms on management fee and carried interest</a:t>
            </a:r>
          </a:p>
          <a:p>
            <a:pPr marL="1485900" lvl="2" indent="-342900">
              <a:buFont typeface="Arial" panose="020B0604020202020204" pitchFamily="34" charset="0"/>
              <a:buChar char="•"/>
            </a:pPr>
            <a:r>
              <a:rPr lang="en-US" dirty="0" smtClean="0"/>
              <a:t>May </a:t>
            </a:r>
            <a:r>
              <a:rPr lang="en-US" dirty="0"/>
              <a:t>be limited LP protections such as key person, bad acts</a:t>
            </a:r>
          </a:p>
          <a:p>
            <a:pPr marL="1028700" lvl="1" indent="-342900">
              <a:buFont typeface="Arial" panose="020B0604020202020204" pitchFamily="34" charset="0"/>
              <a:buChar char="•"/>
            </a:pPr>
            <a:r>
              <a:rPr lang="en-US" dirty="0" smtClean="0"/>
              <a:t>Portfolio </a:t>
            </a:r>
            <a:r>
              <a:rPr lang="en-US" dirty="0"/>
              <a:t>company information</a:t>
            </a:r>
          </a:p>
          <a:p>
            <a:endParaRPr lang="en-US" dirty="0"/>
          </a:p>
        </p:txBody>
      </p:sp>
    </p:spTree>
    <p:extLst>
      <p:ext uri="{BB962C8B-B14F-4D97-AF65-F5344CB8AC3E}">
        <p14:creationId xmlns:p14="http://schemas.microsoft.com/office/powerpoint/2010/main" val="3313128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72" y="831429"/>
            <a:ext cx="8153400" cy="555050"/>
          </a:xfrm>
        </p:spPr>
        <p:txBody>
          <a:bodyPr/>
          <a:lstStyle/>
          <a:p>
            <a:r>
              <a:rPr lang="en-US" dirty="0"/>
              <a:t>LP CONSIDERATIONS – CONTINUATION FUND </a:t>
            </a:r>
            <a:r>
              <a:rPr lang="en-US" dirty="0" smtClean="0"/>
              <a:t>TERMS, CONT.</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71</a:t>
            </a:fld>
            <a:endParaRPr lang="en-US" altLang="en-US" dirty="0"/>
          </a:p>
        </p:txBody>
      </p:sp>
      <p:sp>
        <p:nvSpPr>
          <p:cNvPr id="6" name="Text Placeholder 5"/>
          <p:cNvSpPr>
            <a:spLocks noGrp="1"/>
          </p:cNvSpPr>
          <p:nvPr>
            <p:ph type="body" sz="quarter" idx="17"/>
          </p:nvPr>
        </p:nvSpPr>
        <p:spPr>
          <a:xfrm>
            <a:off x="495300" y="1685146"/>
            <a:ext cx="8153400" cy="4717616"/>
          </a:xfrm>
        </p:spPr>
        <p:txBody>
          <a:bodyPr>
            <a:normAutofit/>
          </a:bodyPr>
          <a:lstStyle/>
          <a:p>
            <a:pPr marL="342900" indent="-342900">
              <a:buFont typeface="Arial" panose="020B0604020202020204" pitchFamily="34" charset="0"/>
              <a:buChar char="•"/>
            </a:pPr>
            <a:r>
              <a:rPr lang="en-US" sz="2000" dirty="0" smtClean="0"/>
              <a:t>Key </a:t>
            </a:r>
            <a:r>
              <a:rPr lang="en-US" sz="2000" dirty="0"/>
              <a:t>issues</a:t>
            </a:r>
            <a:r>
              <a:rPr lang="en-US" sz="2000" dirty="0" smtClean="0"/>
              <a:t>: </a:t>
            </a:r>
            <a:r>
              <a:rPr lang="en-US" sz="2000" dirty="0"/>
              <a:t>Economics</a:t>
            </a:r>
          </a:p>
          <a:p>
            <a:pPr marL="1028700" lvl="1" indent="-342900">
              <a:buFont typeface="Arial" panose="020B0604020202020204" pitchFamily="34" charset="0"/>
              <a:buChar char="•"/>
            </a:pPr>
            <a:r>
              <a:rPr lang="en-US" sz="1800" dirty="0" smtClean="0">
                <a:solidFill>
                  <a:schemeClr val="accent2"/>
                </a:solidFill>
              </a:rPr>
              <a:t>Pricing</a:t>
            </a:r>
            <a:r>
              <a:rPr lang="en-US" sz="1800" dirty="0">
                <a:solidFill>
                  <a:schemeClr val="accent2"/>
                </a:solidFill>
              </a:rPr>
              <a:t>!</a:t>
            </a:r>
          </a:p>
          <a:p>
            <a:pPr marL="1485900" lvl="2" indent="-342900">
              <a:buFont typeface="Arial" panose="020B0604020202020204" pitchFamily="34" charset="0"/>
              <a:buChar char="•"/>
            </a:pPr>
            <a:r>
              <a:rPr lang="en-US" sz="1800" dirty="0" smtClean="0"/>
              <a:t>New </a:t>
            </a:r>
            <a:r>
              <a:rPr lang="en-US" sz="1800" dirty="0"/>
              <a:t>SEC rule requires fairness opinion or valuation opinion and information on relationship of GP to opinion provider</a:t>
            </a:r>
          </a:p>
          <a:p>
            <a:pPr marL="1485900" lvl="2" indent="-342900">
              <a:buFont typeface="Arial" panose="020B0604020202020204" pitchFamily="34" charset="0"/>
              <a:buChar char="•"/>
            </a:pPr>
            <a:r>
              <a:rPr lang="en-US" sz="1800" dirty="0" smtClean="0"/>
              <a:t>Third-party </a:t>
            </a:r>
            <a:r>
              <a:rPr lang="en-US" sz="1800" dirty="0"/>
              <a:t>participation  </a:t>
            </a:r>
          </a:p>
          <a:p>
            <a:pPr marL="1028700" lvl="1" indent="-342900">
              <a:buFont typeface="Arial" panose="020B0604020202020204" pitchFamily="34" charset="0"/>
              <a:buChar char="•"/>
            </a:pPr>
            <a:r>
              <a:rPr lang="en-US" sz="1800" dirty="0" smtClean="0"/>
              <a:t>Fees </a:t>
            </a:r>
            <a:r>
              <a:rPr lang="en-US" sz="1800" dirty="0"/>
              <a:t>and carry </a:t>
            </a:r>
          </a:p>
          <a:p>
            <a:pPr marL="1485900" lvl="2" indent="-342900">
              <a:buFont typeface="Arial" panose="020B0604020202020204" pitchFamily="34" charset="0"/>
              <a:buChar char="•"/>
            </a:pPr>
            <a:r>
              <a:rPr lang="en-US" sz="1800" dirty="0" smtClean="0"/>
              <a:t>GP </a:t>
            </a:r>
            <a:r>
              <a:rPr lang="en-US" sz="1800" dirty="0"/>
              <a:t>crystallizes carry for selling LPs – does GP roll that value into the continuation fund?</a:t>
            </a:r>
          </a:p>
          <a:p>
            <a:pPr marL="1028700" lvl="1" indent="-342900">
              <a:buFont typeface="Arial" panose="020B0604020202020204" pitchFamily="34" charset="0"/>
              <a:buChar char="•"/>
            </a:pPr>
            <a:r>
              <a:rPr lang="en-US" sz="1800" dirty="0" smtClean="0"/>
              <a:t>Allocation </a:t>
            </a:r>
            <a:r>
              <a:rPr lang="en-US" sz="1800" dirty="0"/>
              <a:t>of costs among main fund LPs (rolling and redeeming) and third party “new” money</a:t>
            </a:r>
          </a:p>
          <a:p>
            <a:pPr marL="342900" indent="-342900">
              <a:buFont typeface="Arial" panose="020B0604020202020204" pitchFamily="34" charset="0"/>
              <a:buChar char="•"/>
            </a:pPr>
            <a:r>
              <a:rPr lang="en-US" sz="2000" dirty="0" smtClean="0"/>
              <a:t>LP </a:t>
            </a:r>
            <a:r>
              <a:rPr lang="en-US" sz="2000" dirty="0"/>
              <a:t>protection issues</a:t>
            </a:r>
          </a:p>
          <a:p>
            <a:pPr marL="1028700" lvl="1" indent="-342900">
              <a:buFont typeface="Arial" panose="020B0604020202020204" pitchFamily="34" charset="0"/>
              <a:buChar char="•"/>
            </a:pPr>
            <a:r>
              <a:rPr lang="en-US" sz="1800" dirty="0" smtClean="0"/>
              <a:t>Waiver </a:t>
            </a:r>
            <a:r>
              <a:rPr lang="en-US" sz="1800" dirty="0"/>
              <a:t>of conflicts of interest; possible waiver of claims generally?</a:t>
            </a:r>
          </a:p>
          <a:p>
            <a:pPr marL="1028700" lvl="1" indent="-342900">
              <a:buFont typeface="Arial" panose="020B0604020202020204" pitchFamily="34" charset="0"/>
              <a:buChar char="•"/>
            </a:pPr>
            <a:r>
              <a:rPr lang="en-US" sz="1800" dirty="0" smtClean="0"/>
              <a:t>Anti-dilution </a:t>
            </a:r>
            <a:r>
              <a:rPr lang="en-US" sz="1800" dirty="0"/>
              <a:t>protection for rolling LPs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508257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64" y="946368"/>
            <a:ext cx="8153400" cy="555050"/>
          </a:xfrm>
        </p:spPr>
        <p:txBody>
          <a:bodyPr/>
          <a:lstStyle/>
          <a:p>
            <a:r>
              <a:rPr lang="en-US" dirty="0" err="1"/>
              <a:t>ILPA</a:t>
            </a:r>
            <a:r>
              <a:rPr lang="en-US" dirty="0"/>
              <a:t> </a:t>
            </a:r>
            <a:r>
              <a:rPr lang="en-US" dirty="0" smtClean="0"/>
              <a:t>GUIDANCE </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72</a:t>
            </a:fld>
            <a:endParaRPr lang="en-US" altLang="en-US" dirty="0"/>
          </a:p>
        </p:txBody>
      </p:sp>
      <p:sp>
        <p:nvSpPr>
          <p:cNvPr id="6" name="Text Placeholder 5"/>
          <p:cNvSpPr>
            <a:spLocks noGrp="1"/>
          </p:cNvSpPr>
          <p:nvPr>
            <p:ph type="body" sz="quarter" idx="17"/>
          </p:nvPr>
        </p:nvSpPr>
        <p:spPr/>
        <p:txBody>
          <a:bodyPr/>
          <a:lstStyle/>
          <a:p>
            <a:pPr marL="342900" indent="-342900">
              <a:buFont typeface="Arial" panose="020B0604020202020204" pitchFamily="34" charset="0"/>
              <a:buChar char="•"/>
            </a:pPr>
            <a:r>
              <a:rPr lang="en-US" dirty="0" smtClean="0"/>
              <a:t>Rolling </a:t>
            </a:r>
            <a:r>
              <a:rPr lang="en-US" dirty="0"/>
              <a:t>LPs should be offered a “true status quo” option </a:t>
            </a:r>
          </a:p>
          <a:p>
            <a:pPr marL="1028700" lvl="1" indent="-342900">
              <a:buFont typeface="Arial" panose="020B0604020202020204" pitchFamily="34" charset="0"/>
              <a:buChar char="•"/>
            </a:pPr>
            <a:r>
              <a:rPr lang="en-US" dirty="0" smtClean="0"/>
              <a:t>No </a:t>
            </a:r>
            <a:r>
              <a:rPr lang="en-US" dirty="0"/>
              <a:t>change in the management fee base</a:t>
            </a:r>
          </a:p>
          <a:p>
            <a:pPr marL="1028700" lvl="1" indent="-342900">
              <a:buFont typeface="Arial" panose="020B0604020202020204" pitchFamily="34" charset="0"/>
              <a:buChar char="•"/>
            </a:pPr>
            <a:r>
              <a:rPr lang="en-US" dirty="0" smtClean="0"/>
              <a:t>No </a:t>
            </a:r>
            <a:r>
              <a:rPr lang="en-US" dirty="0"/>
              <a:t>increase to the carried interest rate, preferred return hurdle</a:t>
            </a:r>
          </a:p>
          <a:p>
            <a:pPr marL="1028700" lvl="1" indent="-342900">
              <a:buFont typeface="Arial" panose="020B0604020202020204" pitchFamily="34" charset="0"/>
              <a:buChar char="•"/>
            </a:pPr>
            <a:r>
              <a:rPr lang="en-US" dirty="0" smtClean="0"/>
              <a:t>No </a:t>
            </a:r>
            <a:r>
              <a:rPr lang="en-US" dirty="0"/>
              <a:t>crystallization of carried interest </a:t>
            </a:r>
          </a:p>
          <a:p>
            <a:pPr marL="1028700" lvl="1" indent="-342900">
              <a:buFont typeface="Arial" panose="020B0604020202020204" pitchFamily="34" charset="0"/>
              <a:buChar char="•"/>
            </a:pPr>
            <a:r>
              <a:rPr lang="en-US" dirty="0" smtClean="0"/>
              <a:t>Side </a:t>
            </a:r>
            <a:r>
              <a:rPr lang="en-US" dirty="0"/>
              <a:t>letters apply to the new vehicle </a:t>
            </a:r>
          </a:p>
          <a:p>
            <a:pPr marL="342900" indent="-342900">
              <a:buFont typeface="Arial" panose="020B0604020202020204" pitchFamily="34" charset="0"/>
              <a:buChar char="•"/>
            </a:pPr>
            <a:r>
              <a:rPr lang="en-US" dirty="0" smtClean="0"/>
              <a:t>LPs </a:t>
            </a:r>
            <a:r>
              <a:rPr lang="en-US" dirty="0"/>
              <a:t>should prepare to deal with offers and investments in continuation funds</a:t>
            </a:r>
          </a:p>
          <a:p>
            <a:pPr marL="1028700" lvl="1" indent="-342900">
              <a:buFont typeface="Arial" panose="020B0604020202020204" pitchFamily="34" charset="0"/>
              <a:buChar char="•"/>
            </a:pPr>
            <a:r>
              <a:rPr lang="en-US" dirty="0" smtClean="0"/>
              <a:t>Tracking </a:t>
            </a:r>
            <a:r>
              <a:rPr lang="en-US" dirty="0"/>
              <a:t>roll vs. sell decisions</a:t>
            </a:r>
          </a:p>
          <a:p>
            <a:pPr marL="1028700" lvl="1" indent="-342900">
              <a:buFont typeface="Arial" panose="020B0604020202020204" pitchFamily="34" charset="0"/>
              <a:buChar char="•"/>
            </a:pPr>
            <a:r>
              <a:rPr lang="en-US" dirty="0" smtClean="0"/>
              <a:t>Track </a:t>
            </a:r>
            <a:r>
              <a:rPr lang="en-US" dirty="0"/>
              <a:t>continuation fund performance</a:t>
            </a:r>
          </a:p>
          <a:p>
            <a:pPr marL="1028700" lvl="1" indent="-342900">
              <a:buFont typeface="Arial" panose="020B0604020202020204" pitchFamily="34" charset="0"/>
              <a:buChar char="•"/>
            </a:pPr>
            <a:r>
              <a:rPr lang="en-US" dirty="0" smtClean="0"/>
              <a:t>Implement </a:t>
            </a:r>
            <a:r>
              <a:rPr lang="en-US" dirty="0"/>
              <a:t>continuation fund questions into due diligence process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091256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951131"/>
            <a:ext cx="8153400" cy="555050"/>
          </a:xfrm>
        </p:spPr>
        <p:txBody>
          <a:bodyPr/>
          <a:lstStyle/>
          <a:p>
            <a:r>
              <a:rPr lang="en-US" dirty="0" smtClean="0"/>
              <a:t>PRIVATE CREDIT OVERVIEW</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73</a:t>
            </a:fld>
            <a:endParaRPr lang="en-US" altLang="en-US" dirty="0"/>
          </a:p>
        </p:txBody>
      </p:sp>
      <p:sp>
        <p:nvSpPr>
          <p:cNvPr id="6" name="Text Placeholder 5"/>
          <p:cNvSpPr>
            <a:spLocks noGrp="1"/>
          </p:cNvSpPr>
          <p:nvPr>
            <p:ph type="body" sz="quarter" idx="17"/>
          </p:nvPr>
        </p:nvSpPr>
        <p:spPr/>
        <p:txBody>
          <a:bodyPr/>
          <a:lstStyle/>
          <a:p>
            <a:pPr marL="342900" lvl="0" indent="-342900">
              <a:buFont typeface="Arial" panose="020B0604020202020204" pitchFamily="34" charset="0"/>
              <a:buChar char="•"/>
            </a:pPr>
            <a:r>
              <a:rPr lang="en-US" dirty="0"/>
              <a:t>Significant growth in demand for private credit strategies since the global final crisis</a:t>
            </a:r>
          </a:p>
          <a:p>
            <a:pPr marL="342900" lvl="0" indent="-342900">
              <a:buFont typeface="Arial" panose="020B0604020202020204" pitchFamily="34" charset="0"/>
              <a:buChar char="•"/>
            </a:pPr>
            <a:r>
              <a:rPr lang="en-US" dirty="0"/>
              <a:t>The size of the private credit market at the start of 2023 was approximately $1.4 </a:t>
            </a:r>
            <a:r>
              <a:rPr lang="en-US" dirty="0" smtClean="0"/>
              <a:t>trillion*, </a:t>
            </a:r>
            <a:r>
              <a:rPr lang="en-US" dirty="0"/>
              <a:t>compared to $875 billion in 2020, and is estimated to grow to $2.3 trillion by </a:t>
            </a:r>
            <a:r>
              <a:rPr lang="en-US" dirty="0" smtClean="0"/>
              <a:t>2027**</a:t>
            </a:r>
            <a:endParaRPr lang="en-US" dirty="0"/>
          </a:p>
          <a:p>
            <a:pPr marL="342900" lvl="0" indent="-342900">
              <a:buFont typeface="Arial" panose="020B0604020202020204" pitchFamily="34" charset="0"/>
              <a:buChar char="•"/>
            </a:pPr>
            <a:r>
              <a:rPr lang="en-US" dirty="0"/>
              <a:t>Investors have increasingly added private credit to their portfolios as a higher-yielding alternative to traditional fixed-income strategies</a:t>
            </a:r>
          </a:p>
          <a:p>
            <a:pPr marL="342900" indent="-342900">
              <a:buFont typeface="Arial" panose="020B0604020202020204" pitchFamily="34" charset="0"/>
              <a:buChar char="•"/>
            </a:pPr>
            <a:endParaRPr lang="en-US" dirty="0"/>
          </a:p>
        </p:txBody>
      </p:sp>
      <p:sp>
        <p:nvSpPr>
          <p:cNvPr id="7" name="Rectangle 6"/>
          <p:cNvSpPr/>
          <p:nvPr/>
        </p:nvSpPr>
        <p:spPr>
          <a:xfrm>
            <a:off x="6708745" y="5940318"/>
            <a:ext cx="2042547" cy="276999"/>
          </a:xfrm>
          <a:prstGeom prst="rect">
            <a:avLst/>
          </a:prstGeom>
        </p:spPr>
        <p:txBody>
          <a:bodyPr wrap="none">
            <a:spAutoFit/>
          </a:bodyPr>
          <a:lstStyle/>
          <a:p>
            <a:pPr lvl="0"/>
            <a:r>
              <a:rPr lang="en-US" sz="1200" i="1" dirty="0" smtClean="0"/>
              <a:t>* Bloomberg; </a:t>
            </a:r>
            <a:r>
              <a:rPr lang="en-US" sz="1200" dirty="0" smtClean="0"/>
              <a:t>January 2023</a:t>
            </a:r>
            <a:endParaRPr lang="en-US" sz="1200" i="1" dirty="0"/>
          </a:p>
        </p:txBody>
      </p:sp>
      <p:sp>
        <p:nvSpPr>
          <p:cNvPr id="8" name="Rectangle 7"/>
          <p:cNvSpPr/>
          <p:nvPr/>
        </p:nvSpPr>
        <p:spPr>
          <a:xfrm>
            <a:off x="6947593" y="6186508"/>
            <a:ext cx="1803699" cy="276999"/>
          </a:xfrm>
          <a:prstGeom prst="rect">
            <a:avLst/>
          </a:prstGeom>
        </p:spPr>
        <p:txBody>
          <a:bodyPr wrap="none">
            <a:spAutoFit/>
          </a:bodyPr>
          <a:lstStyle/>
          <a:p>
            <a:pPr lvl="0"/>
            <a:r>
              <a:rPr lang="en-US" sz="1200" i="1" dirty="0" smtClean="0"/>
              <a:t>** </a:t>
            </a:r>
            <a:r>
              <a:rPr lang="en-US" sz="1200" i="1" dirty="0" err="1" smtClean="0"/>
              <a:t>Preqin</a:t>
            </a:r>
            <a:r>
              <a:rPr lang="en-US" sz="1200" i="1" dirty="0" smtClean="0"/>
              <a:t>; </a:t>
            </a:r>
            <a:r>
              <a:rPr lang="en-US" sz="1200" dirty="0" smtClean="0"/>
              <a:t>January 2023</a:t>
            </a:r>
            <a:endParaRPr lang="en-US" sz="1200" i="1" dirty="0"/>
          </a:p>
        </p:txBody>
      </p:sp>
    </p:spTree>
    <p:extLst>
      <p:ext uri="{BB962C8B-B14F-4D97-AF65-F5344CB8AC3E}">
        <p14:creationId xmlns:p14="http://schemas.microsoft.com/office/powerpoint/2010/main" val="1488182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PRIVATE CREDIT</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74</a:t>
            </a:fld>
            <a:endParaRPr lang="en-US" altLang="en-US" dirty="0"/>
          </a:p>
        </p:txBody>
      </p:sp>
      <p:sp>
        <p:nvSpPr>
          <p:cNvPr id="6" name="Text Placeholder 5"/>
          <p:cNvSpPr>
            <a:spLocks noGrp="1"/>
          </p:cNvSpPr>
          <p:nvPr>
            <p:ph type="body" sz="quarter" idx="17"/>
          </p:nvPr>
        </p:nvSpPr>
        <p:spPr>
          <a:xfrm>
            <a:off x="477564" y="1258888"/>
            <a:ext cx="8153400" cy="4717616"/>
          </a:xfrm>
        </p:spPr>
        <p:txBody>
          <a:bodyPr/>
          <a:lstStyle/>
          <a:p>
            <a:pPr marL="342900" indent="-342900">
              <a:buFont typeface="Arial" panose="020B0604020202020204" pitchFamily="34" charset="0"/>
              <a:buChar char="•"/>
            </a:pPr>
            <a:r>
              <a:rPr lang="en-US" dirty="0"/>
              <a:t>Current income: Private credit generally offers the possibility for current income from contractual cash flows (i.e., interest payments and fees).</a:t>
            </a:r>
          </a:p>
          <a:p>
            <a:pPr marL="342900" indent="-342900">
              <a:buFont typeface="Arial" panose="020B0604020202020204" pitchFamily="34" charset="0"/>
              <a:buChar char="•"/>
            </a:pPr>
            <a:r>
              <a:rPr lang="en-US" dirty="0"/>
              <a:t>Historically lower loss rates: Private credit has demonstrated lower default rates relative to public credit over time.</a:t>
            </a:r>
          </a:p>
          <a:p>
            <a:pPr marL="342900" indent="-342900">
              <a:buFont typeface="Arial" panose="020B0604020202020204" pitchFamily="34" charset="0"/>
              <a:buChar char="•"/>
            </a:pPr>
            <a:r>
              <a:rPr lang="en-US" dirty="0"/>
              <a:t>Diversification: Private credit has been less correlated with public markets than other asset classes, such as equities and bonds.</a:t>
            </a:r>
          </a:p>
          <a:p>
            <a:pPr marL="342900" indent="-342900">
              <a:buFont typeface="Arial" panose="020B0604020202020204" pitchFamily="34" charset="0"/>
              <a:buChar char="•"/>
            </a:pPr>
            <a:r>
              <a:rPr lang="en-US" dirty="0"/>
              <a:t>Higher Returns and Lower Volatility: Direct lending has provided higher returns and lower volatility compared to both leveraged loans and high-yield bonds</a:t>
            </a:r>
            <a:r>
              <a:rPr lang="en-US" dirty="0" smtClean="0"/>
              <a:t>.*</a:t>
            </a:r>
            <a:endParaRPr lang="en-US" dirty="0"/>
          </a:p>
        </p:txBody>
      </p:sp>
      <p:sp>
        <p:nvSpPr>
          <p:cNvPr id="7" name="Rectangle 6"/>
          <p:cNvSpPr/>
          <p:nvPr/>
        </p:nvSpPr>
        <p:spPr>
          <a:xfrm>
            <a:off x="5273955" y="6146196"/>
            <a:ext cx="3459601" cy="276999"/>
          </a:xfrm>
          <a:prstGeom prst="rect">
            <a:avLst/>
          </a:prstGeom>
        </p:spPr>
        <p:txBody>
          <a:bodyPr wrap="none">
            <a:spAutoFit/>
          </a:bodyPr>
          <a:lstStyle/>
          <a:p>
            <a:r>
              <a:rPr lang="en-US" sz="1200" i="1" dirty="0" smtClean="0">
                <a:solidFill>
                  <a:schemeClr val="tx2"/>
                </a:solidFill>
              </a:rPr>
              <a:t>* </a:t>
            </a:r>
            <a:r>
              <a:rPr lang="en-US" sz="1200" i="1" dirty="0" smtClean="0">
                <a:solidFill>
                  <a:schemeClr val="tx2"/>
                </a:solidFill>
                <a:hlinkClick r:id="rId2"/>
              </a:rPr>
              <a:t>Morgan Stanley: Understanding </a:t>
            </a:r>
            <a:r>
              <a:rPr lang="en-US" sz="1200" i="1" dirty="0">
                <a:solidFill>
                  <a:schemeClr val="tx2"/>
                </a:solidFill>
                <a:hlinkClick r:id="rId2"/>
              </a:rPr>
              <a:t>Private Credit </a:t>
            </a:r>
            <a:endParaRPr lang="en-US" sz="1200" i="1" dirty="0">
              <a:solidFill>
                <a:schemeClr val="tx2"/>
              </a:solidFill>
            </a:endParaRPr>
          </a:p>
        </p:txBody>
      </p:sp>
    </p:spTree>
    <p:extLst>
      <p:ext uri="{BB962C8B-B14F-4D97-AF65-F5344CB8AC3E}">
        <p14:creationId xmlns:p14="http://schemas.microsoft.com/office/powerpoint/2010/main" val="2851275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135" y="693478"/>
            <a:ext cx="8153400" cy="555050"/>
          </a:xfrm>
        </p:spPr>
        <p:txBody>
          <a:bodyPr/>
          <a:lstStyle/>
          <a:p>
            <a:r>
              <a:rPr lang="en-US" dirty="0" smtClean="0"/>
              <a:t>PRIVATE CREDIT FUND TRENDS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75</a:t>
            </a:fld>
            <a:endParaRPr lang="en-US" altLang="en-US" dirty="0"/>
          </a:p>
        </p:txBody>
      </p:sp>
      <p:sp>
        <p:nvSpPr>
          <p:cNvPr id="6" name="Text Placeholder 5"/>
          <p:cNvSpPr>
            <a:spLocks noGrp="1"/>
          </p:cNvSpPr>
          <p:nvPr>
            <p:ph type="body" sz="quarter" idx="17"/>
          </p:nvPr>
        </p:nvSpPr>
        <p:spPr>
          <a:xfrm>
            <a:off x="403135" y="1418376"/>
            <a:ext cx="8496315" cy="4717616"/>
          </a:xfrm>
        </p:spPr>
        <p:txBody>
          <a:bodyPr>
            <a:noAutofit/>
          </a:bodyPr>
          <a:lstStyle/>
          <a:p>
            <a:r>
              <a:rPr lang="en-US" sz="2000" b="1" dirty="0"/>
              <a:t>According to 2023 industry trends study that surveyed 40 private credit managers managing $800 billion in private credit investments.</a:t>
            </a:r>
          </a:p>
          <a:p>
            <a:pPr marL="342900" indent="-342900">
              <a:buFont typeface="Arial" panose="020B0604020202020204" pitchFamily="34" charset="0"/>
              <a:buChar char="•"/>
            </a:pPr>
            <a:r>
              <a:rPr lang="en-US" sz="2000" dirty="0"/>
              <a:t>Investors are increasingly seeking customized investment structures</a:t>
            </a:r>
          </a:p>
          <a:p>
            <a:pPr marL="1028700" lvl="1" indent="-342900">
              <a:buFont typeface="Arial" panose="020B0604020202020204" pitchFamily="34" charset="0"/>
              <a:buChar char="•"/>
            </a:pPr>
            <a:r>
              <a:rPr lang="en-US" sz="1800" dirty="0"/>
              <a:t>80% of respondents manage capital through a mixture of commingled funds and other vehicles</a:t>
            </a:r>
          </a:p>
          <a:p>
            <a:pPr marL="1028700" lvl="1" indent="-342900">
              <a:buFont typeface="Arial" panose="020B0604020202020204" pitchFamily="34" charset="0"/>
              <a:buChar char="•"/>
            </a:pPr>
            <a:r>
              <a:rPr lang="en-US" sz="1800" dirty="0"/>
              <a:t>95% of respondents stated that they offer managed account structures for single investors</a:t>
            </a:r>
          </a:p>
          <a:p>
            <a:pPr marL="1028700" lvl="1" indent="-342900">
              <a:buFont typeface="Arial" panose="020B0604020202020204" pitchFamily="34" charset="0"/>
              <a:buChar char="•"/>
            </a:pPr>
            <a:r>
              <a:rPr lang="en-US" sz="1800" dirty="0"/>
              <a:t>69% of respondents expect demand for co-investment to increase</a:t>
            </a:r>
          </a:p>
          <a:p>
            <a:pPr marL="342900" indent="-342900">
              <a:buFont typeface="Arial" panose="020B0604020202020204" pitchFamily="34" charset="0"/>
              <a:buChar char="•"/>
            </a:pPr>
            <a:r>
              <a:rPr lang="en-US" sz="2000" dirty="0"/>
              <a:t>Demand for liquidity supporting permanent capital allocations</a:t>
            </a:r>
          </a:p>
          <a:p>
            <a:pPr marL="1028700" lvl="1" indent="-342900">
              <a:buFont typeface="Arial" panose="020B0604020202020204" pitchFamily="34" charset="0"/>
              <a:buChar char="•"/>
            </a:pPr>
            <a:r>
              <a:rPr lang="en-US" sz="1800" dirty="0"/>
              <a:t>Increase in evergreen or hybrid vehicles which combine elements of open and closed-ended fund structures</a:t>
            </a:r>
          </a:p>
          <a:p>
            <a:pPr marL="342900" indent="-342900">
              <a:buFont typeface="Arial" panose="020B0604020202020204" pitchFamily="34" charset="0"/>
              <a:buChar char="•"/>
            </a:pPr>
            <a:r>
              <a:rPr lang="en-US" sz="2000" dirty="0"/>
              <a:t>Growth of retail capital in private credit</a:t>
            </a:r>
          </a:p>
          <a:p>
            <a:pPr marL="1028700" lvl="1" indent="-342900">
              <a:buFont typeface="Arial" panose="020B0604020202020204" pitchFamily="34" charset="0"/>
              <a:buChar char="•"/>
            </a:pPr>
            <a:r>
              <a:rPr lang="en-US" sz="1800" dirty="0"/>
              <a:t>41% of respondents currently have retail clients and 66% stated that they will or are considering raising capital from retail clients for upcoming fund offerings</a:t>
            </a:r>
          </a:p>
          <a:p>
            <a:endParaRPr lang="en-US" sz="2000" dirty="0"/>
          </a:p>
        </p:txBody>
      </p:sp>
    </p:spTree>
    <p:extLst>
      <p:ext uri="{BB962C8B-B14F-4D97-AF65-F5344CB8AC3E}">
        <p14:creationId xmlns:p14="http://schemas.microsoft.com/office/powerpoint/2010/main" val="2419553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CHALLENGES FOR CO-INVESTING</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76</a:t>
            </a:fld>
            <a:endParaRPr lang="en-US" altLang="en-US" dirty="0"/>
          </a:p>
        </p:txBody>
      </p:sp>
      <p:sp>
        <p:nvSpPr>
          <p:cNvPr id="6" name="Text Placeholder 5"/>
          <p:cNvSpPr>
            <a:spLocks noGrp="1"/>
          </p:cNvSpPr>
          <p:nvPr>
            <p:ph type="body" sz="quarter" idx="17"/>
          </p:nvPr>
        </p:nvSpPr>
        <p:spPr/>
        <p:txBody>
          <a:bodyPr/>
          <a:lstStyle/>
          <a:p>
            <a:pPr marL="342900" indent="-342900">
              <a:buFont typeface="Arial" panose="020B0604020202020204" pitchFamily="34" charset="0"/>
              <a:buChar char="•"/>
            </a:pPr>
            <a:r>
              <a:rPr lang="en-US" dirty="0" smtClean="0"/>
              <a:t>Timing </a:t>
            </a:r>
            <a:r>
              <a:rPr lang="en-US" dirty="0"/>
              <a:t>is always short – why?</a:t>
            </a:r>
          </a:p>
          <a:p>
            <a:pPr marL="1028700" lvl="1" indent="-342900">
              <a:buFont typeface="Arial" panose="020B0604020202020204" pitchFamily="34" charset="0"/>
              <a:buChar char="•"/>
            </a:pPr>
            <a:r>
              <a:rPr lang="en-US" dirty="0" smtClean="0"/>
              <a:t>GP </a:t>
            </a:r>
            <a:r>
              <a:rPr lang="en-US" dirty="0"/>
              <a:t>challenge to allocate the co-investment opportunity – sizing, participation of strategic investors</a:t>
            </a:r>
          </a:p>
          <a:p>
            <a:pPr marL="1028700" lvl="1" indent="-342900">
              <a:buFont typeface="Arial" panose="020B0604020202020204" pitchFamily="34" charset="0"/>
              <a:buChar char="•"/>
            </a:pPr>
            <a:r>
              <a:rPr lang="en-US" dirty="0" smtClean="0"/>
              <a:t>To </a:t>
            </a:r>
            <a:r>
              <a:rPr lang="en-US" dirty="0"/>
              <a:t>some extent by design – limited opportunity for LPs to negotiate co-investment fund terms</a:t>
            </a:r>
          </a:p>
          <a:p>
            <a:pPr marL="342900" indent="-342900">
              <a:buFont typeface="Arial" panose="020B0604020202020204" pitchFamily="34" charset="0"/>
              <a:buChar char="•"/>
            </a:pPr>
            <a:r>
              <a:rPr lang="en-US" dirty="0" smtClean="0"/>
              <a:t>Staff </a:t>
            </a:r>
            <a:r>
              <a:rPr lang="en-US" dirty="0"/>
              <a:t>may lack expertise for </a:t>
            </a:r>
            <a:r>
              <a:rPr lang="en-US" dirty="0" err="1"/>
              <a:t>diligencing</a:t>
            </a:r>
            <a:r>
              <a:rPr lang="en-US" dirty="0"/>
              <a:t> co-investment opportunities</a:t>
            </a:r>
          </a:p>
          <a:p>
            <a:pPr marL="1028700" lvl="1" indent="-342900">
              <a:buFont typeface="Arial" panose="020B0604020202020204" pitchFamily="34" charset="0"/>
              <a:buChar char="•"/>
            </a:pPr>
            <a:r>
              <a:rPr lang="en-US" dirty="0" smtClean="0"/>
              <a:t>Many </a:t>
            </a:r>
            <a:r>
              <a:rPr lang="en-US" dirty="0"/>
              <a:t>institutional investors primarily invest through funds; they pick managers, not deals</a:t>
            </a:r>
          </a:p>
          <a:p>
            <a:pPr marL="1028700" lvl="1" indent="-342900">
              <a:buFont typeface="Arial" panose="020B0604020202020204" pitchFamily="34" charset="0"/>
              <a:buChar char="•"/>
            </a:pPr>
            <a:r>
              <a:rPr lang="en-US" dirty="0" smtClean="0"/>
              <a:t>GPs </a:t>
            </a:r>
            <a:r>
              <a:rPr lang="en-US" dirty="0"/>
              <a:t>do not offer assurances – LPs are “on their own” </a:t>
            </a:r>
          </a:p>
          <a:p>
            <a:pPr marL="342900" indent="-342900">
              <a:buFont typeface="Arial" panose="020B0604020202020204" pitchFamily="34" charset="0"/>
              <a:buChar char="•"/>
            </a:pPr>
            <a:r>
              <a:rPr lang="en-US" dirty="0" smtClean="0"/>
              <a:t>Expenses </a:t>
            </a:r>
            <a:r>
              <a:rPr lang="en-US" dirty="0"/>
              <a:t>are often required to be paid in addition to investment amount – potential issue of unlimited liability</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39577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64" y="1074160"/>
            <a:ext cx="8153400" cy="555050"/>
          </a:xfrm>
        </p:spPr>
        <p:txBody>
          <a:bodyPr/>
          <a:lstStyle/>
          <a:p>
            <a:r>
              <a:rPr lang="en-US" dirty="0" smtClean="0"/>
              <a:t>PRACTICAL CONSIDERATIONS FOR CO-INVESTING, CONT.</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77</a:t>
            </a:fld>
            <a:endParaRPr lang="en-US" altLang="en-US" dirty="0"/>
          </a:p>
        </p:txBody>
      </p:sp>
      <p:sp>
        <p:nvSpPr>
          <p:cNvPr id="6" name="Text Placeholder 5"/>
          <p:cNvSpPr>
            <a:spLocks noGrp="1"/>
          </p:cNvSpPr>
          <p:nvPr>
            <p:ph type="body" sz="quarter" idx="17"/>
          </p:nvPr>
        </p:nvSpPr>
        <p:spPr>
          <a:xfrm>
            <a:off x="477564" y="1875272"/>
            <a:ext cx="8153400" cy="4717616"/>
          </a:xfrm>
        </p:spPr>
        <p:txBody>
          <a:bodyPr/>
          <a:lstStyle/>
          <a:p>
            <a:pPr marL="342900" indent="-342900">
              <a:buFont typeface="Arial" panose="020B0604020202020204" pitchFamily="34" charset="0"/>
              <a:buChar char="•"/>
            </a:pPr>
            <a:r>
              <a:rPr lang="en-US" dirty="0" smtClean="0"/>
              <a:t>To </a:t>
            </a:r>
            <a:r>
              <a:rPr lang="en-US" dirty="0"/>
              <a:t>get around the challenges, some investors set up co-investment </a:t>
            </a:r>
            <a:r>
              <a:rPr lang="en-US" dirty="0" err="1"/>
              <a:t>SMAs</a:t>
            </a:r>
            <a:endParaRPr lang="en-US" dirty="0"/>
          </a:p>
          <a:p>
            <a:pPr marL="1028700" lvl="1" indent="-342900">
              <a:buFont typeface="Arial" panose="020B0604020202020204" pitchFamily="34" charset="0"/>
              <a:buChar char="•"/>
            </a:pPr>
            <a:r>
              <a:rPr lang="en-US" dirty="0" smtClean="0"/>
              <a:t>Typically</a:t>
            </a:r>
            <a:r>
              <a:rPr lang="en-US" dirty="0"/>
              <a:t>, LP has no assurances that the </a:t>
            </a:r>
            <a:r>
              <a:rPr lang="en-US" dirty="0" err="1"/>
              <a:t>SMA</a:t>
            </a:r>
            <a:r>
              <a:rPr lang="en-US" dirty="0"/>
              <a:t> will be given opportunities</a:t>
            </a:r>
          </a:p>
          <a:p>
            <a:pPr marL="1028700" lvl="1" indent="-342900">
              <a:buFont typeface="Arial" panose="020B0604020202020204" pitchFamily="34" charset="0"/>
              <a:buChar char="•"/>
            </a:pPr>
            <a:r>
              <a:rPr lang="en-US" dirty="0" err="1" smtClean="0"/>
              <a:t>SMA</a:t>
            </a:r>
            <a:r>
              <a:rPr lang="en-US" dirty="0" smtClean="0"/>
              <a:t> </a:t>
            </a:r>
            <a:r>
              <a:rPr lang="en-US" dirty="0"/>
              <a:t>will have a GP that has fiduciary duties to the LP in offering and </a:t>
            </a:r>
            <a:r>
              <a:rPr lang="en-US" dirty="0" err="1"/>
              <a:t>diligencing</a:t>
            </a:r>
            <a:r>
              <a:rPr lang="en-US" dirty="0"/>
              <a:t> opportunities  </a:t>
            </a:r>
          </a:p>
          <a:p>
            <a:pPr marL="1028700" lvl="1" indent="-342900">
              <a:buFont typeface="Arial" panose="020B0604020202020204" pitchFamily="34" charset="0"/>
              <a:buChar char="•"/>
            </a:pPr>
            <a:r>
              <a:rPr lang="en-US" dirty="0" smtClean="0"/>
              <a:t>LP </a:t>
            </a:r>
            <a:r>
              <a:rPr lang="en-US" dirty="0"/>
              <a:t>might have opt-out arrangement rather than opt-in</a:t>
            </a:r>
          </a:p>
          <a:p>
            <a:pPr marL="1028700" lvl="1" indent="-342900">
              <a:buFont typeface="Arial" panose="020B0604020202020204" pitchFamily="34" charset="0"/>
              <a:buChar char="•"/>
            </a:pPr>
            <a:r>
              <a:rPr lang="en-US" dirty="0" smtClean="0"/>
              <a:t>Even </a:t>
            </a:r>
            <a:r>
              <a:rPr lang="en-US" dirty="0"/>
              <a:t>if no fees/carry, GP has readily-available funds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27961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64635"/>
            <a:ext cx="8153400" cy="555050"/>
          </a:xfrm>
        </p:spPr>
        <p:txBody>
          <a:bodyPr/>
          <a:lstStyle/>
          <a:p>
            <a:r>
              <a:rPr lang="en-US" dirty="0" smtClean="0"/>
              <a:t>PRACTICAL CONSIDERATIONS FOR CO-INVESTING, CONT.</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78</a:t>
            </a:fld>
            <a:endParaRPr lang="en-US" altLang="en-US" dirty="0"/>
          </a:p>
        </p:txBody>
      </p:sp>
      <p:sp>
        <p:nvSpPr>
          <p:cNvPr id="6" name="Text Placeholder 5"/>
          <p:cNvSpPr>
            <a:spLocks noGrp="1"/>
          </p:cNvSpPr>
          <p:nvPr>
            <p:ph type="body" sz="quarter" idx="17"/>
          </p:nvPr>
        </p:nvSpPr>
        <p:spPr>
          <a:xfrm>
            <a:off x="495300" y="1865747"/>
            <a:ext cx="8153400" cy="4717616"/>
          </a:xfrm>
        </p:spPr>
        <p:txBody>
          <a:bodyPr/>
          <a:lstStyle/>
          <a:p>
            <a:pPr marL="342900" indent="-342900">
              <a:buFont typeface="Arial" panose="020B0604020202020204" pitchFamily="34" charset="0"/>
              <a:buChar char="•"/>
            </a:pPr>
            <a:r>
              <a:rPr lang="en-US" dirty="0" smtClean="0"/>
              <a:t>Co-investments </a:t>
            </a:r>
            <a:r>
              <a:rPr lang="en-US" dirty="0"/>
              <a:t>are typically structured through a vehicle managed by the GP</a:t>
            </a:r>
          </a:p>
          <a:p>
            <a:pPr marL="1028700" lvl="1" indent="-342900">
              <a:buFont typeface="Arial" panose="020B0604020202020204" pitchFamily="34" charset="0"/>
              <a:buChar char="•"/>
            </a:pPr>
            <a:r>
              <a:rPr lang="en-US" dirty="0" smtClean="0"/>
              <a:t>There </a:t>
            </a:r>
            <a:r>
              <a:rPr lang="en-US" dirty="0"/>
              <a:t>may be multiple layers of vehicles if investor has </a:t>
            </a:r>
            <a:r>
              <a:rPr lang="en-US" dirty="0" err="1"/>
              <a:t>SMA</a:t>
            </a:r>
            <a:endParaRPr lang="en-US" dirty="0"/>
          </a:p>
          <a:p>
            <a:pPr marL="1028700" lvl="1" indent="-342900">
              <a:buFont typeface="Arial" panose="020B0604020202020204" pitchFamily="34" charset="0"/>
              <a:buChar char="•"/>
            </a:pPr>
            <a:r>
              <a:rPr lang="en-US" dirty="0" smtClean="0"/>
              <a:t>Little</a:t>
            </a:r>
            <a:r>
              <a:rPr lang="en-US" dirty="0"/>
              <a:t>, if any, control by co-investors</a:t>
            </a:r>
          </a:p>
          <a:p>
            <a:pPr marL="1485900" lvl="2" indent="-342900">
              <a:buFont typeface="Arial" panose="020B0604020202020204" pitchFamily="34" charset="0"/>
              <a:buChar char="•"/>
            </a:pPr>
            <a:r>
              <a:rPr lang="en-US" dirty="0" smtClean="0"/>
              <a:t>May </a:t>
            </a:r>
            <a:r>
              <a:rPr lang="en-US" dirty="0"/>
              <a:t>lack independent right to terminate or remove GP</a:t>
            </a:r>
          </a:p>
          <a:p>
            <a:pPr marL="1028700" lvl="1" indent="-342900">
              <a:buFont typeface="Arial" panose="020B0604020202020204" pitchFamily="34" charset="0"/>
              <a:buChar char="•"/>
            </a:pPr>
            <a:r>
              <a:rPr lang="en-US" dirty="0" smtClean="0"/>
              <a:t>Key </a:t>
            </a:r>
            <a:r>
              <a:rPr lang="en-US" dirty="0"/>
              <a:t>is to maximize alignment with main fund – same terms, timing, expenses, anti-dilution rights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1529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74"/>
            <a:ext cx="8229600" cy="762000"/>
          </a:xfrm>
        </p:spPr>
        <p:txBody>
          <a:bodyPr/>
          <a:lstStyle/>
          <a:p>
            <a:r>
              <a:rPr lang="en-US" dirty="0"/>
              <a:t>2024 SEC Examination Priorities</a:t>
            </a:r>
          </a:p>
        </p:txBody>
      </p:sp>
      <p:sp>
        <p:nvSpPr>
          <p:cNvPr id="3" name="Content Placeholder 2"/>
          <p:cNvSpPr>
            <a:spLocks noGrp="1"/>
          </p:cNvSpPr>
          <p:nvPr>
            <p:ph idx="1"/>
          </p:nvPr>
        </p:nvSpPr>
        <p:spPr>
          <a:xfrm>
            <a:off x="457200" y="1417674"/>
            <a:ext cx="8229600" cy="4937125"/>
          </a:xfrm>
        </p:spPr>
        <p:txBody>
          <a:bodyPr/>
          <a:lstStyle/>
          <a:p>
            <a:pPr marL="0" indent="0">
              <a:buNone/>
            </a:pPr>
            <a:r>
              <a:rPr lang="en-US" sz="1800" i="1" dirty="0" smtClean="0"/>
              <a:t>Private funds remain a focus area generally and the following will be prioritized topics:</a:t>
            </a:r>
          </a:p>
          <a:p>
            <a:r>
              <a:rPr lang="en-US" sz="1800" dirty="0" smtClean="0"/>
              <a:t>Portfolio </a:t>
            </a:r>
            <a:r>
              <a:rPr lang="en-US" sz="1800" dirty="0"/>
              <a:t>management risks </a:t>
            </a:r>
            <a:r>
              <a:rPr lang="en-US" sz="1800" dirty="0" smtClean="0"/>
              <a:t>present with market volatility and higher rates</a:t>
            </a:r>
            <a:endParaRPr lang="en-US" sz="1800" b="1" dirty="0" smtClean="0"/>
          </a:p>
          <a:p>
            <a:r>
              <a:rPr lang="en-US" sz="1800" dirty="0" smtClean="0"/>
              <a:t>Adherence to contractual requirements regarding </a:t>
            </a:r>
            <a:r>
              <a:rPr lang="en-US" sz="1800" dirty="0" err="1" smtClean="0"/>
              <a:t>LPACs</a:t>
            </a:r>
            <a:r>
              <a:rPr lang="en-US" sz="1800" dirty="0" smtClean="0"/>
              <a:t> </a:t>
            </a:r>
            <a:r>
              <a:rPr lang="en-US" sz="1800" dirty="0"/>
              <a:t>and advisory boards – </a:t>
            </a:r>
            <a:r>
              <a:rPr lang="en-US" sz="1800" dirty="0" smtClean="0"/>
              <a:t>including contractual </a:t>
            </a:r>
            <a:r>
              <a:rPr lang="en-US" sz="1800" dirty="0"/>
              <a:t>notification and consent processes </a:t>
            </a:r>
          </a:p>
          <a:p>
            <a:r>
              <a:rPr lang="en-US" sz="1800" dirty="0" smtClean="0"/>
              <a:t>Accurate calculation of fees </a:t>
            </a:r>
            <a:r>
              <a:rPr lang="en-US" sz="1800" dirty="0"/>
              <a:t>and </a:t>
            </a:r>
            <a:r>
              <a:rPr lang="en-US" sz="1800" dirty="0" smtClean="0"/>
              <a:t>expenses, including:</a:t>
            </a:r>
          </a:p>
          <a:p>
            <a:pPr lvl="1"/>
            <a:r>
              <a:rPr lang="en-US" sz="1400" dirty="0" smtClean="0"/>
              <a:t>Valuation of illiquid assets</a:t>
            </a:r>
          </a:p>
          <a:p>
            <a:pPr lvl="1"/>
            <a:r>
              <a:rPr lang="en-US" sz="1400" dirty="0" smtClean="0"/>
              <a:t>Calculation of post commitment period management fees</a:t>
            </a:r>
          </a:p>
          <a:p>
            <a:pPr lvl="1"/>
            <a:r>
              <a:rPr lang="en-US" sz="1400" dirty="0" smtClean="0"/>
              <a:t>Adequacy of disclosures </a:t>
            </a:r>
            <a:endParaRPr lang="en-US" sz="1400" dirty="0"/>
          </a:p>
          <a:p>
            <a:r>
              <a:rPr lang="en-US" sz="1800" dirty="0" smtClean="0"/>
              <a:t>Due diligence practices for consistency with policies, procedures and disclosures </a:t>
            </a:r>
            <a:endParaRPr lang="en-US" sz="1800" dirty="0"/>
          </a:p>
          <a:p>
            <a:r>
              <a:rPr lang="en-US" sz="1800" dirty="0" smtClean="0"/>
              <a:t>Conflicts of interest</a:t>
            </a:r>
          </a:p>
          <a:p>
            <a:r>
              <a:rPr lang="en-US" sz="1800" dirty="0" smtClean="0"/>
              <a:t>Custody </a:t>
            </a:r>
            <a:r>
              <a:rPr lang="en-US" sz="1800" dirty="0"/>
              <a:t>r</a:t>
            </a:r>
            <a:r>
              <a:rPr lang="en-US" sz="1800" dirty="0" smtClean="0"/>
              <a:t>ule compliance, including accurate Form ADV reporting, timely completion and distribution of audits </a:t>
            </a:r>
            <a:endParaRPr lang="en-US" sz="1800" dirty="0"/>
          </a:p>
          <a:p>
            <a:r>
              <a:rPr lang="en-US" sz="1800" dirty="0" smtClean="0"/>
              <a:t>Policies and procedures for reporting on Form PF, including on the occurrence of certain reporting events</a:t>
            </a:r>
            <a:endParaRPr lang="en-US" sz="1800" dirty="0"/>
          </a:p>
          <a:p>
            <a:endParaRPr lang="en-US" sz="1800" dirty="0"/>
          </a:p>
        </p:txBody>
      </p:sp>
    </p:spTree>
    <p:extLst>
      <p:ext uri="{BB962C8B-B14F-4D97-AF65-F5344CB8AC3E}">
        <p14:creationId xmlns:p14="http://schemas.microsoft.com/office/powerpoint/2010/main" val="41165978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17823"/>
            <a:ext cx="8153400" cy="555050"/>
          </a:xfrm>
        </p:spPr>
        <p:txBody>
          <a:bodyPr/>
          <a:lstStyle/>
          <a:p>
            <a:r>
              <a:rPr lang="en-US" dirty="0" smtClean="0"/>
              <a:t>TOP LP CONCERNS IN NEGOTIATING INVESTMENTS IN PRIVATE FUNDS</a:t>
            </a:r>
            <a:br>
              <a:rPr lang="en-US" dirty="0" smtClean="0"/>
            </a:b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79</a:t>
            </a:fld>
            <a:endParaRPr lang="en-US" altLang="en-US" dirty="0"/>
          </a:p>
        </p:txBody>
      </p:sp>
      <p:sp>
        <p:nvSpPr>
          <p:cNvPr id="6" name="Text Placeholder 5"/>
          <p:cNvSpPr>
            <a:spLocks noGrp="1"/>
          </p:cNvSpPr>
          <p:nvPr>
            <p:ph type="body" sz="quarter" idx="17"/>
          </p:nvPr>
        </p:nvSpPr>
        <p:spPr>
          <a:xfrm>
            <a:off x="495300" y="1618109"/>
            <a:ext cx="8153400" cy="4717616"/>
          </a:xfrm>
        </p:spPr>
        <p:txBody>
          <a:bodyPr>
            <a:noAutofit/>
          </a:bodyPr>
          <a:lstStyle/>
          <a:p>
            <a:pPr marL="342900" indent="-342900">
              <a:spcAft>
                <a:spcPts val="200"/>
              </a:spcAft>
              <a:buFont typeface="Arial" panose="020B0604020202020204" pitchFamily="34" charset="0"/>
              <a:buChar char="•"/>
            </a:pPr>
            <a:r>
              <a:rPr lang="en-US" sz="1800" dirty="0" smtClean="0"/>
              <a:t>Reporting/transparency</a:t>
            </a:r>
            <a:endParaRPr lang="en-US" sz="1800" dirty="0"/>
          </a:p>
          <a:p>
            <a:pPr marL="1028700" lvl="1" indent="-342900">
              <a:spcAft>
                <a:spcPts val="200"/>
              </a:spcAft>
              <a:buFont typeface="Arial" panose="020B0604020202020204" pitchFamily="34" charset="0"/>
              <a:buChar char="•"/>
            </a:pPr>
            <a:r>
              <a:rPr lang="en-US" sz="1600" dirty="0" smtClean="0"/>
              <a:t>Access </a:t>
            </a:r>
            <a:r>
              <a:rPr lang="en-US" sz="1600" dirty="0"/>
              <a:t>to additional information</a:t>
            </a:r>
          </a:p>
          <a:p>
            <a:pPr marL="342900" indent="-342900">
              <a:spcAft>
                <a:spcPts val="200"/>
              </a:spcAft>
              <a:buFont typeface="Arial" panose="020B0604020202020204" pitchFamily="34" charset="0"/>
              <a:buChar char="•"/>
            </a:pPr>
            <a:r>
              <a:rPr lang="en-US" sz="1800" dirty="0" smtClean="0"/>
              <a:t>Fiduciary </a:t>
            </a:r>
            <a:r>
              <a:rPr lang="en-US" sz="1800" dirty="0"/>
              <a:t>duties/conflicts of interest</a:t>
            </a:r>
          </a:p>
          <a:p>
            <a:pPr marL="1028700" lvl="1" indent="-342900">
              <a:spcAft>
                <a:spcPts val="200"/>
              </a:spcAft>
              <a:buFont typeface="Arial" panose="020B0604020202020204" pitchFamily="34" charset="0"/>
              <a:buChar char="•"/>
            </a:pPr>
            <a:r>
              <a:rPr lang="en-US" sz="1600" dirty="0" smtClean="0"/>
              <a:t>Allocation </a:t>
            </a:r>
            <a:r>
              <a:rPr lang="en-US" sz="1600" dirty="0"/>
              <a:t>of opportunities – co-investment rights</a:t>
            </a:r>
          </a:p>
          <a:p>
            <a:pPr marL="1028700" lvl="1" indent="-342900">
              <a:spcAft>
                <a:spcPts val="200"/>
              </a:spcAft>
              <a:buFont typeface="Arial" panose="020B0604020202020204" pitchFamily="34" charset="0"/>
              <a:buChar char="•"/>
            </a:pPr>
            <a:r>
              <a:rPr lang="en-US" sz="1600" dirty="0" smtClean="0"/>
              <a:t>“Sole </a:t>
            </a:r>
            <a:r>
              <a:rPr lang="en-US" sz="1600" dirty="0"/>
              <a:t>discretion” language</a:t>
            </a:r>
          </a:p>
          <a:p>
            <a:pPr marL="342900" indent="-342900">
              <a:spcAft>
                <a:spcPts val="200"/>
              </a:spcAft>
              <a:buFont typeface="Arial" panose="020B0604020202020204" pitchFamily="34" charset="0"/>
              <a:buChar char="•"/>
            </a:pPr>
            <a:r>
              <a:rPr lang="en-US" sz="1800" dirty="0" smtClean="0"/>
              <a:t>Expenses</a:t>
            </a:r>
            <a:endParaRPr lang="en-US" sz="1800" dirty="0"/>
          </a:p>
          <a:p>
            <a:pPr marL="1028700" lvl="1" indent="-342900">
              <a:spcAft>
                <a:spcPts val="200"/>
              </a:spcAft>
              <a:buFont typeface="Arial" panose="020B0604020202020204" pitchFamily="34" charset="0"/>
              <a:buChar char="•"/>
            </a:pPr>
            <a:r>
              <a:rPr lang="en-US" sz="1600" dirty="0" smtClean="0"/>
              <a:t>Organizational </a:t>
            </a:r>
            <a:r>
              <a:rPr lang="en-US" sz="1600" dirty="0"/>
              <a:t>expenses keep rising</a:t>
            </a:r>
          </a:p>
          <a:p>
            <a:pPr marL="1028700" lvl="1" indent="-342900">
              <a:spcAft>
                <a:spcPts val="200"/>
              </a:spcAft>
              <a:buFont typeface="Arial" panose="020B0604020202020204" pitchFamily="34" charset="0"/>
              <a:buChar char="•"/>
            </a:pPr>
            <a:r>
              <a:rPr lang="en-US" sz="1600" dirty="0" smtClean="0"/>
              <a:t>Additional </a:t>
            </a:r>
            <a:r>
              <a:rPr lang="en-US" sz="1600" dirty="0"/>
              <a:t>charges/fees to GP or affiliates that are not offset against management fees</a:t>
            </a:r>
          </a:p>
          <a:p>
            <a:pPr marL="1028700" lvl="1" indent="-342900">
              <a:spcAft>
                <a:spcPts val="200"/>
              </a:spcAft>
              <a:buFont typeface="Arial" panose="020B0604020202020204" pitchFamily="34" charset="0"/>
              <a:buChar char="•"/>
            </a:pPr>
            <a:r>
              <a:rPr lang="en-US" sz="1600" dirty="0" smtClean="0"/>
              <a:t>Fund </a:t>
            </a:r>
            <a:r>
              <a:rPr lang="en-US" sz="1600" dirty="0"/>
              <a:t>bears a lot of overhead, some of which is paid to GP-affiliated service providers</a:t>
            </a:r>
          </a:p>
          <a:p>
            <a:pPr marL="342900" indent="-342900">
              <a:spcAft>
                <a:spcPts val="200"/>
              </a:spcAft>
              <a:buFont typeface="Arial" panose="020B0604020202020204" pitchFamily="34" charset="0"/>
              <a:buChar char="•"/>
            </a:pPr>
            <a:r>
              <a:rPr lang="en-US" sz="1800" dirty="0" smtClean="0"/>
              <a:t>No </a:t>
            </a:r>
            <a:r>
              <a:rPr lang="en-US" sz="1800" dirty="0"/>
              <a:t>fault rights</a:t>
            </a:r>
          </a:p>
          <a:p>
            <a:pPr marL="342900" indent="-342900">
              <a:spcAft>
                <a:spcPts val="200"/>
              </a:spcAft>
              <a:buFont typeface="Arial" panose="020B0604020202020204" pitchFamily="34" charset="0"/>
              <a:buChar char="•"/>
            </a:pPr>
            <a:r>
              <a:rPr lang="en-US" sz="1800" dirty="0" smtClean="0"/>
              <a:t>MFN </a:t>
            </a:r>
            <a:r>
              <a:rPr lang="en-US" sz="1800" dirty="0"/>
              <a:t>rights – seeing all other side letter terms</a:t>
            </a:r>
          </a:p>
          <a:p>
            <a:pPr marL="342900" indent="-342900">
              <a:spcAft>
                <a:spcPts val="200"/>
              </a:spcAft>
              <a:buFont typeface="Arial" panose="020B0604020202020204" pitchFamily="34" charset="0"/>
              <a:buChar char="•"/>
            </a:pPr>
            <a:r>
              <a:rPr lang="en-US" sz="1800" dirty="0" smtClean="0"/>
              <a:t>Role </a:t>
            </a:r>
            <a:r>
              <a:rPr lang="en-US" sz="1800" dirty="0"/>
              <a:t>of fund counsel</a:t>
            </a:r>
          </a:p>
          <a:p>
            <a:pPr marL="1028700" lvl="1" indent="-342900">
              <a:spcAft>
                <a:spcPts val="200"/>
              </a:spcAft>
              <a:buFont typeface="Arial" panose="020B0604020202020204" pitchFamily="34" charset="0"/>
              <a:buChar char="•"/>
            </a:pPr>
            <a:r>
              <a:rPr lang="en-US" sz="1600" dirty="0" smtClean="0"/>
              <a:t>Disconnect </a:t>
            </a:r>
            <a:r>
              <a:rPr lang="en-US" sz="1600" dirty="0"/>
              <a:t>between fund counsel and the GP </a:t>
            </a:r>
          </a:p>
          <a:p>
            <a:pPr marL="1028700" lvl="1" indent="-342900">
              <a:spcAft>
                <a:spcPts val="200"/>
              </a:spcAft>
              <a:buFont typeface="Arial" panose="020B0604020202020204" pitchFamily="34" charset="0"/>
              <a:buChar char="•"/>
            </a:pPr>
            <a:r>
              <a:rPr lang="en-US" sz="1600" dirty="0" smtClean="0"/>
              <a:t>Counsel </a:t>
            </a:r>
            <a:r>
              <a:rPr lang="en-US" sz="1600" dirty="0"/>
              <a:t>wants to protect its terms</a:t>
            </a:r>
          </a:p>
          <a:p>
            <a:pPr marL="1028700" lvl="1" indent="-342900">
              <a:spcAft>
                <a:spcPts val="200"/>
              </a:spcAft>
              <a:buFont typeface="Arial" panose="020B0604020202020204" pitchFamily="34" charset="0"/>
              <a:buChar char="•"/>
            </a:pPr>
            <a:r>
              <a:rPr lang="en-US" sz="1600" dirty="0" smtClean="0"/>
              <a:t>Lack </a:t>
            </a:r>
            <a:r>
              <a:rPr lang="en-US" sz="1600" dirty="0"/>
              <a:t>of budget constraints</a:t>
            </a:r>
          </a:p>
          <a:p>
            <a:pPr>
              <a:spcAft>
                <a:spcPts val="200"/>
              </a:spcAft>
            </a:pPr>
            <a:endParaRPr lang="en-US" sz="1800" dirty="0"/>
          </a:p>
        </p:txBody>
      </p:sp>
    </p:spTree>
    <p:extLst>
      <p:ext uri="{BB962C8B-B14F-4D97-AF65-F5344CB8AC3E}">
        <p14:creationId xmlns:p14="http://schemas.microsoft.com/office/powerpoint/2010/main" val="3232234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01874" y="2814889"/>
            <a:ext cx="6486577" cy="1495285"/>
          </a:xfrm>
        </p:spPr>
        <p:txBody>
          <a:bodyPr/>
          <a:lstStyle/>
          <a:p>
            <a:r>
              <a:rPr lang="en-US" dirty="0" smtClean="0"/>
              <a:t>Thank You!</a:t>
            </a:r>
            <a:endParaRPr lang="en-AU" dirty="0"/>
          </a:p>
        </p:txBody>
      </p:sp>
    </p:spTree>
    <p:extLst>
      <p:ext uri="{BB962C8B-B14F-4D97-AF65-F5344CB8AC3E}">
        <p14:creationId xmlns:p14="http://schemas.microsoft.com/office/powerpoint/2010/main" val="909947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813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all" dirty="0"/>
              <a:t>2024 SEC Examination Priorities</a:t>
            </a:r>
            <a:endParaRPr lang="en-US" dirty="0"/>
          </a:p>
        </p:txBody>
      </p:sp>
      <p:sp>
        <p:nvSpPr>
          <p:cNvPr id="3" name="Footer Placeholder 2"/>
          <p:cNvSpPr>
            <a:spLocks noGrp="1"/>
          </p:cNvSpPr>
          <p:nvPr>
            <p:ph type="ftr" sz="quarter" idx="14"/>
          </p:nvPr>
        </p:nvSpPr>
        <p:spPr/>
        <p:txBody>
          <a:bodyPr/>
          <a:lstStyle/>
          <a:p>
            <a:pPr>
              <a:defRPr/>
            </a:pPr>
            <a:r>
              <a:rPr lang="en-US" altLang="en-US"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smtClean="0"/>
              <a:t>2023</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8</a:t>
            </a:fld>
            <a:endParaRPr lang="en-US" altLang="en-US" dirty="0"/>
          </a:p>
        </p:txBody>
      </p:sp>
      <p:sp>
        <p:nvSpPr>
          <p:cNvPr id="6" name="Text Placeholder 5"/>
          <p:cNvSpPr>
            <a:spLocks noGrp="1"/>
          </p:cNvSpPr>
          <p:nvPr>
            <p:ph type="body" sz="quarter" idx="17"/>
          </p:nvPr>
        </p:nvSpPr>
        <p:spPr>
          <a:xfrm>
            <a:off x="495300" y="1455915"/>
            <a:ext cx="8153400" cy="4717616"/>
          </a:xfrm>
        </p:spPr>
        <p:txBody>
          <a:bodyPr>
            <a:normAutofit/>
          </a:bodyPr>
          <a:lstStyle/>
          <a:p>
            <a:pPr lvl="0" eaLnBrk="0" hangingPunct="0">
              <a:spcBef>
                <a:spcPct val="20000"/>
              </a:spcBef>
            </a:pPr>
            <a:r>
              <a:rPr lang="en-US" sz="2200" i="1" dirty="0">
                <a:latin typeface="Arial" pitchFamily="34" charset="0"/>
                <a:cs typeface="Arial" pitchFamily="34" charset="0"/>
              </a:rPr>
              <a:t>Information Security &amp; Operational Resiliency </a:t>
            </a:r>
            <a:endParaRPr lang="en-US" sz="2200" i="1" dirty="0" smtClean="0">
              <a:latin typeface="Arial" pitchFamily="34" charset="0"/>
              <a:cs typeface="Arial" pitchFamily="34" charset="0"/>
            </a:endParaRPr>
          </a:p>
          <a:p>
            <a:pPr marL="342900" lvl="0" indent="-342900" eaLnBrk="0" hangingPunct="0">
              <a:spcBef>
                <a:spcPct val="20000"/>
              </a:spcBef>
              <a:buFont typeface="Arial" panose="020B0604020202020204" pitchFamily="34" charset="0"/>
              <a:buChar char="•"/>
            </a:pPr>
            <a:r>
              <a:rPr lang="en-US" sz="2200" dirty="0" smtClean="0">
                <a:latin typeface="Arial" pitchFamily="34" charset="0"/>
                <a:cs typeface="Arial" pitchFamily="34" charset="0"/>
              </a:rPr>
              <a:t>Review </a:t>
            </a:r>
            <a:r>
              <a:rPr lang="en-US" sz="2200" dirty="0">
                <a:latin typeface="Arial" pitchFamily="34" charset="0"/>
                <a:cs typeface="Arial" pitchFamily="34" charset="0"/>
              </a:rPr>
              <a:t>of cybersecurity policies and procedures, internal controls, oversight of </a:t>
            </a:r>
            <a:r>
              <a:rPr lang="en-US" sz="2200" dirty="0" smtClean="0">
                <a:latin typeface="Arial" pitchFamily="34" charset="0"/>
                <a:cs typeface="Arial" pitchFamily="34" charset="0"/>
              </a:rPr>
              <a:t>vendors </a:t>
            </a:r>
            <a:r>
              <a:rPr lang="en-US" sz="2200" dirty="0">
                <a:latin typeface="Arial" pitchFamily="34" charset="0"/>
                <a:cs typeface="Arial" pitchFamily="34" charset="0"/>
              </a:rPr>
              <a:t>and responses to cyber-related </a:t>
            </a:r>
            <a:r>
              <a:rPr lang="en-US" sz="2200" dirty="0" smtClean="0">
                <a:latin typeface="Arial" pitchFamily="34" charset="0"/>
                <a:cs typeface="Arial" pitchFamily="34" charset="0"/>
              </a:rPr>
              <a:t>incidents</a:t>
            </a:r>
          </a:p>
          <a:p>
            <a:pPr marL="342900" lvl="0" indent="-342900" eaLnBrk="0" hangingPunct="0">
              <a:spcBef>
                <a:spcPct val="20000"/>
              </a:spcBef>
              <a:buFont typeface="Arial" panose="020B0604020202020204" pitchFamily="34" charset="0"/>
              <a:buChar char="•"/>
            </a:pPr>
            <a:r>
              <a:rPr lang="en-US" sz="2200" dirty="0" smtClean="0">
                <a:latin typeface="Arial" pitchFamily="34" charset="0"/>
                <a:cs typeface="Arial" pitchFamily="34" charset="0"/>
              </a:rPr>
              <a:t>Employee </a:t>
            </a:r>
            <a:r>
              <a:rPr lang="en-US" sz="2200" dirty="0">
                <a:latin typeface="Arial" pitchFamily="34" charset="0"/>
                <a:cs typeface="Arial" pitchFamily="34" charset="0"/>
              </a:rPr>
              <a:t>training programs concerning identity theft prevention and the protection of customer </a:t>
            </a:r>
            <a:r>
              <a:rPr lang="en-US" sz="2200" dirty="0" smtClean="0">
                <a:latin typeface="Arial" pitchFamily="34" charset="0"/>
                <a:cs typeface="Arial" pitchFamily="34" charset="0"/>
              </a:rPr>
              <a:t>information</a:t>
            </a:r>
          </a:p>
          <a:p>
            <a:pPr marL="342900" lvl="0" indent="-342900" eaLnBrk="0" hangingPunct="0">
              <a:spcBef>
                <a:spcPct val="20000"/>
              </a:spcBef>
              <a:buFont typeface="Arial" panose="020B0604020202020204" pitchFamily="34" charset="0"/>
              <a:buChar char="•"/>
            </a:pPr>
            <a:r>
              <a:rPr lang="en-US" sz="2200" dirty="0" smtClean="0">
                <a:latin typeface="Arial" pitchFamily="34" charset="0"/>
                <a:cs typeface="Arial" pitchFamily="34" charset="0"/>
              </a:rPr>
              <a:t>Compliance </a:t>
            </a:r>
            <a:r>
              <a:rPr lang="en-US" sz="2200" dirty="0">
                <a:latin typeface="Arial" pitchFamily="34" charset="0"/>
                <a:cs typeface="Arial" pitchFamily="34" charset="0"/>
              </a:rPr>
              <a:t>with recently adopted rules shortening settlement cycle to one business day after trade date (May 28, 2024)</a:t>
            </a:r>
          </a:p>
          <a:p>
            <a:endParaRPr lang="en-US" sz="2000" dirty="0"/>
          </a:p>
        </p:txBody>
      </p:sp>
    </p:spTree>
    <p:extLst>
      <p:ext uri="{BB962C8B-B14F-4D97-AF65-F5344CB8AC3E}">
        <p14:creationId xmlns:p14="http://schemas.microsoft.com/office/powerpoint/2010/main" val="3568982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KLG General Template">
  <a:themeElements>
    <a:clrScheme name="KLG Colours 2">
      <a:dk1>
        <a:srgbClr val="51626F"/>
      </a:dk1>
      <a:lt1>
        <a:srgbClr val="FFFFFF"/>
      </a:lt1>
      <a:dk2>
        <a:srgbClr val="23526E"/>
      </a:dk2>
      <a:lt2>
        <a:srgbClr val="D3D8DB"/>
      </a:lt2>
      <a:accent1>
        <a:srgbClr val="0094B3"/>
      </a:accent1>
      <a:accent2>
        <a:srgbClr val="E66E32"/>
      </a:accent2>
      <a:accent3>
        <a:srgbClr val="23526E"/>
      </a:accent3>
      <a:accent4>
        <a:srgbClr val="B6BF00"/>
      </a:accent4>
      <a:accent5>
        <a:srgbClr val="C33248"/>
      </a:accent5>
      <a:accent6>
        <a:srgbClr val="622567"/>
      </a:accent6>
      <a:hlink>
        <a:srgbClr val="0094B3"/>
      </a:hlink>
      <a:folHlink>
        <a:srgbClr val="90A1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Arial" charset="0"/>
            <a:ea typeface="Osak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Arial" charset="0"/>
            <a:ea typeface="Osaka" pitchFamily="1" charset="-128"/>
          </a:defRPr>
        </a:defPPr>
      </a:lstStyle>
    </a:lnDef>
  </a:objectDefaults>
  <a:extraClrSchemeLst>
    <a:extraClrScheme>
      <a:clrScheme name="Main Slides 1">
        <a:dk1>
          <a:srgbClr val="51626F"/>
        </a:dk1>
        <a:lt1>
          <a:srgbClr val="FFFFFF"/>
        </a:lt1>
        <a:dk2>
          <a:srgbClr val="0094B3"/>
        </a:dk2>
        <a:lt2>
          <a:srgbClr val="51626F"/>
        </a:lt2>
        <a:accent1>
          <a:srgbClr val="E66E32"/>
        </a:accent1>
        <a:accent2>
          <a:srgbClr val="EEAF30"/>
        </a:accent2>
        <a:accent3>
          <a:srgbClr val="FFFFFF"/>
        </a:accent3>
        <a:accent4>
          <a:srgbClr val="44535E"/>
        </a:accent4>
        <a:accent5>
          <a:srgbClr val="F0BAAD"/>
        </a:accent5>
        <a:accent6>
          <a:srgbClr val="D89E2A"/>
        </a:accent6>
        <a:hlink>
          <a:srgbClr val="0094B3"/>
        </a:hlink>
        <a:folHlink>
          <a:srgbClr val="B6BF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Q3191_Slide deck_AMIF Fall Conference [Read-Only]" id="{4835E35F-33A6-4731-8BA0-8D457CA1CD60}" vid="{309158F9-BC2D-4966-8A0E-67F19645F983}"/>
    </a:ext>
  </a:extLst>
</a:theme>
</file>

<file path=ppt/theme/theme2.xml><?xml version="1.0" encoding="utf-8"?>
<a:theme xmlns:a="http://schemas.openxmlformats.org/drawingml/2006/main" name="Dividers">
  <a:themeElements>
    <a:clrScheme name="KLG Colours 2">
      <a:dk1>
        <a:srgbClr val="51626F"/>
      </a:dk1>
      <a:lt1>
        <a:srgbClr val="FFFFFF"/>
      </a:lt1>
      <a:dk2>
        <a:srgbClr val="23526E"/>
      </a:dk2>
      <a:lt2>
        <a:srgbClr val="D3D8DB"/>
      </a:lt2>
      <a:accent1>
        <a:srgbClr val="0094B3"/>
      </a:accent1>
      <a:accent2>
        <a:srgbClr val="E66E32"/>
      </a:accent2>
      <a:accent3>
        <a:srgbClr val="23526E"/>
      </a:accent3>
      <a:accent4>
        <a:srgbClr val="B6BF00"/>
      </a:accent4>
      <a:accent5>
        <a:srgbClr val="C33248"/>
      </a:accent5>
      <a:accent6>
        <a:srgbClr val="622567"/>
      </a:accent6>
      <a:hlink>
        <a:srgbClr val="0094B3"/>
      </a:hlink>
      <a:folHlink>
        <a:srgbClr val="90A1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Q3191_Slide deck_AMIF Fall Conference [Read-Only]" id="{4835E35F-33A6-4731-8BA0-8D457CA1CD60}" vid="{DEE35D63-CFFA-4BC2-B481-504176FEAAB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rgbClr val="51626F"/>
      </a:dk1>
      <a:lt1>
        <a:srgbClr val="FFFFFF"/>
      </a:lt1>
      <a:dk2>
        <a:srgbClr val="0094B3"/>
      </a:dk2>
      <a:lt2>
        <a:srgbClr val="23526E"/>
      </a:lt2>
      <a:accent1>
        <a:srgbClr val="E66E32"/>
      </a:accent1>
      <a:accent2>
        <a:srgbClr val="C33248"/>
      </a:accent2>
      <a:accent3>
        <a:srgbClr val="622567"/>
      </a:accent3>
      <a:accent4>
        <a:srgbClr val="5B8845"/>
      </a:accent4>
      <a:accent5>
        <a:srgbClr val="EEAF30"/>
      </a:accent5>
      <a:accent6>
        <a:srgbClr val="B6BF00"/>
      </a:accent6>
      <a:hlink>
        <a:srgbClr val="0094B3"/>
      </a:hlink>
      <a:folHlink>
        <a:srgbClr val="2352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8088d5e3-df8f-4ba6-9b41-db155dbe9eb3" ContentTypeId="0x01010058F019BF40184DC09F64CF62EFDABD02" PreviousValue="false"/>
</file>

<file path=customXml/item2.xml><?xml version="1.0" encoding="utf-8"?>
<p:properties xmlns:p="http://schemas.microsoft.com/office/2006/metadata/properties" xmlns:xsi="http://www.w3.org/2001/XMLSchema-instance" xmlns:pc="http://schemas.microsoft.com/office/infopath/2007/PartnerControls">
  <documentManagement>
    <KLGLastReviewedDate xmlns="c6079703-6f0d-42a9-b70d-4fcd0f44cd5f">2018-11-06T05:00:00+00:00</KLGLastReviewedDate>
    <TaxCatchAll xmlns="c6079703-6f0d-42a9-b70d-4fcd0f44cd5f"/>
    <KLGDocumentOwner xmlns="c6079703-6f0d-42a9-b70d-4fcd0f44cd5f">
      <UserInfo>
        <DisplayName/>
        <AccountId>1479</AccountId>
        <AccountType/>
      </UserInfo>
    </KLGDocumentOwner>
    <decacff0152c4cedbedfc315eb3efa0c xmlns="5b006d0a-7c8a-4484-8e01-7ae7c9eae0f0">
      <Terms xmlns="http://schemas.microsoft.com/office/infopath/2007/PartnerControls"/>
    </decacff0152c4cedbedfc315eb3efa0c>
    <o7f1d31ee0ee49829aa60e0ba17c8dd4 xmlns="5b006d0a-7c8a-4484-8e01-7ae7c9eae0f0">
      <Terms xmlns="http://schemas.microsoft.com/office/infopath/2007/PartnerControls"/>
    </o7f1d31ee0ee49829aa60e0ba17c8dd4>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5.xml><?xml version="1.0" encoding="utf-8"?>
<ct:contentTypeSchema xmlns:ct="http://schemas.microsoft.com/office/2006/metadata/contentType" xmlns:ma="http://schemas.microsoft.com/office/2006/metadata/properties/metaAttributes" ct:_="" ma:_="" ma:contentTypeName="KLG Document" ma:contentTypeID="0x01010058F019BF40184DC09F64CF62EFDABD0200099F3BCB7B7AE84987E44A4E29206FE1" ma:contentTypeVersion="71" ma:contentTypeDescription="KLG Document Library Content Type" ma:contentTypeScope="" ma:versionID="2518086a2de8aedd5930ce2e2d4aea64">
  <xsd:schema xmlns:xsd="http://www.w3.org/2001/XMLSchema" xmlns:xs="http://www.w3.org/2001/XMLSchema" xmlns:p="http://schemas.microsoft.com/office/2006/metadata/properties" xmlns:ns2="c6079703-6f0d-42a9-b70d-4fcd0f44cd5f" xmlns:ns3="5b006d0a-7c8a-4484-8e01-7ae7c9eae0f0" targetNamespace="http://schemas.microsoft.com/office/2006/metadata/properties" ma:root="true" ma:fieldsID="27e810e1e375ee94b58e1dae9e8c1d40" ns2:_="" ns3:_="">
    <xsd:import namespace="c6079703-6f0d-42a9-b70d-4fcd0f44cd5f"/>
    <xsd:import namespace="5b006d0a-7c8a-4484-8e01-7ae7c9eae0f0"/>
    <xsd:element name="properties">
      <xsd:complexType>
        <xsd:sequence>
          <xsd:element name="documentManagement">
            <xsd:complexType>
              <xsd:all>
                <xsd:element ref="ns2:KLGDocumentOwner"/>
                <xsd:element ref="ns2:KLGLastReviewedDate"/>
                <xsd:element ref="ns2:TaxCatchAll" minOccurs="0"/>
                <xsd:element ref="ns3:o7f1d31ee0ee49829aa60e0ba17c8dd4" minOccurs="0"/>
                <xsd:element ref="ns3:decacff0152c4cedbedfc315eb3efa0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79703-6f0d-42a9-b70d-4fcd0f44cd5f" elementFormDefault="qualified">
    <xsd:import namespace="http://schemas.microsoft.com/office/2006/documentManagement/types"/>
    <xsd:import namespace="http://schemas.microsoft.com/office/infopath/2007/PartnerControls"/>
    <xsd:element name="KLGDocumentOwner" ma:index="8" ma:displayName="Document Owner" ma:internalName="KLGDocument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KLGLastReviewedDate" ma:index="9" ma:displayName="Last Reviewed Date" ma:format="DateOnly" ma:internalName="KLGLastReviewedDate">
      <xsd:simpleType>
        <xsd:restriction base="dms:DateTime"/>
      </xsd:simpleType>
    </xsd:element>
    <xsd:element name="TaxCatchAll" ma:index="12" nillable="true" ma:displayName="Taxonomy Catch All Column" ma:description="" ma:hidden="true" ma:list="{69eed6b0-1694-410a-9736-6d26f4f134ea}" ma:internalName="TaxCatchAll" ma:showField="CatchAllData" ma:web="5b006d0a-7c8a-4484-8e01-7ae7c9eae0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006d0a-7c8a-4484-8e01-7ae7c9eae0f0" elementFormDefault="qualified">
    <xsd:import namespace="http://schemas.microsoft.com/office/2006/documentManagement/types"/>
    <xsd:import namespace="http://schemas.microsoft.com/office/infopath/2007/PartnerControls"/>
    <xsd:element name="o7f1d31ee0ee49829aa60e0ba17c8dd4" ma:index="13" nillable="true" ma:taxonomy="true" ma:internalName="o7f1d31ee0ee49829aa60e0ba17c8dd4" ma:taxonomyFieldName="KLGLSiteLocation" ma:displayName="Site Location" ma:fieldId="{87f1d31e-e0ee-4982-9aa6-0e0ba17c8dd4}" ma:sspId="8088d5e3-df8f-4ba6-9b41-db155dbe9eb3" ma:termSetId="600d84c2-dcf1-4f55-8ec4-822fcfec8ec0" ma:anchorId="00000000-0000-0000-0000-000000000000" ma:open="true" ma:isKeyword="false">
      <xsd:complexType>
        <xsd:sequence>
          <xsd:element ref="pc:Terms" minOccurs="0" maxOccurs="1"/>
        </xsd:sequence>
      </xsd:complexType>
    </xsd:element>
    <xsd:element name="decacff0152c4cedbedfc315eb3efa0c" ma:index="14" nillable="true" ma:taxonomy="true" ma:internalName="decacff0152c4cedbedfc315eb3efa0c" ma:taxonomyFieldName="KLGTopic" ma:displayName="Topic" ma:fieldId="{decacff0-152c-4ced-bedf-c315eb3efa0c}" ma:sspId="8088d5e3-df8f-4ba6-9b41-db155dbe9eb3" ma:termSetId="901dd7fb-3aee-4538-b4ee-65c96ba60142"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5AF1C-51C6-4B61-B034-EB79A80B2881}">
  <ds:schemaRefs>
    <ds:schemaRef ds:uri="Microsoft.SharePoint.Taxonomy.ContentTypeSync"/>
  </ds:schemaRefs>
</ds:datastoreItem>
</file>

<file path=customXml/itemProps2.xml><?xml version="1.0" encoding="utf-8"?>
<ds:datastoreItem xmlns:ds="http://schemas.openxmlformats.org/officeDocument/2006/customXml" ds:itemID="{4A648CB6-6203-4AE6-A6CD-988434A8C9A9}">
  <ds:schemaRefs>
    <ds:schemaRef ds:uri="http://schemas.microsoft.com/office/2006/metadata/properties"/>
    <ds:schemaRef ds:uri="http://purl.org/dc/elements/1.1/"/>
    <ds:schemaRef ds:uri="5b006d0a-7c8a-4484-8e01-7ae7c9eae0f0"/>
    <ds:schemaRef ds:uri="http://purl.org/dc/dcmitype/"/>
    <ds:schemaRef ds:uri="c6079703-6f0d-42a9-b70d-4fcd0f44cd5f"/>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A6EB2E0D-FFDB-425E-A6D1-B7750BF35829}">
  <ds:schemaRefs>
    <ds:schemaRef ds:uri="http://schemas.microsoft.com/sharepoint/v3/contenttype/forms"/>
  </ds:schemaRefs>
</ds:datastoreItem>
</file>

<file path=customXml/itemProps4.xml><?xml version="1.0" encoding="utf-8"?>
<ds:datastoreItem xmlns:ds="http://schemas.openxmlformats.org/officeDocument/2006/customXml" ds:itemID="{6E61A607-98DB-4A7F-820A-BF95E43C9107}">
  <ds:schemaRefs>
    <ds:schemaRef ds:uri="http://schemas.microsoft.com/office/2006/metadata/longProperties"/>
  </ds:schemaRefs>
</ds:datastoreItem>
</file>

<file path=customXml/itemProps5.xml><?xml version="1.0" encoding="utf-8"?>
<ds:datastoreItem xmlns:ds="http://schemas.openxmlformats.org/officeDocument/2006/customXml" ds:itemID="{D7AB5374-DC87-4609-93AF-042FD7F99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079703-6f0d-42a9-b70d-4fcd0f44cd5f"/>
    <ds:schemaRef ds:uri="5b006d0a-7c8a-4484-8e01-7ae7c9eae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AMIF Fall Conference_Template</Template>
  <TotalTime>3779</TotalTime>
  <Words>11223</Words>
  <Application>Microsoft Office PowerPoint</Application>
  <PresentationFormat>On-screen Show (4:3)</PresentationFormat>
  <Paragraphs>873</Paragraphs>
  <Slides>82</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82</vt:i4>
      </vt:variant>
    </vt:vector>
  </HeadingPairs>
  <TitlesOfParts>
    <vt:vector size="91" baseType="lpstr">
      <vt:lpstr>Arial</vt:lpstr>
      <vt:lpstr>Arial (Body)</vt:lpstr>
      <vt:lpstr>Calibri</vt:lpstr>
      <vt:lpstr>Osaka</vt:lpstr>
      <vt:lpstr>Times</vt:lpstr>
      <vt:lpstr>Times New Roman</vt:lpstr>
      <vt:lpstr>Wingdings</vt:lpstr>
      <vt:lpstr>KLG General Template</vt:lpstr>
      <vt:lpstr>Dividers</vt:lpstr>
      <vt:lpstr> K&amp;L Gates Asset Management and Investment Funds Conference      Seattle</vt:lpstr>
      <vt:lpstr>PowerPoint Presentation</vt:lpstr>
      <vt:lpstr>SEC Enforcement Actions and Examination Priorities</vt:lpstr>
      <vt:lpstr>OVERVIEW</vt:lpstr>
      <vt:lpstr>PowerPoint Presentation</vt:lpstr>
      <vt:lpstr>2024 SEC Examination Priorities </vt:lpstr>
      <vt:lpstr>2024 SEC Examination Priorities</vt:lpstr>
      <vt:lpstr>2024 SEC Examination Priorities</vt:lpstr>
      <vt:lpstr>2024 SEC Examination Priorities</vt:lpstr>
      <vt:lpstr>2024 SEC Examination Priorities</vt:lpstr>
      <vt:lpstr>Division of Examinations Risk Alerts</vt:lpstr>
      <vt:lpstr>Division of Examinations Risk Alerts</vt:lpstr>
      <vt:lpstr>PowerPoint Presentation</vt:lpstr>
      <vt:lpstr>SEC Enforcement Statistics </vt:lpstr>
      <vt:lpstr> Enforcement-related developments</vt:lpstr>
      <vt:lpstr>Enforcement-Related Developments</vt:lpstr>
      <vt:lpstr>PowerPoint Presentation</vt:lpstr>
      <vt:lpstr>Selected Enforcement Actions</vt:lpstr>
      <vt:lpstr>Selected enforcement actions: Custody Rule Sweeps </vt:lpstr>
      <vt:lpstr>Selected enforcement actions: Off-Channel Communications Sweeps </vt:lpstr>
      <vt:lpstr>Selected enforcement actions: Marketing Rule sweeps </vt:lpstr>
      <vt:lpstr>Selected enforcement actions: Revenue Sharing / Fees and Expenses</vt:lpstr>
      <vt:lpstr>Selected enforcement actions: Valuation</vt:lpstr>
      <vt:lpstr>Selected enforcement actions: Valuation</vt:lpstr>
      <vt:lpstr>Selected Enforcement Actions: Fiduciary Duties </vt:lpstr>
      <vt:lpstr>Selected enforcement actions: CONFLICTS OF INTEREST</vt:lpstr>
      <vt:lpstr>Selected enforcement actions: compliance failures </vt:lpstr>
      <vt:lpstr>Selected enforcement actions: Whistleblowers</vt:lpstr>
      <vt:lpstr>Selected enforcement actions: esg</vt:lpstr>
      <vt:lpstr>Selected enforcement actions: Gatekeepers </vt:lpstr>
      <vt:lpstr>Crypto Enforcement </vt:lpstr>
      <vt:lpstr>Selected enforcement actions: Crypto</vt:lpstr>
      <vt:lpstr>Selected enforcement actions: Crypto</vt:lpstr>
      <vt:lpstr>Rules Impacting Private Advisers</vt:lpstr>
      <vt:lpstr>PowerPoint Presentation</vt:lpstr>
      <vt:lpstr>PRIVATE FUND ADVISER RULES – OVERVIEW</vt:lpstr>
      <vt:lpstr>SCOPE OF RULES</vt:lpstr>
      <vt:lpstr>PREFERENTIAL TREATMENT RULE</vt:lpstr>
      <vt:lpstr>PREFERENTIAL TREATMENT RULE</vt:lpstr>
      <vt:lpstr>RESTRICTED ACTIVITIES RULE</vt:lpstr>
      <vt:lpstr>RESTRICTED ACTIVITIES RULE</vt:lpstr>
      <vt:lpstr>ADVISER MISCONDUCT PROVISIONS</vt:lpstr>
      <vt:lpstr>QUARTERLY STATEMENTS</vt:lpstr>
      <vt:lpstr>MANDATORY PRIVATE FUND ADVISER AUDITS</vt:lpstr>
      <vt:lpstr>ADVISER-LED SECONDARIES</vt:lpstr>
      <vt:lpstr>WRITTEN COMPLIANCE REPORTS</vt:lpstr>
      <vt:lpstr>TRANSITION PERIOD, COMPLIANCE DATE AND LEGACY STATUS</vt:lpstr>
      <vt:lpstr>AMENDED RECORDKEEPING REQUIREMENTS</vt:lpstr>
      <vt:lpstr>PowerPoint Presentation</vt:lpstr>
      <vt:lpstr>AMENDMENTS TO FORM PF – KEY CHANGES</vt:lpstr>
      <vt:lpstr>CURRENT REPORTING REQUIREMENTS</vt:lpstr>
      <vt:lpstr>QUARTERLY REPORTING REQUIREMENTS</vt:lpstr>
      <vt:lpstr>REPORTING FOR LARGE PE ADVISERS</vt:lpstr>
      <vt:lpstr>PowerPoint Presentation</vt:lpstr>
      <vt:lpstr>SAFEGUARDING RULE – KEY CHANGES</vt:lpstr>
      <vt:lpstr>SAFEGUARDING RULE – KEY CHANGES</vt:lpstr>
      <vt:lpstr>SAFEGUARDING RULE – KEY CHANGES</vt:lpstr>
      <vt:lpstr>SAFEGUARDING RULE – KEY CHANGES</vt:lpstr>
      <vt:lpstr>ESG Developments for Managers</vt:lpstr>
      <vt:lpstr>OVERVIEW</vt:lpstr>
      <vt:lpstr>DEVELOPMENTS IN THE ESG SPACE</vt:lpstr>
      <vt:lpstr>SEC PROPOSAL: ESG DISCLOSURE AND REPORTING FOR INVESTMENT ADVISERS</vt:lpstr>
      <vt:lpstr>PROPOSED ESG REFORMS FOR FUNDS </vt:lpstr>
      <vt:lpstr>DOL ESG Rule</vt:lpstr>
      <vt:lpstr>STATES PASS ESG LEGISLATION</vt:lpstr>
      <vt:lpstr>THE STATES</vt:lpstr>
      <vt:lpstr>ESG ABROAD</vt:lpstr>
      <vt:lpstr>LP Trends</vt:lpstr>
      <vt:lpstr>CONTINUATION FUNDS</vt:lpstr>
      <vt:lpstr>LP CONSIDERATIONS – TERMS IN LPA</vt:lpstr>
      <vt:lpstr>LP CONSIDERATIONS – CONTINUATION FUND TERMS</vt:lpstr>
      <vt:lpstr>LP CONSIDERATIONS – CONTINUATION FUND TERMS, CONT.</vt:lpstr>
      <vt:lpstr>ILPA GUIDANCE </vt:lpstr>
      <vt:lpstr>PRIVATE CREDIT OVERVIEW</vt:lpstr>
      <vt:lpstr>BENEFITS OF PRIVATE CREDIT</vt:lpstr>
      <vt:lpstr>PRIVATE CREDIT FUND TRENDS</vt:lpstr>
      <vt:lpstr>PRACTICAL CHALLENGES FOR CO-INVESTING</vt:lpstr>
      <vt:lpstr>PRACTICAL CONSIDERATIONS FOR CO-INVESTING, CONT.</vt:lpstr>
      <vt:lpstr>PRACTICAL CONSIDERATIONS FOR CO-INVESTING, CONT.</vt:lpstr>
      <vt:lpstr>TOP LP CONCERNS IN NEGOTIATING INVESTMENTS IN PRIVATE FUNDS </vt:lpstr>
      <vt:lpstr>PowerPoint Presentation</vt:lpstr>
      <vt:lpstr>PowerPoint Presentation</vt:lpstr>
    </vt:vector>
  </TitlesOfParts>
  <Company>K&amp;L Gates LLP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K&amp;L GATES SEATTLE ASSET MANAGEMENT AND INVESTMENT FUNDS CONFERENCE</dc:title>
  <dc:creator>Kodikara, Alizon M.</dc:creator>
  <cp:lastModifiedBy>Klemmer, Nora K.</cp:lastModifiedBy>
  <cp:revision>36</cp:revision>
  <cp:lastPrinted>2014-11-25T17:36:10Z</cp:lastPrinted>
  <dcterms:created xsi:type="dcterms:W3CDTF">2023-11-10T17:26:02Z</dcterms:created>
  <dcterms:modified xsi:type="dcterms:W3CDTF">2023-11-14T18:31:52Z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0x01010058F019BF40184DC09F64CF62EFDABD0200099F3BCB7B7AE84987E44A4E29206FE1</vt:lpwstr>
  </property>
  <property fmtid="{D5CDD505-2E9C-101B-9397-08002B2CF9AE}" pid="3" name="KLGLSiteLocation">
    <vt:lpwstr/>
  </property>
  <property fmtid="{D5CDD505-2E9C-101B-9397-08002B2CF9AE}" pid="4" name="KLGTopic">
    <vt:lpwstr/>
  </property>
  <property fmtid="{D5CDD505-2E9C-101B-9397-08002B2CF9AE}" pid="5" name="display_urn:schemas-microsoft-com:office:office#KLGDocumentOwner">
    <vt:lpwstr>Caroline Erny</vt:lpwstr>
  </property>
</Properties>
</file>